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1" r:id="rId5"/>
    <p:sldId id="260" r:id="rId6"/>
    <p:sldId id="259"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030"/>
    <a:srgbClr val="D2D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2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702C2-9C22-4FD3-A459-67143AF4C4FE}" type="datetimeFigureOut">
              <a:rPr lang="ru-RU" smtClean="0"/>
              <a:t>06.11.2018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9E5DA-7A3B-4B36-8423-8F10E6B146CC}" type="slidenum">
              <a:rPr lang="ru-RU" smtClean="0"/>
              <a:t>‹#›</a:t>
            </a:fld>
            <a:endParaRPr lang="ru-RU"/>
          </a:p>
        </p:txBody>
      </p:sp>
    </p:spTree>
    <p:extLst>
      <p:ext uri="{BB962C8B-B14F-4D97-AF65-F5344CB8AC3E}">
        <p14:creationId xmlns:p14="http://schemas.microsoft.com/office/powerpoint/2010/main" val="170099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A49E5DA-7A3B-4B36-8423-8F10E6B146CC}" type="slidenum">
              <a:rPr lang="ru-RU" smtClean="0"/>
              <a:t>1</a:t>
            </a:fld>
            <a:endParaRPr lang="ru-RU"/>
          </a:p>
        </p:txBody>
      </p:sp>
    </p:spTree>
    <p:extLst>
      <p:ext uri="{BB962C8B-B14F-4D97-AF65-F5344CB8AC3E}">
        <p14:creationId xmlns:p14="http://schemas.microsoft.com/office/powerpoint/2010/main" val="1266211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06.11.2018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06.11.2018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06.11.2018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06.11.2018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06.11.2018</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20"/>
            <a:ext cx="9144000" cy="6858000"/>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92" y="4532504"/>
            <a:ext cx="3313187" cy="2206229"/>
          </a:xfrm>
          <a:prstGeom prst="rect">
            <a:avLst/>
          </a:prstGeom>
          <a:ln>
            <a:noFill/>
          </a:ln>
          <a:effectLst>
            <a:softEdge rad="112500"/>
          </a:effec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2" y="116633"/>
            <a:ext cx="2427815" cy="2427815"/>
          </a:xfrm>
          <a:prstGeom prst="rect">
            <a:avLst/>
          </a:prstGeom>
          <a:ln>
            <a:noFill/>
          </a:ln>
          <a:effectLst>
            <a:softEdge rad="112500"/>
          </a:effectLst>
        </p:spPr>
      </p:pic>
      <p:sp>
        <p:nvSpPr>
          <p:cNvPr id="5" name="Облако 4"/>
          <p:cNvSpPr/>
          <p:nvPr/>
        </p:nvSpPr>
        <p:spPr>
          <a:xfrm>
            <a:off x="236001" y="2288537"/>
            <a:ext cx="8564015" cy="230425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sz="2800" b="1" dirty="0" smtClean="0">
                <a:solidFill>
                  <a:srgbClr val="C00000"/>
                </a:solidFill>
                <a:latin typeface="Times New Roman" pitchFamily="18" charset="0"/>
                <a:cs typeface="Times New Roman" pitchFamily="18" charset="0"/>
              </a:rPr>
              <a:t>Знакомство с  мини-роботом</a:t>
            </a:r>
          </a:p>
          <a:p>
            <a:pPr algn="ctr"/>
            <a:r>
              <a:rPr lang="ru-RU" sz="2800" b="1" dirty="0" smtClean="0">
                <a:solidFill>
                  <a:srgbClr val="C00000"/>
                </a:solidFill>
                <a:latin typeface="Times New Roman" pitchFamily="18" charset="0"/>
                <a:cs typeface="Times New Roman" pitchFamily="18" charset="0"/>
              </a:rPr>
              <a:t> </a:t>
            </a:r>
            <a:r>
              <a:rPr lang="ru-RU" sz="2800" b="1" dirty="0" err="1" smtClean="0">
                <a:solidFill>
                  <a:srgbClr val="C00000"/>
                </a:solidFill>
                <a:latin typeface="Times New Roman" pitchFamily="18" charset="0"/>
                <a:cs typeface="Times New Roman" pitchFamily="18" charset="0"/>
              </a:rPr>
              <a:t>Вее-Воt</a:t>
            </a:r>
            <a:endParaRPr lang="ru-RU" sz="2800" b="1" dirty="0" smtClean="0">
              <a:solidFill>
                <a:srgbClr val="C00000"/>
              </a:solidFill>
              <a:latin typeface="Times New Roman" pitchFamily="18" charset="0"/>
              <a:cs typeface="Times New Roman" pitchFamily="18" charset="0"/>
            </a:endParaRPr>
          </a:p>
          <a:p>
            <a:pPr algn="ctr"/>
            <a:r>
              <a:rPr lang="ru-RU" sz="2800" b="1" dirty="0" smtClean="0">
                <a:solidFill>
                  <a:srgbClr val="C00000"/>
                </a:solidFill>
                <a:latin typeface="Times New Roman" pitchFamily="18" charset="0"/>
                <a:cs typeface="Times New Roman" pitchFamily="18" charset="0"/>
              </a:rPr>
              <a:t> </a:t>
            </a:r>
            <a:r>
              <a:rPr lang="ru-RU" sz="2800" b="1" dirty="0">
                <a:solidFill>
                  <a:srgbClr val="C00000"/>
                </a:solidFill>
                <a:latin typeface="Times New Roman" pitchFamily="18" charset="0"/>
                <a:cs typeface="Times New Roman" pitchFamily="18" charset="0"/>
              </a:rPr>
              <a:t>«Умная пчела» </a:t>
            </a:r>
          </a:p>
        </p:txBody>
      </p:sp>
      <p:sp>
        <p:nvSpPr>
          <p:cNvPr id="6" name="Облако 5"/>
          <p:cNvSpPr/>
          <p:nvPr/>
        </p:nvSpPr>
        <p:spPr>
          <a:xfrm>
            <a:off x="3323862" y="332656"/>
            <a:ext cx="3048340" cy="158417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dirty="0" smtClean="0">
                <a:solidFill>
                  <a:srgbClr val="C00000"/>
                </a:solidFill>
              </a:rPr>
              <a:t>Группа № 11 </a:t>
            </a:r>
          </a:p>
          <a:p>
            <a:pPr algn="ctr"/>
            <a:r>
              <a:rPr lang="ru-RU" b="1" dirty="0" smtClean="0">
                <a:solidFill>
                  <a:srgbClr val="C00000"/>
                </a:solidFill>
              </a:rPr>
              <a:t>«Мотыльки»</a:t>
            </a:r>
            <a:endParaRPr lang="ru-RU" b="1" dirty="0">
              <a:solidFill>
                <a:srgbClr val="C00000"/>
              </a:solidFill>
            </a:endParaRPr>
          </a:p>
        </p:txBody>
      </p:sp>
      <p:sp>
        <p:nvSpPr>
          <p:cNvPr id="7" name="Облако 6"/>
          <p:cNvSpPr/>
          <p:nvPr/>
        </p:nvSpPr>
        <p:spPr>
          <a:xfrm>
            <a:off x="3203848" y="5013176"/>
            <a:ext cx="2808312" cy="1630166"/>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smtClean="0">
                <a:solidFill>
                  <a:srgbClr val="C00000"/>
                </a:solidFill>
              </a:rPr>
              <a:t>Рахманова Ю.С.</a:t>
            </a:r>
          </a:p>
          <a:p>
            <a:pPr algn="ctr"/>
            <a:r>
              <a:rPr lang="ru-RU" dirty="0" smtClean="0">
                <a:solidFill>
                  <a:srgbClr val="C00000"/>
                </a:solidFill>
              </a:rPr>
              <a:t>Вернер Е.С.</a:t>
            </a:r>
            <a:endParaRPr lang="ru-RU" dirty="0">
              <a:solidFill>
                <a:srgbClr val="C00000"/>
              </a:solidFill>
            </a:endParaRPr>
          </a:p>
        </p:txBody>
      </p:sp>
    </p:spTree>
    <p:extLst>
      <p:ext uri="{BB962C8B-B14F-4D97-AF65-F5344CB8AC3E}">
        <p14:creationId xmlns:p14="http://schemas.microsoft.com/office/powerpoint/2010/main" val="115524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Скругленный прямоугольник 4"/>
          <p:cNvSpPr/>
          <p:nvPr/>
        </p:nvSpPr>
        <p:spPr>
          <a:xfrm>
            <a:off x="971600" y="620688"/>
            <a:ext cx="7344816" cy="5688632"/>
          </a:xfrm>
          <a:prstGeom prst="roundRect">
            <a:avLst/>
          </a:prstGeom>
          <a:solidFill>
            <a:srgbClr val="DCD0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C00000"/>
                </a:solidFill>
                <a:latin typeface="Times New Roman" pitchFamily="18" charset="0"/>
                <a:cs typeface="Times New Roman" pitchFamily="18" charset="0"/>
              </a:rPr>
              <a:t>Программируемый напольный робот «Умная пчела» прекрасно подходит для применения в дошкольных учреждениях, для </a:t>
            </a:r>
            <a:r>
              <a:rPr lang="ru-RU" sz="2000" b="1" dirty="0" smtClean="0">
                <a:solidFill>
                  <a:srgbClr val="C00000"/>
                </a:solidFill>
                <a:latin typeface="Times New Roman" pitchFamily="18" charset="0"/>
                <a:cs typeface="Times New Roman" pitchFamily="18" charset="0"/>
              </a:rPr>
              <a:t>детей среднего и </a:t>
            </a:r>
            <a:r>
              <a:rPr lang="ru-RU" sz="2000" b="1" dirty="0">
                <a:solidFill>
                  <a:srgbClr val="C00000"/>
                </a:solidFill>
                <a:latin typeface="Times New Roman" pitchFamily="18" charset="0"/>
                <a:cs typeface="Times New Roman" pitchFamily="18" charset="0"/>
              </a:rPr>
              <a:t>старшего дошкольного возраста. Он прост в управлении и имеет дружелюбный дизайн. С помощью данного устройства дети могут с легкостью изучать программирование, задавая роботу план действий и разрабатывая для него различные задания (приключения). Работа с «Умная пчела» учит детей структурированной деятельности, развивает воображение и предлагает массу возможностей для изучения причинно-следственной связи и многое другое. Эта игрушка соответствует требованиям безопасности, имеет эстетичный внешний вид, отвечает психолого-педагогическим требованиям к играм и игровому оборудованию.</a:t>
            </a:r>
          </a:p>
        </p:txBody>
      </p:sp>
    </p:spTree>
    <p:extLst>
      <p:ext uri="{BB962C8B-B14F-4D97-AF65-F5344CB8AC3E}">
        <p14:creationId xmlns:p14="http://schemas.microsoft.com/office/powerpoint/2010/main" val="381638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82528">
            <a:off x="374089" y="653480"/>
            <a:ext cx="3779912" cy="25199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3530">
            <a:off x="4346807" y="3208520"/>
            <a:ext cx="4481736" cy="2987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528" y="4198376"/>
            <a:ext cx="3491880" cy="2327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96136" y="260648"/>
            <a:ext cx="3131840" cy="2087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42576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sp>
        <p:nvSpPr>
          <p:cNvPr id="3" name="Скругленный прямоугольник 2"/>
          <p:cNvSpPr/>
          <p:nvPr/>
        </p:nvSpPr>
        <p:spPr>
          <a:xfrm>
            <a:off x="899592" y="476672"/>
            <a:ext cx="7776864" cy="5760640"/>
          </a:xfrm>
          <a:prstGeom prst="roundRect">
            <a:avLst/>
          </a:prstGeom>
          <a:solidFill>
            <a:srgbClr val="DCD0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C00000"/>
                </a:solidFill>
                <a:latin typeface="Times New Roman" pitchFamily="18" charset="0"/>
                <a:cs typeface="Times New Roman" pitchFamily="18" charset="0"/>
              </a:rPr>
              <a:t>Дизайн игрушки напоминает пчелу со сложенными крыльями, желтое тело с черными полосками. На спинке и брюшке «пчелы» расположены элементы управления роботом.</a:t>
            </a:r>
          </a:p>
          <a:p>
            <a:pPr algn="just"/>
            <a:r>
              <a:rPr lang="ru-RU" sz="2000" b="1" dirty="0">
                <a:solidFill>
                  <a:srgbClr val="C00000"/>
                </a:solidFill>
                <a:latin typeface="Times New Roman" pitchFamily="18" charset="0"/>
                <a:cs typeface="Times New Roman" pitchFamily="18" charset="0"/>
              </a:rPr>
              <a:t>Если Вы нажимаете кнопку «Вперед», то робот продвигается вперед на один шаг (15 см). При включении кнопки «Назад», «пчела» отодвигается на один шаг (15 см) назад. При использовании «Поворот налево на 90°» и «Поворот направо на 90°» «Умная пчела» не продвигается на плоскости, а только разворачивается в ту или иную сторону на 90°. Это обстоятельство следует учитывать при составлении программы действий для робота.</a:t>
            </a:r>
          </a:p>
        </p:txBody>
      </p:sp>
    </p:spTree>
    <p:extLst>
      <p:ext uri="{BB962C8B-B14F-4D97-AF65-F5344CB8AC3E}">
        <p14:creationId xmlns:p14="http://schemas.microsoft.com/office/powerpoint/2010/main" val="6069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90" y="188640"/>
            <a:ext cx="4585838" cy="30572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429000"/>
            <a:ext cx="4572000" cy="304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Скругленный прямоугольник 4"/>
          <p:cNvSpPr/>
          <p:nvPr/>
        </p:nvSpPr>
        <p:spPr>
          <a:xfrm>
            <a:off x="5148064" y="404664"/>
            <a:ext cx="3672408" cy="2592288"/>
          </a:xfrm>
          <a:prstGeom prst="roundRect">
            <a:avLst/>
          </a:prstGeom>
          <a:solidFill>
            <a:srgbClr val="DCD0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C00000"/>
                </a:solidFill>
                <a:latin typeface="Times New Roman" pitchFamily="18" charset="0"/>
                <a:cs typeface="Times New Roman" pitchFamily="18" charset="0"/>
              </a:rPr>
              <a:t>Игрушка обладает памятью на 40 шагов, что позволяет создавать сложные алгоритмы. Когда программа действий задана, нажмите кнопку «Запустить программу». </a:t>
            </a:r>
          </a:p>
        </p:txBody>
      </p:sp>
      <p:sp>
        <p:nvSpPr>
          <p:cNvPr id="6" name="5-конечная звезда 5"/>
          <p:cNvSpPr/>
          <p:nvPr/>
        </p:nvSpPr>
        <p:spPr>
          <a:xfrm>
            <a:off x="611560" y="3717032"/>
            <a:ext cx="14401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323528" y="3573016"/>
            <a:ext cx="3816424" cy="2903984"/>
          </a:xfrm>
          <a:prstGeom prst="roundRect">
            <a:avLst/>
          </a:prstGeom>
          <a:solidFill>
            <a:srgbClr val="DCD0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C00000"/>
                </a:solidFill>
                <a:latin typeface="Times New Roman" pitchFamily="18" charset="0"/>
                <a:cs typeface="Times New Roman" pitchFamily="18" charset="0"/>
              </a:rPr>
              <a:t>После того, как робот выполнит поставленные ему задачи, нажмите кнопку «Очистить память», в противном случае игруш­ка будет повторять ранее заданную программу.</a:t>
            </a:r>
          </a:p>
        </p:txBody>
      </p:sp>
    </p:spTree>
    <p:extLst>
      <p:ext uri="{BB962C8B-B14F-4D97-AF65-F5344CB8AC3E}">
        <p14:creationId xmlns:p14="http://schemas.microsoft.com/office/powerpoint/2010/main" val="6069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sp>
        <p:nvSpPr>
          <p:cNvPr id="3" name="Скругленный прямоугольник 2"/>
          <p:cNvSpPr/>
          <p:nvPr/>
        </p:nvSpPr>
        <p:spPr>
          <a:xfrm>
            <a:off x="539552" y="476672"/>
            <a:ext cx="8064896" cy="5904656"/>
          </a:xfrm>
          <a:prstGeom prst="roundRect">
            <a:avLst/>
          </a:prstGeom>
          <a:solidFill>
            <a:srgbClr val="DCD03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b="1" dirty="0">
                <a:solidFill>
                  <a:srgbClr val="C00000"/>
                </a:solidFill>
                <a:latin typeface="Times New Roman" pitchFamily="18" charset="0"/>
                <a:cs typeface="Times New Roman" pitchFamily="18" charset="0"/>
              </a:rPr>
              <a:t>Создавая программы для робота, выполняя игровые задания, ребенок учится ориентироваться в окружающем его пространстве, только правильно направив его «вперед», «назад», «направо» или «налево» малыш достигнет желаемого результата. Можно уверенно говорить о том, что игры с «Умной пчелой» развивают пространственную ориентацию дошкольника.</a:t>
            </a:r>
          </a:p>
          <a:p>
            <a:pPr algn="just"/>
            <a:r>
              <a:rPr lang="ru-RU" sz="2000" b="1" dirty="0">
                <a:solidFill>
                  <a:srgbClr val="C00000"/>
                </a:solidFill>
                <a:latin typeface="Times New Roman" pitchFamily="18" charset="0"/>
                <a:cs typeface="Times New Roman" pitchFamily="18" charset="0"/>
              </a:rPr>
              <a:t>«Ориентировка в пространстве» — один из разделов «Программы» по развитию у детей элементарных математических представлений.  </a:t>
            </a:r>
          </a:p>
          <a:p>
            <a:pPr algn="just"/>
            <a:r>
              <a:rPr lang="ru-RU" sz="2000" b="1" dirty="0">
                <a:solidFill>
                  <a:srgbClr val="C00000"/>
                </a:solidFill>
                <a:latin typeface="Times New Roman" pitchFamily="18" charset="0"/>
                <a:cs typeface="Times New Roman" pitchFamily="18" charset="0"/>
              </a:rPr>
              <a:t>Передвижения робота на плоскости позволяет ребенку уяснить такие ориентировки, «посередине» и «между», «направо – налево» («справа – слева»). Дошкольник в игровой, увлекательной форме лучше может понять пространственные отношения, определяемые словами рядом, посе­редине, между, сбоку или с краю.</a:t>
            </a:r>
          </a:p>
        </p:txBody>
      </p:sp>
    </p:spTree>
    <p:extLst>
      <p:ext uri="{BB962C8B-B14F-4D97-AF65-F5344CB8AC3E}">
        <p14:creationId xmlns:p14="http://schemas.microsoft.com/office/powerpoint/2010/main" val="6069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4528" cy="6858000"/>
          </a:xfrm>
          <a:prstGeom prst="rect">
            <a:avLst/>
          </a:prstGeom>
        </p:spPr>
      </p:pic>
      <p:sp>
        <p:nvSpPr>
          <p:cNvPr id="4" name="Солнце 3"/>
          <p:cNvSpPr/>
          <p:nvPr/>
        </p:nvSpPr>
        <p:spPr>
          <a:xfrm>
            <a:off x="827584" y="404664"/>
            <a:ext cx="7848872" cy="6048672"/>
          </a:xfrm>
          <a:prstGeom prst="su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3600" b="1" dirty="0" smtClean="0">
                <a:solidFill>
                  <a:srgbClr val="C00000"/>
                </a:solidFill>
                <a:latin typeface="Times New Roman" pitchFamily="18" charset="0"/>
                <a:cs typeface="Times New Roman" pitchFamily="18" charset="0"/>
              </a:rPr>
              <a:t>Спасибо </a:t>
            </a:r>
          </a:p>
          <a:p>
            <a:pPr algn="ctr"/>
            <a:r>
              <a:rPr lang="ru-RU" sz="3600" b="1" dirty="0" smtClean="0">
                <a:solidFill>
                  <a:srgbClr val="C00000"/>
                </a:solidFill>
                <a:latin typeface="Times New Roman" pitchFamily="18" charset="0"/>
                <a:cs typeface="Times New Roman" pitchFamily="18" charset="0"/>
              </a:rPr>
              <a:t>за внимание</a:t>
            </a:r>
            <a:r>
              <a:rPr lang="ru-RU" sz="3200" dirty="0" smtClean="0">
                <a:solidFill>
                  <a:srgbClr val="C00000"/>
                </a:solidFill>
              </a:rPr>
              <a:t>!</a:t>
            </a:r>
            <a:endParaRPr lang="ru-RU" sz="3200" dirty="0">
              <a:solidFill>
                <a:srgbClr val="C00000"/>
              </a:solidFill>
            </a:endParaRPr>
          </a:p>
        </p:txBody>
      </p:sp>
    </p:spTree>
    <p:extLst>
      <p:ext uri="{BB962C8B-B14F-4D97-AF65-F5344CB8AC3E}">
        <p14:creationId xmlns:p14="http://schemas.microsoft.com/office/powerpoint/2010/main" val="64014467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416</Words>
  <Application>Microsoft Office PowerPoint</Application>
  <PresentationFormat>Экран (4:3)</PresentationFormat>
  <Paragraphs>18</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Семенюк Вадим Владимирович</cp:lastModifiedBy>
  <cp:revision>6</cp:revision>
  <dcterms:created xsi:type="dcterms:W3CDTF">2018-10-01T05:42:13Z</dcterms:created>
  <dcterms:modified xsi:type="dcterms:W3CDTF">2018-11-06T02:38:50Z</dcterms:modified>
</cp:coreProperties>
</file>