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64" r:id="rId4"/>
    <p:sldId id="265" r:id="rId5"/>
    <p:sldId id="270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FF00"/>
    <a:srgbClr val="95F0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86" d="100"/>
          <a:sy n="86" d="100"/>
        </p:scale>
        <p:origin x="-84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11-22T18:57:32.797" idx="2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03BDB20-AF75-4D3B-A868-3D15DB4C5042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1AA177-2DE0-43A6-9F7B-523D4608E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DEC9AB-A83D-484E-9FB7-393DA860D26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4198C6-5737-4C35-B12B-640A99761EE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C69B-FAE9-4C56-ACC0-C7F9844C5EC5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A289-6994-4BBE-B822-379329F26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CBBD9-6712-4BFB-B357-955EFFAC25F2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0297-A2F3-49FB-9169-B97C446CD2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7517F-BA69-4421-9899-BFB796EBF4CF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AB7D4-4196-40DF-AAC5-8BD57A3038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BE29-91F9-461B-8E4E-C411152995B1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2DAB4-BCC2-4671-AD7D-7FDD496D62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5395E-3698-4992-B11C-D313CB4B719A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7A45F-4A4F-4445-A1A6-B67B9A8A2E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6E987-598F-4CAE-AC10-2168083C4A34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6F98B-E125-4F9F-8439-2FAC04D7E2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A0E3E-FEC8-47C3-873A-A92AF2ACA151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FFD00-E710-438F-B6A3-3323FFCFBC0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4DF23-A80F-462C-B94F-36EAF067399B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A08D-20DD-461D-A0E8-2B77840DFF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262F-A437-4A57-86C0-E71313065C6C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28F2A-2B65-4E94-9E27-F8C1DB4C1C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1FA75-F843-498C-A19F-ADA5F74E65A0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C36C-104D-48DA-9601-FD10F01ED5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32A55-780B-48A8-896D-C7FB173E4553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F0580-8574-4996-B144-154326D428A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734292-8A47-4B6A-9385-3199B73BE6F1}" type="datetimeFigureOut">
              <a:rPr lang="ru-RU"/>
              <a:pPr>
                <a:defRPr/>
              </a:pPr>
              <a:t>24.11.2020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D46B68-31B2-4B4E-83A0-C541138AE6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539750" y="260350"/>
            <a:ext cx="8348663" cy="1089025"/>
          </a:xfrm>
        </p:spPr>
        <p:txBody>
          <a:bodyPr/>
          <a:lstStyle/>
          <a:p>
            <a:pPr marL="182563"/>
            <a:r>
              <a:rPr lang="ru-RU" sz="1400" b="1" smtClean="0"/>
              <a:t>МУНИЦИПАЛЬНОЕ БЮДЖЕТНОЕ ДОШКОЛЬНОЕ ОБРАЗОВАТЕЛЬНОЕ УЧРЕЖДЕНИЕ </a:t>
            </a:r>
            <a:br>
              <a:rPr lang="ru-RU" sz="1400" b="1" smtClean="0"/>
            </a:br>
            <a:r>
              <a:rPr lang="ru-RU" sz="1400" b="1" smtClean="0"/>
              <a:t>«ЦЕНТР РАЗВИТИЯ РЕБЕНКА - ДЕТСКИЙ САД №28 «ОГОНЁК»</a:t>
            </a:r>
            <a:br>
              <a:rPr lang="ru-RU" sz="1400" b="1" smtClean="0"/>
            </a:br>
            <a:r>
              <a:rPr lang="ru-RU" sz="1400" b="1" smtClean="0"/>
              <a:t>633010 Россия, Новосибирская область, г. Бердск ул. Л</a:t>
            </a:r>
            <a:r>
              <a:rPr lang="ru-RU" sz="1400" b="1" smtClean="0">
                <a:latin typeface="Arial" charset="0"/>
              </a:rPr>
              <a:t>унная</a:t>
            </a:r>
            <a:r>
              <a:rPr lang="ru-RU" sz="1400" b="1" smtClean="0"/>
              <a:t> 3</a:t>
            </a:r>
          </a:p>
        </p:txBody>
      </p:sp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539750" y="620713"/>
            <a:ext cx="7920038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2564903"/>
            <a:ext cx="7488832" cy="1200329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Консультации для родителей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«Дорожная азбука»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787900" y="5661025"/>
            <a:ext cx="352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FF0000"/>
                </a:solidFill>
                <a:latin typeface="Times New Roman" pitchFamily="18" charset="0"/>
              </a:rPr>
              <a:t>Консультацию подготовила воспитатель Глазунова Н.В.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665163"/>
            <a:ext cx="8964612" cy="5859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/>
              <a:t>Рост </a:t>
            </a:r>
            <a:r>
              <a:rPr lang="ru-RU" sz="1600" dirty="0"/>
              <a:t>количества машин на улицах городов и поселков нашей страны, увеличение скорости их движения, плотности транспортных потоков, растущие пробки на автодорогах являются одной из причин дорожно-транспортных происшествий.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Никого </a:t>
            </a:r>
            <a:r>
              <a:rPr lang="ru-RU" sz="1600" dirty="0"/>
              <a:t>не оставляют равнодушным неутешительные сводки о ДТП, где потерпевшими, к сожалению, являются и дети.</a:t>
            </a:r>
            <a:br>
              <a:rPr lang="ru-RU" sz="1600" dirty="0"/>
            </a:br>
            <a:r>
              <a:rPr lang="ru-RU" sz="1600" dirty="0"/>
              <a:t>Причиной дорожно-транспортных происшествий чаще всего являются сами дети. Приводит к этому незнание элементарных основ правил дорожного движения, безучастное отношение взрослых к поведению детей на проезжей части.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Пре­доставленные </a:t>
            </a:r>
            <a:r>
              <a:rPr lang="ru-RU" sz="1600" dirty="0"/>
              <a:t>самим себе, дети, особенно младшего возраста, мало считаются с реальными опасностями на дороге. Объясняется это тем, что они не умеют еще в должной степени управлять своим поведением. Они не в состоянии правильно определить расстояние до приближающейся машины и ее скорость и переоценивают собственные возможности, считают себя быстрыми и ловкими. У них еще не выработалась способность предвидеть возможность возникновения опасности в быстро меняющейся дорожной обстановке. Поэтому они безмятежно выбегают на дорогу перед остановившейся машиной и внезапно появляются на пути у другой. Они считают вполне естественным выехать на проезжую часть на детском велосипеде или затеять здесь веселую игру.</a:t>
            </a:r>
            <a:br>
              <a:rPr lang="ru-RU" sz="1600" dirty="0"/>
            </a:br>
            <a:r>
              <a:rPr lang="ru-RU" sz="1600" dirty="0" smtClean="0"/>
              <a:t>Знакомить </a:t>
            </a:r>
            <a:r>
              <a:rPr lang="ru-RU" sz="1600" dirty="0"/>
              <a:t>детей с правилами дорожного движения, формировать у них навыки правильного поведения на дороге необходимо с самого ран­него возраста, так как знания, полученные в детстве, наиболее прочные; правила, усвоенные ребенком, впоследствии становятся нормой поведения, а их соблюдение - потребностью человека.</a:t>
            </a:r>
            <a:br>
              <a:rPr lang="ru-RU" sz="1600" dirty="0"/>
            </a:br>
            <a:r>
              <a:rPr lang="ru-RU" sz="1600" dirty="0"/>
              <a:t>Знакомя детей с правилами дорожного движения, культурой поведения на улице, следует помнить, что эта работа тесно связана с развитием ориентировки в пространстве и предполагает формирование таких качеств личности, как внимание, ответственность за свое поведение, уверенность в своих действиях.</a:t>
            </a:r>
            <a:br>
              <a:rPr lang="ru-RU" sz="1600" dirty="0"/>
            </a:br>
            <a:r>
              <a:rPr lang="ru-RU" sz="1600" dirty="0" smtClean="0"/>
              <a:t>Дорога </a:t>
            </a:r>
            <a:r>
              <a:rPr lang="ru-RU" sz="1600" dirty="0"/>
              <a:t>с ребенком из дома в детский сад и обратно - идеальный момент для формирования у него навыков безопасного поведения на улице. Перед ребенком всегда должен быть личный пример соблюдения родителями всех без исключения правил дорожного движения</a:t>
            </a:r>
            <a:r>
              <a:rPr lang="ru-RU" sz="1600" b="0" dirty="0"/>
              <a:t>.</a:t>
            </a:r>
            <a:br>
              <a:rPr lang="ru-RU" sz="1600" b="0" dirty="0"/>
            </a:br>
            <a:endParaRPr lang="ru-RU" sz="1600" b="0" dirty="0"/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179388" y="188913"/>
            <a:ext cx="87852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Консультация для родителей «Дорожная азбука»</a:t>
            </a:r>
            <a:br>
              <a:rPr lang="ru-RU" sz="2800" b="1">
                <a:solidFill>
                  <a:srgbClr val="FF0000"/>
                </a:solidFill>
                <a:latin typeface="Calibri" pitchFamily="34" charset="0"/>
              </a:rPr>
            </a:br>
            <a:endParaRPr lang="ru-RU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9592" y="0"/>
            <a:ext cx="7560840" cy="4581128"/>
          </a:xfrm>
        </p:spPr>
        <p:txBody>
          <a:bodyPr rtlCol="0">
            <a:noAutofit/>
          </a:bodyPr>
          <a:lstStyle/>
          <a:p>
            <a:pPr marL="4572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Безопасные шаги на пути к безопасности на дороге.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Что должны знать родители о своем ребенке?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В 3-4 года ребенок может отличить движущуюся машину от стоящей, но он уверен, что машина останавливается мгновенно.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В 6 лет - боковым зрением он видит примерно 2/3 того, что видят взрослые; не умеет определить, что движется быстрее: велосипед или спортивная машина; не умеет правильно распределять внимание и отделять существенное от незначительного.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В 7 лет - более уверенно отличать правую сторону дорогу от левой.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В 8 лет –может мгновенно отреагировать на отклик и т.д.;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имеет опыт пешеходного передвижения на дороге;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 активно осваивает основные навыки езды на велосипеде;</a:t>
            </a:r>
          </a:p>
          <a:p>
            <a:pPr marL="4572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dirty="0" smtClean="0"/>
              <a:t> умеет определять источник шума;  - устанавливать связь между величиной предмета, его удаленностью и временем (чем ближе автомобиль, тем он больше).</a:t>
            </a:r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/>
          </a:p>
        </p:txBody>
      </p:sp>
      <p:pic>
        <p:nvPicPr>
          <p:cNvPr id="16386" name="Picture 3" descr="C:\Users\User\Downloads\jv6ivjntt7484so0wc04gos0koow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4159250"/>
            <a:ext cx="4464050" cy="25463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2627313" y="-11298238"/>
            <a:ext cx="280035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Консультация для родителей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«Успех профилактики дорожно-транспортных происшествий с детьми»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Успех профилактики дорожно-транспортных происшествий с детьми во многом зависит от Сознательности, личной культуры и дисциплинированности самих взрослых. </a:t>
            </a: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0" y="708025"/>
            <a:ext cx="9144000" cy="632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alibri" pitchFamily="34" charset="0"/>
              </a:rPr>
              <a:t>Успех профилактики дорожно-транспортных происшествий с детьми во многом зависит от Сознательности, личной культуры и дисциплинированности самих взрослых. Самое действенное средство воспитания маленького пешехода - пример поведения на дороге родителей и окружающих людей.</a:t>
            </a:r>
          </a:p>
          <a:p>
            <a:r>
              <a:rPr lang="ru-RU" sz="1400" b="1">
                <a:latin typeface="Calibri" pitchFamily="34" charset="0"/>
              </a:rPr>
              <a:t>Дорога прочно занимает первое место среди печальной статистики детского травматизма и смертности. Безумный ритм современной жизни гонит по нашим дорогам лавину вечно спешащего транспорта, а по тротуарам - лавину вечно спешащих пешеходов.</a:t>
            </a:r>
          </a:p>
          <a:p>
            <a:r>
              <a:rPr lang="ru-RU" sz="1400" b="1">
                <a:latin typeface="Calibri" pitchFamily="34" charset="0"/>
              </a:rPr>
              <a:t>Пока ребенок с вами, он в безопасности, но в 6-7 лет у детей, особенно у мальчиков, появляется явное стремление к самостоятельности. В один прекрасный день ваш малыш вырывает руку и говорит, что его не надо провожать до садика и школы, дальше он пойдет сам. Сегодня вы убедили ребенка, но завтра он непременно настоит на своём, и вы уступите, успокаивая себя тем, что маршрут известен ему от и до.</a:t>
            </a:r>
          </a:p>
          <a:p>
            <a:r>
              <a:rPr lang="ru-RU" sz="1400" b="1">
                <a:latin typeface="Calibri" pitchFamily="34" charset="0"/>
              </a:rPr>
              <a:t>А теперь представьте, что светофор сломался и рядом не оказалось регулировщика привычный путь перекрыли дорожные строители, и ребенку надо самостоятельно выбирать новый маршрут…</a:t>
            </a:r>
          </a:p>
          <a:p>
            <a:r>
              <a:rPr lang="ru-RU" sz="1400" b="1">
                <a:latin typeface="Calibri" pitchFamily="34" charset="0"/>
              </a:rPr>
              <a:t>Ребенку мало хорошо знать правила, регулирующие потоки людей и транспорта, - надо понимать их суть, уметь оценивать обстановку, быть внутренне убежденным, что храбрость дорожного нарушителя - это опасная глупость. Только такой подход может реально защитить маленького пешехода.</a:t>
            </a:r>
          </a:p>
          <a:p>
            <a:r>
              <a:rPr lang="ru-RU" sz="1400" b="1">
                <a:latin typeface="Calibri" pitchFamily="34" charset="0"/>
              </a:rPr>
              <a:t>Ребёнок твёрдо должен знать, что дорогу можно переходить только в установленных местах: на пешеходном переходе и на перекрёстке. Но и в данном случае никто не может гарантировать его безопасность. Поэтому, прежде чем выйти на дорогу, остановитесь с ребёнком на расстоянии 50см - 1метра от края проезжей части, обратите его внимание, что посмотреть налево и направо надо обязательно с поворотом головы, и если с обеих сторон нет транспорта представляющего опасность, можно выйти на проезжую часть. переходить дорогу надо спокойным размеренным шагом и не в коем случае не бегом.</a:t>
            </a:r>
          </a:p>
          <a:p>
            <a:r>
              <a:rPr lang="ru-RU" sz="1400" b="1">
                <a:latin typeface="Calibri" pitchFamily="34" charset="0"/>
              </a:rPr>
              <a:t>Большую опасность для детей представляют не регулируемые пешеходные переходы, здесь ребёнку важно убедиться, что расстояние до автомашин с обеих сторон позволит ему перейти дорогу без остановки на середине проезжей части. На регулируемом пешеходном переходе объясните ребёнку, что красный и жёлтый сигнал светофора - запрещающие. Особенно опасно выходить на дорогу при жёлтом сигнале, потому, что некоторые машины завершают проезд перекрёстка и при этом увеличивают скорость. Зелёный сигнал - разрешающий, но он не гарантирует пешеходу безопасный переход, поэтому прежде чем выйти на дорогу надо посмотреть налево и направо и убедиться, что все машины остановились, опасности нет.</a:t>
            </a:r>
          </a:p>
        </p:txBody>
      </p:sp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258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Консультация для родителей</a:t>
            </a:r>
          </a:p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«Успех профилактики дорожно-транспортных происшествий с детьми»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3"/>
          <p:cNvSpPr>
            <a:spLocks noChangeArrowheads="1"/>
          </p:cNvSpPr>
          <p:nvPr/>
        </p:nvSpPr>
        <p:spPr bwMode="auto">
          <a:xfrm>
            <a:off x="971550" y="366713"/>
            <a:ext cx="7200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Правила безопасного поведения на улице</a:t>
            </a:r>
          </a:p>
        </p:txBody>
      </p:sp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-90488" y="855663"/>
            <a:ext cx="9324976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alibri" pitchFamily="34" charset="0"/>
              </a:rPr>
              <a:t>На улице нужно быть очень внимательным, не играть на проезжей части.</a:t>
            </a:r>
          </a:p>
          <a:p>
            <a:r>
              <a:rPr lang="ru-RU" sz="1600" b="1">
                <a:latin typeface="Calibri" pitchFamily="34" charset="0"/>
              </a:rPr>
              <a:t>Прежде чем переходить дорогу по пешеходному переходу «зебра», нужно сначала остановиться и посмотреть налево, затем посмотреть направо и еще раз налево. Если машин поблизости нет, можно переходить дорогу.</a:t>
            </a:r>
          </a:p>
          <a:p>
            <a:r>
              <a:rPr lang="ru-RU" sz="1600" b="1">
                <a:latin typeface="Calibri" pitchFamily="34" charset="0"/>
              </a:rPr>
              <a:t>Дойдя до середины дороги, нужно посмотреть направо. Если машин близко нет, то смело переходить дальше.</a:t>
            </a:r>
          </a:p>
          <a:p>
            <a:r>
              <a:rPr lang="ru-RU" sz="1600" b="1">
                <a:latin typeface="Calibri" pitchFamily="34" charset="0"/>
              </a:rPr>
              <a:t>Переходить через дорогу нужно спокойно. Нельзя выскакивать на проезжую часть.</a:t>
            </a:r>
          </a:p>
          <a:p>
            <a:r>
              <a:rPr lang="ru-RU" sz="1600" b="1">
                <a:latin typeface="Calibri" pitchFamily="34" charset="0"/>
              </a:rPr>
              <a:t>Даже если загорелся зеленый свет светофора, прежде чем ступить на дорогу, следует внимательно посмотреть по сторонам, убедиться, что все машины остановились.</a:t>
            </a:r>
          </a:p>
          <a:p>
            <a:r>
              <a:rPr lang="ru-RU" sz="1600" b="1">
                <a:latin typeface="Calibri" pitchFamily="34" charset="0"/>
              </a:rPr>
              <a:t>Все эти понятия ребенок усвоит более прочно, если его знакомят с правилами дорожного движения систематически, ненавязчиво. Используйте для этого соответствующие ситуации на улице, во дворе, на дороге. Находясь с малышом на улице, полезно объяснять ему все, что происходит на дороге с транспортом, пешеходами. Например, почему в данный момент нельзя перейти улицу, какие на этот случай существуют правила для пешеходов и автомобилей, укажите на нарушителей, отметив, что, нарушая правила, они рискуют попасть под транспорт.</a:t>
            </a:r>
          </a:p>
          <a:p>
            <a:r>
              <a:rPr lang="ru-RU" sz="1600" b="1">
                <a:latin typeface="Calibri" pitchFamily="34" charset="0"/>
              </a:rPr>
              <a:t>Чтобы развить у ребенка зрительную память, закрепить зрительные впечатления, предложите малышу, возвращаясь с ним из детского сада, самому найти дорогу домой или, наоборот, «привести» вас утром в детский сад.</a:t>
            </a:r>
          </a:p>
          <a:p>
            <a:r>
              <a:rPr lang="ru-RU" sz="1600" b="1">
                <a:latin typeface="Calibri" pitchFamily="34" charset="0"/>
              </a:rPr>
              <a:t>Не запугивайте ребенка улицей - панический страх перед транспортом не менее вреден, чем беспечность и невнимательность!</a:t>
            </a:r>
          </a:p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</a:rPr>
              <a:t>ПОМНИТЕ!!! Все взрослые являются примером для детей!</a:t>
            </a:r>
          </a:p>
          <a:p>
            <a:r>
              <a:rPr lang="ru-RU" sz="1600" b="1">
                <a:latin typeface="Calibri" pitchFamily="34" charset="0"/>
              </a:rPr>
              <a:t>Пусть ваш пример учит дисциплинированному поведению на улице не только вашего ребенка, но и других детей. Переходите улицу в точном соответствии с правилами. Старайтесь сделать все возможное, чтобы оградить детей от несчастных случаев на дорогах!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User\Downloads\img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7650" y="493713"/>
            <a:ext cx="3876675" cy="388778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4330700" y="476250"/>
            <a:ext cx="51371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По дороге в детский сад</a:t>
            </a:r>
          </a:p>
          <a:p>
            <a:r>
              <a:rPr lang="ru-RU" b="1">
                <a:latin typeface="Calibri" pitchFamily="34" charset="0"/>
              </a:rPr>
              <a:t>Мы пойдём с тобой, малыш.</a:t>
            </a:r>
          </a:p>
          <a:p>
            <a:r>
              <a:rPr lang="ru-RU" b="1">
                <a:latin typeface="Calibri" pitchFamily="34" charset="0"/>
              </a:rPr>
              <a:t>Улыбаясь светофору,</a:t>
            </a:r>
          </a:p>
          <a:p>
            <a:r>
              <a:rPr lang="ru-RU" b="1">
                <a:latin typeface="Calibri" pitchFamily="34" charset="0"/>
              </a:rPr>
              <a:t>Влево, вправо поглядишь.</a:t>
            </a:r>
          </a:p>
          <a:p>
            <a:r>
              <a:rPr lang="ru-RU" b="1">
                <a:latin typeface="Calibri" pitchFamily="34" charset="0"/>
              </a:rPr>
              <a:t>Чтобы день такой чудесный</a:t>
            </a:r>
          </a:p>
          <a:p>
            <a:r>
              <a:rPr lang="ru-RU" b="1">
                <a:latin typeface="Calibri" pitchFamily="34" charset="0"/>
              </a:rPr>
              <a:t>Омрачить не смел никто,</a:t>
            </a:r>
          </a:p>
          <a:p>
            <a:r>
              <a:rPr lang="ru-RU" b="1">
                <a:latin typeface="Calibri" pitchFamily="34" charset="0"/>
              </a:rPr>
              <a:t>Правила движенья вместе</a:t>
            </a:r>
          </a:p>
          <a:p>
            <a:r>
              <a:rPr lang="ru-RU" b="1">
                <a:latin typeface="Calibri" pitchFamily="34" charset="0"/>
              </a:rPr>
              <a:t>Мы усвоим? Да, легко!</a:t>
            </a:r>
          </a:p>
          <a:p>
            <a:r>
              <a:rPr lang="ru-RU" b="1">
                <a:latin typeface="Calibri" pitchFamily="34" charset="0"/>
              </a:rPr>
              <a:t>Воспитание безопасного поведения у детей – одна из важнейших задач дошкольного учреждения. </a:t>
            </a:r>
          </a:p>
          <a:p>
            <a:r>
              <a:rPr lang="ru-RU" b="1">
                <a:latin typeface="Calibri" pitchFamily="34" charset="0"/>
              </a:rPr>
              <a:t>Ребёнок становится пешеходом значительно раньше, чем он по своим знаниям, усилиям, развитию становится к этому подготовленным</a:t>
            </a:r>
            <a:r>
              <a:rPr lang="ru-RU">
                <a:latin typeface="Calibri" pitchFamily="34" charset="0"/>
              </a:rPr>
              <a:t>.</a:t>
            </a:r>
          </a:p>
          <a:p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20483" name="Прямоугольник 3"/>
          <p:cNvSpPr>
            <a:spLocks noChangeArrowheads="1"/>
          </p:cNvSpPr>
          <p:nvPr/>
        </p:nvSpPr>
        <p:spPr bwMode="auto">
          <a:xfrm>
            <a:off x="271463" y="0"/>
            <a:ext cx="8116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   Консультация для родителей  «Правила дорожного движения»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247650" y="4581525"/>
            <a:ext cx="81407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b="1">
                <a:latin typeface="Calibri" pitchFamily="34" charset="0"/>
              </a:rPr>
              <a:t>С первых дней пребывания ребёнка в детском саду следует так организовать его воспитание и обучение, чтобы к моменту перехода из детского сада в школу он легко ориентировался в ближайшем окружении, умел наблюдать и правильно оценивать дорожные ситуации, владел навыками безопасного поведения в этих ситуациях.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3563938" y="115888"/>
            <a:ext cx="558006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Именно в детском саду все дети могут и должны получить систематизированную информацию о безопасном поведении на улице и приобрести необходимые навыки такого поведения. И в этом коллективу воспитателей дошкольного учреждения отводится ведущая роль. Поэтому сам педагог должен овладеть всем комплексом вопросов и проблем, составляющих основу безопасного движения. При реализации поставленных задач воспитатель должен исходить из следующего: главная ценность, которую приобретает ребёнок в детском саду, состоит в ряде навыков и привычек. </a:t>
            </a:r>
          </a:p>
        </p:txBody>
      </p:sp>
      <p:pic>
        <p:nvPicPr>
          <p:cNvPr id="21506" name="Picture 2" descr="C:\Users\User\Downloads\00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23850"/>
            <a:ext cx="3384550" cy="29289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1507" name="Прямоугольник 2"/>
          <p:cNvSpPr>
            <a:spLocks noChangeArrowheads="1"/>
          </p:cNvSpPr>
          <p:nvPr/>
        </p:nvSpPr>
        <p:spPr bwMode="auto">
          <a:xfrm>
            <a:off x="179388" y="4005263"/>
            <a:ext cx="87137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Очень важно приобретение таких навыков и привычек, как: сознательное отношение к своим и чужим поступкам (правильно – неправильно, подражать –не подражать), умение переводить мысль в дело (машина поехала – можно переходить – перешёл). Не меньшее значение имеет и привычка обуздывать свои порывы и желания (бежать – но нельзя, потому что горит красный сигнал светофора). Важна, привычка сосредоточивать внимание, самостоятельно справляться с встречающимися затруднениями. Всегда нужно помнить, что детский сад – учреждение по преимуществу воспитательное. И поэтому задача воспитателя состоит не столько в обучении правилам дорожного движения, сколько в  воспитании безопасного поведения у детей на улице, на дорогах, в транспорте.</a:t>
            </a: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179388" y="3429000"/>
            <a:ext cx="87137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Чем больше у ребёнка полезных навыков и привычек, тем легче ему будут даваться знания.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Users\User\Downloads\img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8538" y="188913"/>
            <a:ext cx="4092575" cy="3068637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0" y="30163"/>
            <a:ext cx="48085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Главная цель нашей работы по профилактике детского дорожного травматизма в ДОУ – формирование у детей навыков осознанного безопасного  поведения на улицах города. Мы реализуем её путём решения нескольких задач:</a:t>
            </a:r>
          </a:p>
          <a:p>
            <a:r>
              <a:rPr lang="ru-RU" b="1">
                <a:latin typeface="Calibri" pitchFamily="34" charset="0"/>
              </a:rPr>
              <a:t>1.  усвоение дошкольниками первоначальных знаний о правилах безопасного поведения на улице;</a:t>
            </a:r>
          </a:p>
          <a:p>
            <a:r>
              <a:rPr lang="ru-RU" b="1">
                <a:latin typeface="Calibri" pitchFamily="34" charset="0"/>
              </a:rPr>
              <a:t>2.  формирование у детей качественно новых двигательных навыков и бдительного восприятия окружающей обстановки. </a:t>
            </a:r>
          </a:p>
        </p:txBody>
      </p:sp>
      <p:sp>
        <p:nvSpPr>
          <p:cNvPr id="22531" name="Прямоугольник 2"/>
          <p:cNvSpPr>
            <a:spLocks noChangeArrowheads="1"/>
          </p:cNvSpPr>
          <p:nvPr/>
        </p:nvSpPr>
        <p:spPr bwMode="auto">
          <a:xfrm>
            <a:off x="0" y="3257550"/>
            <a:ext cx="89011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Ребёнок должен не только правильно двигаться  в соответствии с полученным сигналом или ориентируясь на взрослого, но и уметь координировать свои движения с движениями других людей и перемещением предметов;</a:t>
            </a:r>
          </a:p>
          <a:p>
            <a:r>
              <a:rPr lang="ru-RU" b="1">
                <a:latin typeface="Calibri" pitchFamily="34" charset="0"/>
              </a:rPr>
              <a:t>3.  развитие у детей способности к предвидению возможной опасности в конкретной меняющейся ситуации и построению адекватного безопасного </a:t>
            </a:r>
          </a:p>
        </p:txBody>
      </p:sp>
      <p:sp>
        <p:nvSpPr>
          <p:cNvPr id="22532" name="Прямоугольник 3"/>
          <p:cNvSpPr>
            <a:spLocks noChangeArrowheads="1"/>
          </p:cNvSpPr>
          <p:nvPr/>
        </p:nvSpPr>
        <p:spPr bwMode="auto">
          <a:xfrm>
            <a:off x="0" y="4581525"/>
            <a:ext cx="890111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Основные аспекты  взаимодействия  ребёнка  с «территорией дорожного движения»:</a:t>
            </a:r>
          </a:p>
          <a:p>
            <a:r>
              <a:rPr lang="ru-RU" b="1">
                <a:latin typeface="Calibri" pitchFamily="34" charset="0"/>
              </a:rPr>
              <a:t>   1.  Ребёнок – пешеход</a:t>
            </a:r>
          </a:p>
          <a:p>
            <a:r>
              <a:rPr lang="ru-RU" b="1">
                <a:latin typeface="Calibri" pitchFamily="34" charset="0"/>
              </a:rPr>
              <a:t>   2.  Ребёнок – пассажир</a:t>
            </a:r>
          </a:p>
          <a:p>
            <a:r>
              <a:rPr lang="ru-RU" b="1">
                <a:latin typeface="Calibri" pitchFamily="34" charset="0"/>
              </a:rPr>
              <a:t>   3.  Ребёнок – водитель детских транспортных средств (велосипеда, самоката, роликовых    коньков и др.) Работа по воспитанию навыков безопасного поведения детей на улицах ни в коем случае не должна быть одноразовой акцией. Её нужно проводить  планово,  систематически, постоянно.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2100263" y="3168650"/>
            <a:ext cx="4943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за внимание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1393</Words>
  <Application>Microsoft Office PowerPoint</Application>
  <PresentationFormat>Экран (4:3)</PresentationFormat>
  <Paragraphs>55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МУНИЦИПАЛЬНОЕ БЮДЖЕТНОЕ ДОШКОЛЬНОЕ ОБРАЗОВАТЕЛЬНОЕ УЧРЕЖДЕНИЕ  «ЦЕНТР РАЗВИТИЯ РЕБЕНКА - ДЕТСКИЙ САД №28 «ОГОНЁК» 633010 Россия, Новосибирская область, г. Бердск ул. Лунная 3</vt:lpstr>
      <vt:lpstr>РОСТ КОЛИЧЕСТВА МАШИН НА УЛИЦАХ ГОРОДОВ И ПОСЕЛКОВ НАШЕЙ СТРАНЫ, УВЕЛИЧЕНИЕ СКОРОСТИ ИХ ДВИЖЕНИЯ, ПЛОТНОСТИ ТРАНСПОРТНЫХ ПОТОКОВ, РАСТУЩИЕ ПРОБКИ НА АВТОДОРОГАХ ЯВЛЯЮТСЯ ОДНОЙ ИЗ ПРИЧИН ДОРОЖНО-ТРАНСПОРТНЫХ ПРОИСШЕСТВИЙ.  НИКОГО НЕ ОСТАВЛЯЮТ РАВНОДУШНЫМ НЕУТЕШИТЕЛЬНЫЕ СВОДКИ О ДТП, ГДЕ ПОТЕРПЕВШИМИ, К СОЖАЛЕНИЮ, ЯВЛЯЮТСЯ И ДЕТИ. ПРИЧИНОЙ ДОРОЖНО-ТРАНСПОРТНЫХ ПРОИСШЕСТВИЙ ЧАЩЕ ВСЕГО ЯВЛЯЮТСЯ САМИ ДЕТИ. ПРИВОДИТ К ЭТОМУ НЕЗНАНИЕ ЭЛЕМЕНТАРНЫХ ОСНОВ ПРАВИЛ ДОРОЖНОГО ДВИЖЕНИЯ, БЕЗУЧАСТНОЕ ОТНОШЕНИЕ ВЗРОСЛЫХ К ПОВЕДЕНИЮ ДЕТЕЙ НА ПРОЕЗЖЕЙ ЧАСТИ.  ПРЕ­ДОСТАВЛЕННЫЕ САМИМ СЕБЕ, ДЕТИ, ОСОБЕННО МЛАДШЕГО ВОЗРАСТА, МАЛО СЧИТАЮТСЯ С РЕАЛЬНЫМИ ОПАСНОСТЯМИ НА ДОРОГЕ. ОБЪЯСНЯЕТСЯ ЭТО ТЕМ, ЧТО ОНИ НЕ УМЕЮТ ЕЩЕ В ДОЛЖНОЙ СТЕПЕНИ УПРАВЛЯТЬ СВОИМ ПОВЕДЕНИЕМ. ОНИ НЕ В СОСТОЯНИИ ПРАВИЛЬНО ОПРЕДЕЛИТЬ РАССТОЯНИЕ ДО ПРИБЛИЖАЮЩЕЙСЯ МАШИНЫ И ЕЕ СКОРОСТЬ И ПЕРЕОЦЕНИВАЮТ СОБСТВЕННЫЕ ВОЗМОЖНОСТИ, СЧИТАЮТ СЕБЯ БЫСТРЫМИ И ЛОВКИМИ. У НИХ ЕЩЕ НЕ ВЫРАБОТАЛАСЬ СПОСОБНОСТЬ ПРЕДВИДЕТЬ ВОЗМОЖНОСТЬ ВОЗНИКНОВЕНИЯ ОПАСНОСТИ В БЫСТРО МЕНЯЮЩЕЙСЯ ДОРОЖНОЙ ОБСТАНОВКЕ. ПОЭТОМУ ОНИ БЕЗМЯТЕЖНО ВЫБЕГАЮТ НА ДОРОГУ ПЕРЕД ОСТАНОВИВШЕЙСЯ МАШИНОЙ И ВНЕЗАПНО ПОЯВЛЯЮТСЯ НА ПУТИ У ДРУГОЙ. ОНИ СЧИТАЮТ ВПОЛНЕ ЕСТЕСТВЕННЫМ ВЫЕХАТЬ НА ПРОЕЗЖУЮ ЧАСТЬ НА ДЕТСКОМ ВЕЛОСИПЕДЕ ИЛИ ЗАТЕЯТЬ ЗДЕСЬ ВЕСЕЛУЮ ИГРУ. ЗНАКОМИТЬ ДЕТЕЙ С ПРАВИЛАМИ ДОРОЖНОГО ДВИЖЕНИЯ, ФОРМИРОВАТЬ У НИХ НАВЫКИ ПРАВИЛЬНОГО ПОВЕДЕНИЯ НА ДОРОГЕ НЕОБХОДИМО С САМОГО РАН­НЕГО ВОЗРАСТА, ТАК КАК ЗНАНИЯ, ПОЛУЧЕННЫЕ В ДЕТСТВЕ, НАИБОЛЕЕ ПРОЧНЫЕ; ПРАВИЛА, УСВОЕННЫЕ РЕБЕНКОМ, ВПОСЛЕДСТВИИ СТАНОВЯТСЯ НОРМОЙ ПОВЕДЕНИЯ, А ИХ СОБЛЮДЕНИЕ - ПОТРЕБНОСТЬЮ ЧЕЛОВЕКА. ЗНАКОМЯ ДЕТЕЙ С ПРАВИЛАМИ ДОРОЖНОГО ДВИЖЕНИЯ, КУЛЬТУРОЙ ПОВЕДЕНИЯ НА УЛИЦЕ, СЛЕДУЕТ ПОМНИТЬ, ЧТО ЭТА РАБОТА ТЕСНО СВЯЗАНА С РАЗВИТИЕМ ОРИЕНТИРОВКИ В ПРОСТРАНСТВЕ И ПРЕДПОЛАГАЕТ ФОРМИРОВАНИЕ ТАКИХ КАЧЕСТВ ЛИЧНОСТИ, КАК ВНИМАНИЕ, ОТВЕТСТВЕННОСТЬ ЗА СВОЕ ПОВЕДЕНИЕ, УВЕРЕННОСТЬ В СВОИХ ДЕЙСТВИЯХ. ДОРОГА С РЕБЕНКОМ ИЗ ДОМА В ДЕТСКИЙ САД И ОБРАТНО - ИДЕАЛЬНЫЙ МОМЕНТ ДЛЯ ФОРМИРОВАНИЯ У НЕГО НАВЫКОВ БЕЗОПАСНОГО ПОВЕДЕНИЯ НА УЛИЦЕ. ПЕРЕД РЕБЕНКОМ ВСЕГДА ДОЛЖЕН БЫТЬ ЛИЧНЫЙ ПРИМЕР СОБЛЮДЕНИЯ РОДИТЕЛЯМИ ВСЕХ БЕЗ ИСКЛЮЧЕНИЯ ПРАВИЛ ДОРОЖНОГО ДВИЖЕНИЯ.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Психолог</cp:lastModifiedBy>
  <cp:revision>30</cp:revision>
  <dcterms:created xsi:type="dcterms:W3CDTF">2020-11-21T01:52:42Z</dcterms:created>
  <dcterms:modified xsi:type="dcterms:W3CDTF">2020-11-24T08:42:53Z</dcterms:modified>
</cp:coreProperties>
</file>