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94" r:id="rId5"/>
    <p:sldId id="285" r:id="rId6"/>
    <p:sldId id="286" r:id="rId7"/>
    <p:sldId id="295" r:id="rId8"/>
    <p:sldId id="268" r:id="rId9"/>
    <p:sldId id="269" r:id="rId10"/>
    <p:sldId id="266" r:id="rId11"/>
    <p:sldId id="278" r:id="rId12"/>
    <p:sldId id="292" r:id="rId13"/>
    <p:sldId id="293" r:id="rId14"/>
    <p:sldId id="296" r:id="rId15"/>
    <p:sldId id="271" r:id="rId16"/>
    <p:sldId id="279" r:id="rId17"/>
    <p:sldId id="288" r:id="rId18"/>
    <p:sldId id="289" r:id="rId19"/>
    <p:sldId id="273" r:id="rId20"/>
    <p:sldId id="291" r:id="rId21"/>
    <p:sldId id="290" r:id="rId22"/>
    <p:sldId id="274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94900"/>
    <a:srgbClr val="996633"/>
    <a:srgbClr val="F2B800"/>
    <a:srgbClr val="669900"/>
    <a:srgbClr val="98124D"/>
    <a:srgbClr val="815C55"/>
    <a:srgbClr val="C6247A"/>
    <a:srgbClr val="C52378"/>
    <a:srgbClr val="85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2" y="-108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015E7-AC27-4924-807C-533C792F50CE}" type="doc">
      <dgm:prSet loTypeId="urn:microsoft.com/office/officeart/2005/8/layout/process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2141187-356E-43B9-BD24-DADFB18FCE44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entury Gothic" panose="020B0502020202020204" pitchFamily="34" charset="0"/>
            </a:rPr>
            <a:t>В каждой группе выбирается «хозяин» стола, остальные участники  - это гости. 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04F9E7D3-7E34-4EFF-BB18-9F5ABF002C1E}" cxnId="{2D5281B4-A9FB-4C69-965E-224A90F18764}" type="parTrans">
      <dgm:prSet/>
      <dgm:spPr/>
      <dgm:t>
        <a:bodyPr/>
        <a:lstStyle/>
        <a:p>
          <a:endParaRPr lang="ru-RU"/>
        </a:p>
      </dgm:t>
    </dgm:pt>
    <dgm:pt modelId="{688BCCC6-DB62-4BB4-8CBB-141D4BB6620B}" cxnId="{2D5281B4-A9FB-4C69-965E-224A90F18764}" type="sibTrans">
      <dgm:prSet/>
      <dgm:spPr/>
      <dgm:t>
        <a:bodyPr/>
        <a:lstStyle/>
        <a:p>
          <a:endParaRPr lang="ru-RU"/>
        </a:p>
      </dgm:t>
    </dgm:pt>
    <dgm:pt modelId="{19E1BC50-13CD-4C41-981C-D3BBCD4DA5E4}">
      <dgm:prSet phldrT="[Текст]" custT="1"/>
      <dgm:spPr/>
      <dgm:t>
        <a:bodyPr/>
        <a:lstStyle/>
        <a:p>
          <a:r>
            <a:rPr lang="ru-RU" sz="1800" b="1" dirty="0" smtClean="0">
              <a:latin typeface="Century Gothic" panose="020B0502020202020204" pitchFamily="34" charset="0"/>
            </a:rPr>
            <a:t>В </a:t>
          </a:r>
          <a:r>
            <a:rPr lang="ru-RU" sz="1800" b="1" smtClean="0">
              <a:latin typeface="Century Gothic" panose="020B0502020202020204" pitchFamily="34" charset="0"/>
            </a:rPr>
            <a:t>течение 7-10 минут </a:t>
          </a:r>
          <a:r>
            <a:rPr lang="ru-RU" sz="1800" b="1" dirty="0" smtClean="0">
              <a:latin typeface="Century Gothic" panose="020B0502020202020204" pitchFamily="34" charset="0"/>
            </a:rPr>
            <a:t>гости под руководством хозяина стола гости  выполняют задание, фиксируя свои идеи на чистых листах бумаги.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105CE9A9-24E9-4405-8E37-93C3EC7134D6}" cxnId="{203237C5-327E-42A8-94F6-B016FD79D09F}" type="parTrans">
      <dgm:prSet/>
      <dgm:spPr/>
      <dgm:t>
        <a:bodyPr/>
        <a:lstStyle/>
        <a:p>
          <a:endParaRPr lang="ru-RU"/>
        </a:p>
      </dgm:t>
    </dgm:pt>
    <dgm:pt modelId="{03D3E93B-BAC4-4A8F-B4A9-67B1F6519491}" cxnId="{203237C5-327E-42A8-94F6-B016FD79D09F}" type="sibTrans">
      <dgm:prSet/>
      <dgm:spPr/>
      <dgm:t>
        <a:bodyPr/>
        <a:lstStyle/>
        <a:p>
          <a:endParaRPr lang="ru-RU"/>
        </a:p>
      </dgm:t>
    </dgm:pt>
    <dgm:pt modelId="{93D1FC6F-269C-4CA6-88E7-A2E9AE85263A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entury Gothic" panose="020B0502020202020204" pitchFamily="34" charset="0"/>
            </a:rPr>
            <a:t>Хозяин стола  знакомит гостей с содержанием заданий и вопросами, которые  зафиксированы на  бумажных </a:t>
          </a:r>
          <a:r>
            <a:rPr lang="ru-RU" sz="1800" b="1" dirty="0" err="1" smtClean="0">
              <a:latin typeface="Century Gothic" panose="020B0502020202020204" pitchFamily="34" charset="0"/>
            </a:rPr>
            <a:t>стикерах</a:t>
          </a:r>
          <a:r>
            <a:rPr lang="ru-RU" sz="1800" b="1" dirty="0" smtClean="0">
              <a:latin typeface="Century Gothic" panose="020B0502020202020204" pitchFamily="34" charset="0"/>
            </a:rPr>
            <a:t>. 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A8183B7B-28EF-4C12-8B90-FBD985D92FBE}" cxnId="{C7407B18-3608-4CBD-8CBB-EC84D5715CA5}" type="sibTrans">
      <dgm:prSet/>
      <dgm:spPr/>
      <dgm:t>
        <a:bodyPr/>
        <a:lstStyle/>
        <a:p>
          <a:endParaRPr lang="ru-RU"/>
        </a:p>
      </dgm:t>
    </dgm:pt>
    <dgm:pt modelId="{72BB7F1F-C51C-4600-B1E7-6E7EB23F448E}" cxnId="{C7407B18-3608-4CBD-8CBB-EC84D5715CA5}" type="parTrans">
      <dgm:prSet/>
      <dgm:spPr/>
      <dgm:t>
        <a:bodyPr/>
        <a:lstStyle/>
        <a:p>
          <a:endParaRPr lang="ru-RU"/>
        </a:p>
      </dgm:t>
    </dgm:pt>
    <dgm:pt modelId="{3D43DC04-F4B2-4AB8-BB58-DBDEA0804D7F}" type="pres">
      <dgm:prSet presAssocID="{9AD015E7-AC27-4924-807C-533C792F50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2E8A51-0C6E-4899-ADC8-9AD708F813D1}" type="pres">
      <dgm:prSet presAssocID="{19E1BC50-13CD-4C41-981C-D3BBCD4DA5E4}" presName="boxAndChildren" presStyleCnt="0"/>
      <dgm:spPr/>
    </dgm:pt>
    <dgm:pt modelId="{261E3D8B-194D-4700-827A-DCCBFE0E6CED}" type="pres">
      <dgm:prSet presAssocID="{19E1BC50-13CD-4C41-981C-D3BBCD4DA5E4}" presName="parentTextBox" presStyleLbl="node1" presStyleIdx="0" presStyleCnt="3"/>
      <dgm:spPr/>
      <dgm:t>
        <a:bodyPr/>
        <a:lstStyle/>
        <a:p>
          <a:endParaRPr lang="ru-RU"/>
        </a:p>
      </dgm:t>
    </dgm:pt>
    <dgm:pt modelId="{881910E5-3CCA-483E-9EDC-01994E0799B2}" type="pres">
      <dgm:prSet presAssocID="{A8183B7B-28EF-4C12-8B90-FBD985D92FBE}" presName="sp" presStyleCnt="0"/>
      <dgm:spPr/>
    </dgm:pt>
    <dgm:pt modelId="{35D8DA44-BB5A-4C90-8DA5-3EC89C9AF154}" type="pres">
      <dgm:prSet presAssocID="{93D1FC6F-269C-4CA6-88E7-A2E9AE85263A}" presName="arrowAndChildren" presStyleCnt="0"/>
      <dgm:spPr/>
    </dgm:pt>
    <dgm:pt modelId="{CD3F4C45-9F7B-498D-A5B8-492875AD0F62}" type="pres">
      <dgm:prSet presAssocID="{93D1FC6F-269C-4CA6-88E7-A2E9AE85263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D446905-4588-4113-AF74-8DFE1767CF4B}" type="pres">
      <dgm:prSet presAssocID="{688BCCC6-DB62-4BB4-8CBB-141D4BB6620B}" presName="sp" presStyleCnt="0"/>
      <dgm:spPr/>
    </dgm:pt>
    <dgm:pt modelId="{F0942DF2-9D89-4DA9-BB98-08361B6B35A6}" type="pres">
      <dgm:prSet presAssocID="{62141187-356E-43B9-BD24-DADFB18FCE44}" presName="arrowAndChildren" presStyleCnt="0"/>
      <dgm:spPr/>
    </dgm:pt>
    <dgm:pt modelId="{C0B3B987-28EB-4C51-8105-1616221AADA7}" type="pres">
      <dgm:prSet presAssocID="{62141187-356E-43B9-BD24-DADFB18FCE4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68A9AFE-4BAB-4061-AFE4-80D13482D0B0}" type="presOf" srcId="{9AD015E7-AC27-4924-807C-533C792F50CE}" destId="{3D43DC04-F4B2-4AB8-BB58-DBDEA0804D7F}" srcOrd="0" destOrd="0" presId="urn:microsoft.com/office/officeart/2005/8/layout/process4"/>
    <dgm:cxn modelId="{6B62D67F-6D84-4F18-8187-50888521A3B3}" type="presOf" srcId="{19E1BC50-13CD-4C41-981C-D3BBCD4DA5E4}" destId="{261E3D8B-194D-4700-827A-DCCBFE0E6CED}" srcOrd="0" destOrd="0" presId="urn:microsoft.com/office/officeart/2005/8/layout/process4"/>
    <dgm:cxn modelId="{2D5281B4-A9FB-4C69-965E-224A90F18764}" srcId="{9AD015E7-AC27-4924-807C-533C792F50CE}" destId="{62141187-356E-43B9-BD24-DADFB18FCE44}" srcOrd="0" destOrd="0" parTransId="{04F9E7D3-7E34-4EFF-BB18-9F5ABF002C1E}" sibTransId="{688BCCC6-DB62-4BB4-8CBB-141D4BB6620B}"/>
    <dgm:cxn modelId="{A24580CA-67ED-4D48-A41A-BA7295629A11}" type="presOf" srcId="{62141187-356E-43B9-BD24-DADFB18FCE44}" destId="{C0B3B987-28EB-4C51-8105-1616221AADA7}" srcOrd="0" destOrd="0" presId="urn:microsoft.com/office/officeart/2005/8/layout/process4"/>
    <dgm:cxn modelId="{C7407B18-3608-4CBD-8CBB-EC84D5715CA5}" srcId="{9AD015E7-AC27-4924-807C-533C792F50CE}" destId="{93D1FC6F-269C-4CA6-88E7-A2E9AE85263A}" srcOrd="1" destOrd="0" parTransId="{72BB7F1F-C51C-4600-B1E7-6E7EB23F448E}" sibTransId="{A8183B7B-28EF-4C12-8B90-FBD985D92FBE}"/>
    <dgm:cxn modelId="{8F747C36-7BA1-4874-97FA-9C73C76F5BF6}" type="presOf" srcId="{93D1FC6F-269C-4CA6-88E7-A2E9AE85263A}" destId="{CD3F4C45-9F7B-498D-A5B8-492875AD0F62}" srcOrd="0" destOrd="0" presId="urn:microsoft.com/office/officeart/2005/8/layout/process4"/>
    <dgm:cxn modelId="{203237C5-327E-42A8-94F6-B016FD79D09F}" srcId="{9AD015E7-AC27-4924-807C-533C792F50CE}" destId="{19E1BC50-13CD-4C41-981C-D3BBCD4DA5E4}" srcOrd="2" destOrd="0" parTransId="{105CE9A9-24E9-4405-8E37-93C3EC7134D6}" sibTransId="{03D3E93B-BAC4-4A8F-B4A9-67B1F6519491}"/>
    <dgm:cxn modelId="{3A09B1FC-B8D9-403C-8F45-E0799C5E41C9}" type="presParOf" srcId="{3D43DC04-F4B2-4AB8-BB58-DBDEA0804D7F}" destId="{5E2E8A51-0C6E-4899-ADC8-9AD708F813D1}" srcOrd="0" destOrd="0" presId="urn:microsoft.com/office/officeart/2005/8/layout/process4"/>
    <dgm:cxn modelId="{639600A1-19D5-4DCF-B718-3BC1997E6B43}" type="presParOf" srcId="{5E2E8A51-0C6E-4899-ADC8-9AD708F813D1}" destId="{261E3D8B-194D-4700-827A-DCCBFE0E6CED}" srcOrd="0" destOrd="0" presId="urn:microsoft.com/office/officeart/2005/8/layout/process4"/>
    <dgm:cxn modelId="{AE13E43C-DAF3-44BA-BB2C-01E19C84F8F4}" type="presParOf" srcId="{3D43DC04-F4B2-4AB8-BB58-DBDEA0804D7F}" destId="{881910E5-3CCA-483E-9EDC-01994E0799B2}" srcOrd="1" destOrd="0" presId="urn:microsoft.com/office/officeart/2005/8/layout/process4"/>
    <dgm:cxn modelId="{71E1C519-3A77-40C7-8D03-83F96C93EDE9}" type="presParOf" srcId="{3D43DC04-F4B2-4AB8-BB58-DBDEA0804D7F}" destId="{35D8DA44-BB5A-4C90-8DA5-3EC89C9AF154}" srcOrd="2" destOrd="0" presId="urn:microsoft.com/office/officeart/2005/8/layout/process4"/>
    <dgm:cxn modelId="{380FF3A2-840D-4712-A624-BC35980DFD31}" type="presParOf" srcId="{35D8DA44-BB5A-4C90-8DA5-3EC89C9AF154}" destId="{CD3F4C45-9F7B-498D-A5B8-492875AD0F62}" srcOrd="0" destOrd="0" presId="urn:microsoft.com/office/officeart/2005/8/layout/process4"/>
    <dgm:cxn modelId="{00036E7E-0BAE-4CAE-A287-C68828C0156B}" type="presParOf" srcId="{3D43DC04-F4B2-4AB8-BB58-DBDEA0804D7F}" destId="{4D446905-4588-4113-AF74-8DFE1767CF4B}" srcOrd="3" destOrd="0" presId="urn:microsoft.com/office/officeart/2005/8/layout/process4"/>
    <dgm:cxn modelId="{798D7C14-0A2C-4E17-89CE-B050806485E9}" type="presParOf" srcId="{3D43DC04-F4B2-4AB8-BB58-DBDEA0804D7F}" destId="{F0942DF2-9D89-4DA9-BB98-08361B6B35A6}" srcOrd="4" destOrd="0" presId="urn:microsoft.com/office/officeart/2005/8/layout/process4"/>
    <dgm:cxn modelId="{6D3B83BC-EAA1-4901-B49C-6E6D4AD32779}" type="presParOf" srcId="{F0942DF2-9D89-4DA9-BB98-08361B6B35A6}" destId="{C0B3B987-28EB-4C51-8105-1616221AAD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015E7-AC27-4924-807C-533C792F50CE}" type="doc">
      <dgm:prSet loTypeId="urn:microsoft.com/office/officeart/2005/8/layout/process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2141187-356E-43B9-BD24-DADFB18FCE44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Century Gothic" panose="020B0502020202020204" pitchFamily="34" charset="0"/>
            </a:rPr>
            <a:t> </a:t>
          </a:r>
          <a:r>
            <a:rPr lang="ru-RU" sz="1800" b="1" dirty="0" smtClean="0">
              <a:latin typeface="Century Gothic" panose="020B0502020202020204" pitchFamily="34" charset="0"/>
            </a:rPr>
            <a:t>После того, как гости ответили на все вопросы и выполнили задания, они переходят за следующий стол, где их встречает новый хозяин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04F9E7D3-7E34-4EFF-BB18-9F5ABF002C1E}" cxnId="{2D5281B4-A9FB-4C69-965E-224A90F18764}" type="parTrans">
      <dgm:prSet/>
      <dgm:spPr/>
      <dgm:t>
        <a:bodyPr/>
        <a:lstStyle/>
        <a:p>
          <a:endParaRPr lang="ru-RU"/>
        </a:p>
      </dgm:t>
    </dgm:pt>
    <dgm:pt modelId="{688BCCC6-DB62-4BB4-8CBB-141D4BB6620B}" cxnId="{2D5281B4-A9FB-4C69-965E-224A90F18764}" type="sibTrans">
      <dgm:prSet/>
      <dgm:spPr/>
      <dgm:t>
        <a:bodyPr/>
        <a:lstStyle/>
        <a:p>
          <a:endParaRPr lang="ru-RU"/>
        </a:p>
      </dgm:t>
    </dgm:pt>
    <dgm:pt modelId="{93D1FC6F-269C-4CA6-88E7-A2E9AE85263A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entury Gothic" panose="020B0502020202020204" pitchFamily="34" charset="0"/>
            </a:rPr>
            <a:t>Процедура продолжается до тех пор, пока все гости не обойдут всех хозяев.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A8183B7B-28EF-4C12-8B90-FBD985D92FBE}" cxnId="{C7407B18-3608-4CBD-8CBB-EC84D5715CA5}" type="sibTrans">
      <dgm:prSet/>
      <dgm:spPr/>
      <dgm:t>
        <a:bodyPr/>
        <a:lstStyle/>
        <a:p>
          <a:endParaRPr lang="ru-RU"/>
        </a:p>
      </dgm:t>
    </dgm:pt>
    <dgm:pt modelId="{72BB7F1F-C51C-4600-B1E7-6E7EB23F448E}" cxnId="{C7407B18-3608-4CBD-8CBB-EC84D5715CA5}" type="parTrans">
      <dgm:prSet/>
      <dgm:spPr/>
      <dgm:t>
        <a:bodyPr/>
        <a:lstStyle/>
        <a:p>
          <a:endParaRPr lang="ru-RU"/>
        </a:p>
      </dgm:t>
    </dgm:pt>
    <dgm:pt modelId="{19E1BC50-13CD-4C41-981C-D3BBCD4DA5E4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Century Gothic" panose="020B0502020202020204" pitchFamily="34" charset="0"/>
            </a:rPr>
            <a:t>По окончании всей процедуры, гости возвращаются за свои столы к своему хозяину и сообщают остальным участникам свой результат - свои выводы  по теме стола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03D3E93B-BAC4-4A8F-B4A9-67B1F6519491}" cxnId="{203237C5-327E-42A8-94F6-B016FD79D09F}" type="sibTrans">
      <dgm:prSet/>
      <dgm:spPr/>
      <dgm:t>
        <a:bodyPr/>
        <a:lstStyle/>
        <a:p>
          <a:endParaRPr lang="ru-RU"/>
        </a:p>
      </dgm:t>
    </dgm:pt>
    <dgm:pt modelId="{105CE9A9-24E9-4405-8E37-93C3EC7134D6}" cxnId="{203237C5-327E-42A8-94F6-B016FD79D09F}" type="parTrans">
      <dgm:prSet/>
      <dgm:spPr/>
      <dgm:t>
        <a:bodyPr/>
        <a:lstStyle/>
        <a:p>
          <a:endParaRPr lang="ru-RU"/>
        </a:p>
      </dgm:t>
    </dgm:pt>
    <dgm:pt modelId="{6888CE96-2E0B-4038-9EA6-AC983DB10B59}" type="pres">
      <dgm:prSet presAssocID="{9AD015E7-AC27-4924-807C-533C792F50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CC54AA-0586-40FB-9CB3-BEF76F4556EF}" type="pres">
      <dgm:prSet presAssocID="{19E1BC50-13CD-4C41-981C-D3BBCD4DA5E4}" presName="boxAndChildren" presStyleCnt="0"/>
      <dgm:spPr/>
      <dgm:t>
        <a:bodyPr/>
        <a:lstStyle/>
        <a:p>
          <a:endParaRPr lang="ru-RU"/>
        </a:p>
      </dgm:t>
    </dgm:pt>
    <dgm:pt modelId="{1AFF0CE8-6C43-4280-8B44-F93F44D3DEA7}" type="pres">
      <dgm:prSet presAssocID="{19E1BC50-13CD-4C41-981C-D3BBCD4DA5E4}" presName="parentTextBox" presStyleLbl="node1" presStyleIdx="0" presStyleCnt="3"/>
      <dgm:spPr/>
      <dgm:t>
        <a:bodyPr/>
        <a:lstStyle/>
        <a:p>
          <a:endParaRPr lang="ru-RU"/>
        </a:p>
      </dgm:t>
    </dgm:pt>
    <dgm:pt modelId="{0F7DED8E-571D-4A88-9110-D85AD05F51A1}" type="pres">
      <dgm:prSet presAssocID="{A8183B7B-28EF-4C12-8B90-FBD985D92FBE}" presName="sp" presStyleCnt="0"/>
      <dgm:spPr/>
      <dgm:t>
        <a:bodyPr/>
        <a:lstStyle/>
        <a:p>
          <a:endParaRPr lang="ru-RU"/>
        </a:p>
      </dgm:t>
    </dgm:pt>
    <dgm:pt modelId="{DF9E74EB-8966-46E9-9176-2B55A300745B}" type="pres">
      <dgm:prSet presAssocID="{93D1FC6F-269C-4CA6-88E7-A2E9AE85263A}" presName="arrowAndChildren" presStyleCnt="0"/>
      <dgm:spPr/>
      <dgm:t>
        <a:bodyPr/>
        <a:lstStyle/>
        <a:p>
          <a:endParaRPr lang="ru-RU"/>
        </a:p>
      </dgm:t>
    </dgm:pt>
    <dgm:pt modelId="{7C02ABBA-17EB-4CCD-A0C9-EA9434905A7A}" type="pres">
      <dgm:prSet presAssocID="{93D1FC6F-269C-4CA6-88E7-A2E9AE85263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BE72DD5-1094-4E2F-826B-2889E2569223}" type="pres">
      <dgm:prSet presAssocID="{688BCCC6-DB62-4BB4-8CBB-141D4BB6620B}" presName="sp" presStyleCnt="0"/>
      <dgm:spPr/>
      <dgm:t>
        <a:bodyPr/>
        <a:lstStyle/>
        <a:p>
          <a:endParaRPr lang="ru-RU"/>
        </a:p>
      </dgm:t>
    </dgm:pt>
    <dgm:pt modelId="{3CE1C09C-43A5-4E6A-8750-6490EF53CCB6}" type="pres">
      <dgm:prSet presAssocID="{62141187-356E-43B9-BD24-DADFB18FCE44}" presName="arrowAndChildren" presStyleCnt="0"/>
      <dgm:spPr/>
      <dgm:t>
        <a:bodyPr/>
        <a:lstStyle/>
        <a:p>
          <a:endParaRPr lang="ru-RU"/>
        </a:p>
      </dgm:t>
    </dgm:pt>
    <dgm:pt modelId="{F6E3B8D2-15A0-4C39-8752-4F3FCB96E246}" type="pres">
      <dgm:prSet presAssocID="{62141187-356E-43B9-BD24-DADFB18FCE4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0795308-CA00-4E63-81EF-A1DC0532BF54}" type="presOf" srcId="{9AD015E7-AC27-4924-807C-533C792F50CE}" destId="{6888CE96-2E0B-4038-9EA6-AC983DB10B59}" srcOrd="0" destOrd="0" presId="urn:microsoft.com/office/officeart/2005/8/layout/process4"/>
    <dgm:cxn modelId="{50696138-6256-436D-8F51-9DF3E6900305}" type="presOf" srcId="{19E1BC50-13CD-4C41-981C-D3BBCD4DA5E4}" destId="{1AFF0CE8-6C43-4280-8B44-F93F44D3DEA7}" srcOrd="0" destOrd="0" presId="urn:microsoft.com/office/officeart/2005/8/layout/process4"/>
    <dgm:cxn modelId="{52CE69F6-AD6B-4776-ADC8-0BE4EC075A3F}" type="presOf" srcId="{62141187-356E-43B9-BD24-DADFB18FCE44}" destId="{F6E3B8D2-15A0-4C39-8752-4F3FCB96E246}" srcOrd="0" destOrd="0" presId="urn:microsoft.com/office/officeart/2005/8/layout/process4"/>
    <dgm:cxn modelId="{2D5281B4-A9FB-4C69-965E-224A90F18764}" srcId="{9AD015E7-AC27-4924-807C-533C792F50CE}" destId="{62141187-356E-43B9-BD24-DADFB18FCE44}" srcOrd="0" destOrd="0" parTransId="{04F9E7D3-7E34-4EFF-BB18-9F5ABF002C1E}" sibTransId="{688BCCC6-DB62-4BB4-8CBB-141D4BB6620B}"/>
    <dgm:cxn modelId="{EB4E40CE-72CE-4027-A601-338DFF2E9A3B}" type="presOf" srcId="{93D1FC6F-269C-4CA6-88E7-A2E9AE85263A}" destId="{7C02ABBA-17EB-4CCD-A0C9-EA9434905A7A}" srcOrd="0" destOrd="0" presId="urn:microsoft.com/office/officeart/2005/8/layout/process4"/>
    <dgm:cxn modelId="{C7407B18-3608-4CBD-8CBB-EC84D5715CA5}" srcId="{9AD015E7-AC27-4924-807C-533C792F50CE}" destId="{93D1FC6F-269C-4CA6-88E7-A2E9AE85263A}" srcOrd="1" destOrd="0" parTransId="{72BB7F1F-C51C-4600-B1E7-6E7EB23F448E}" sibTransId="{A8183B7B-28EF-4C12-8B90-FBD985D92FBE}"/>
    <dgm:cxn modelId="{203237C5-327E-42A8-94F6-B016FD79D09F}" srcId="{9AD015E7-AC27-4924-807C-533C792F50CE}" destId="{19E1BC50-13CD-4C41-981C-D3BBCD4DA5E4}" srcOrd="2" destOrd="0" parTransId="{105CE9A9-24E9-4405-8E37-93C3EC7134D6}" sibTransId="{03D3E93B-BAC4-4A8F-B4A9-67B1F6519491}"/>
    <dgm:cxn modelId="{88B5D27F-0977-4FC4-AB90-C131A6660B40}" type="presParOf" srcId="{6888CE96-2E0B-4038-9EA6-AC983DB10B59}" destId="{8DCC54AA-0586-40FB-9CB3-BEF76F4556EF}" srcOrd="0" destOrd="0" presId="urn:microsoft.com/office/officeart/2005/8/layout/process4"/>
    <dgm:cxn modelId="{764D347E-72EE-4164-B4B8-C924435BF698}" type="presParOf" srcId="{8DCC54AA-0586-40FB-9CB3-BEF76F4556EF}" destId="{1AFF0CE8-6C43-4280-8B44-F93F44D3DEA7}" srcOrd="0" destOrd="0" presId="urn:microsoft.com/office/officeart/2005/8/layout/process4"/>
    <dgm:cxn modelId="{CB82920A-E821-4BEE-9C23-8CD40044A0AD}" type="presParOf" srcId="{6888CE96-2E0B-4038-9EA6-AC983DB10B59}" destId="{0F7DED8E-571D-4A88-9110-D85AD05F51A1}" srcOrd="1" destOrd="0" presId="urn:microsoft.com/office/officeart/2005/8/layout/process4"/>
    <dgm:cxn modelId="{2F60E3C6-9DD9-4EB1-9077-95967B3FF3CD}" type="presParOf" srcId="{6888CE96-2E0B-4038-9EA6-AC983DB10B59}" destId="{DF9E74EB-8966-46E9-9176-2B55A300745B}" srcOrd="2" destOrd="0" presId="urn:microsoft.com/office/officeart/2005/8/layout/process4"/>
    <dgm:cxn modelId="{7792100C-3ED5-44EE-8905-FB60DB9DFAA2}" type="presParOf" srcId="{DF9E74EB-8966-46E9-9176-2B55A300745B}" destId="{7C02ABBA-17EB-4CCD-A0C9-EA9434905A7A}" srcOrd="0" destOrd="0" presId="urn:microsoft.com/office/officeart/2005/8/layout/process4"/>
    <dgm:cxn modelId="{B824AF6D-0F54-4097-852A-E3F4F36BDF75}" type="presParOf" srcId="{6888CE96-2E0B-4038-9EA6-AC983DB10B59}" destId="{FBE72DD5-1094-4E2F-826B-2889E2569223}" srcOrd="3" destOrd="0" presId="urn:microsoft.com/office/officeart/2005/8/layout/process4"/>
    <dgm:cxn modelId="{A99E939F-5D13-45EB-AC7A-54F1B16CD62F}" type="presParOf" srcId="{6888CE96-2E0B-4038-9EA6-AC983DB10B59}" destId="{3CE1C09C-43A5-4E6A-8750-6490EF53CCB6}" srcOrd="4" destOrd="0" presId="urn:microsoft.com/office/officeart/2005/8/layout/process4"/>
    <dgm:cxn modelId="{7702A26E-1F0B-45EB-AFA8-5EFA1CE0E05D}" type="presParOf" srcId="{3CE1C09C-43A5-4E6A-8750-6490EF53CCB6}" destId="{F6E3B8D2-15A0-4C39-8752-4F3FCB96E24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209732" cy="4763068"/>
        <a:chOff x="0" y="0"/>
        <a:chExt cx="6209732" cy="4763068"/>
      </a:xfrm>
    </dsp:grpSpPr>
    <dsp:sp modelId="{261E3D8B-194D-4700-827A-DCCBFE0E6CED}">
      <dsp:nvSpPr>
        <dsp:cNvPr id="3" name="Прямоугольник 2"/>
        <dsp:cNvSpPr/>
      </dsp:nvSpPr>
      <dsp:spPr bwMode="white">
        <a:xfrm>
          <a:off x="0" y="3585839"/>
          <a:ext cx="6209732" cy="1177229"/>
        </a:xfrm>
        <a:prstGeom prst="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Century Gothic" panose="020B0502020202020204" pitchFamily="34" charset="0"/>
            </a:rPr>
            <a:t>В </a:t>
          </a:r>
          <a:r>
            <a:rPr lang="ru-RU" sz="1800" b="1" smtClean="0">
              <a:latin typeface="Century Gothic" panose="020B0502020202020204" pitchFamily="34" charset="0"/>
            </a:rPr>
            <a:t>течение 7-10 минут </a:t>
          </a:r>
          <a:r>
            <a:rPr lang="ru-RU" sz="1800" b="1" dirty="0" smtClean="0">
              <a:latin typeface="Century Gothic" panose="020B0502020202020204" pitchFamily="34" charset="0"/>
            </a:rPr>
            <a:t>гости под руководством хозяина стола гости  выполняют задание, фиксируя свои идеи на чистых листах бумаги.</a:t>
          </a:r>
          <a:endParaRPr lang="ru-RU" sz="1800" b="1" dirty="0">
            <a:latin typeface="Century Gothic" panose="020B0502020202020204" pitchFamily="34" charset="0"/>
          </a:endParaRPr>
        </a:p>
      </dsp:txBody>
      <dsp:txXfrm>
        <a:off x="0" y="3585839"/>
        <a:ext cx="6209732" cy="1177229"/>
      </dsp:txXfrm>
    </dsp:sp>
    <dsp:sp modelId="{CD3F4C45-9F7B-498D-A5B8-492875AD0F62}">
      <dsp:nvSpPr>
        <dsp:cNvPr id="4" name="Выноска со стрелкой вверх 3"/>
        <dsp:cNvSpPr/>
      </dsp:nvSpPr>
      <dsp:spPr bwMode="white">
        <a:xfrm rot="10800000">
          <a:off x="0" y="1792920"/>
          <a:ext cx="6209732" cy="1810578"/>
        </a:xfrm>
        <a:prstGeom prst="upArrowCallou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Century Gothic" panose="020B0502020202020204" pitchFamily="34" charset="0"/>
            </a:rPr>
            <a:t>Хозяин стола  знакомит гостей с содержанием заданий и вопросами, которые  зафиксированы на  бумажных </a:t>
          </a:r>
          <a:r>
            <a:rPr lang="ru-RU" sz="1800" b="1" dirty="0" err="1" smtClean="0">
              <a:latin typeface="Century Gothic" panose="020B0502020202020204" pitchFamily="34" charset="0"/>
            </a:rPr>
            <a:t>стикерах</a:t>
          </a:r>
          <a:r>
            <a:rPr lang="ru-RU" sz="1800" b="1" dirty="0" smtClean="0">
              <a:latin typeface="Century Gothic" panose="020B0502020202020204" pitchFamily="34" charset="0"/>
            </a:rPr>
            <a:t>. </a:t>
          </a:r>
          <a:endParaRPr lang="ru-RU" sz="1800" b="1" dirty="0">
            <a:latin typeface="Century Gothic" panose="020B0502020202020204" pitchFamily="34" charset="0"/>
          </a:endParaRPr>
        </a:p>
      </dsp:txBody>
      <dsp:txXfrm rot="10800000">
        <a:off x="0" y="1792920"/>
        <a:ext cx="6209732" cy="1810578"/>
      </dsp:txXfrm>
    </dsp:sp>
    <dsp:sp modelId="{C0B3B987-28EB-4C51-8105-1616221AADA7}">
      <dsp:nvSpPr>
        <dsp:cNvPr id="5" name="Выноска со стрелкой вверх 4"/>
        <dsp:cNvSpPr/>
      </dsp:nvSpPr>
      <dsp:spPr bwMode="white">
        <a:xfrm rot="10800000">
          <a:off x="0" y="0"/>
          <a:ext cx="6209732" cy="1810578"/>
        </a:xfrm>
        <a:prstGeom prst="upArrowCallou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Century Gothic" panose="020B0502020202020204" pitchFamily="34" charset="0"/>
            </a:rPr>
            <a:t>В каждой группе выбирается «хозяин» стола, остальные участники  - это гости. </a:t>
          </a:r>
          <a:endParaRPr lang="ru-RU" sz="1800" b="1" dirty="0">
            <a:latin typeface="Century Gothic" panose="020B0502020202020204" pitchFamily="34" charset="0"/>
          </a:endParaRPr>
        </a:p>
      </dsp:txBody>
      <dsp:txXfrm rot="10800000">
        <a:off x="0" y="0"/>
        <a:ext cx="6209732" cy="1810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359857" cy="4749421"/>
        <a:chOff x="0" y="0"/>
        <a:chExt cx="6359857" cy="4749421"/>
      </a:xfrm>
    </dsp:grpSpPr>
    <dsp:sp modelId="{1AFF0CE8-6C43-4280-8B44-F93F44D3DEA7}">
      <dsp:nvSpPr>
        <dsp:cNvPr id="3" name="Прямоугольник 2"/>
        <dsp:cNvSpPr/>
      </dsp:nvSpPr>
      <dsp:spPr bwMode="white">
        <a:xfrm>
          <a:off x="0" y="3575565"/>
          <a:ext cx="6359857" cy="1173856"/>
        </a:xfrm>
        <a:prstGeom prst="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Century Gothic" panose="020B0502020202020204" pitchFamily="34" charset="0"/>
            </a:rPr>
            <a:t>По окончании всей процедуры, гости возвращаются за свои столы к своему хозяину и сообщают остальным участникам свой результат - свои выводы  по теме стола</a:t>
          </a:r>
          <a:endParaRPr lang="ru-RU" sz="1800" b="1" dirty="0">
            <a:latin typeface="Century Gothic" panose="020B0502020202020204" pitchFamily="34" charset="0"/>
          </a:endParaRPr>
        </a:p>
      </dsp:txBody>
      <dsp:txXfrm>
        <a:off x="0" y="3575565"/>
        <a:ext cx="6359857" cy="1173856"/>
      </dsp:txXfrm>
    </dsp:sp>
    <dsp:sp modelId="{7C02ABBA-17EB-4CCD-A0C9-EA9434905A7A}">
      <dsp:nvSpPr>
        <dsp:cNvPr id="4" name="Выноска со стрелкой вверх 3"/>
        <dsp:cNvSpPr/>
      </dsp:nvSpPr>
      <dsp:spPr bwMode="white">
        <a:xfrm rot="10800000">
          <a:off x="0" y="1787783"/>
          <a:ext cx="6359857" cy="1805390"/>
        </a:xfrm>
        <a:prstGeom prst="upArrowCallou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Century Gothic" panose="020B0502020202020204" pitchFamily="34" charset="0"/>
            </a:rPr>
            <a:t>Процедура продолжается до тех пор, пока все гости не обойдут всех хозяев.</a:t>
          </a:r>
          <a:endParaRPr lang="ru-RU" sz="1800" b="1" dirty="0">
            <a:latin typeface="Century Gothic" panose="020B0502020202020204" pitchFamily="34" charset="0"/>
          </a:endParaRPr>
        </a:p>
      </dsp:txBody>
      <dsp:txXfrm rot="10800000">
        <a:off x="0" y="1787783"/>
        <a:ext cx="6359857" cy="1805390"/>
      </dsp:txXfrm>
    </dsp:sp>
    <dsp:sp modelId="{F6E3B8D2-15A0-4C39-8752-4F3FCB96E246}">
      <dsp:nvSpPr>
        <dsp:cNvPr id="5" name="Выноска со стрелкой вверх 4"/>
        <dsp:cNvSpPr/>
      </dsp:nvSpPr>
      <dsp:spPr bwMode="white">
        <a:xfrm rot="10800000">
          <a:off x="0" y="0"/>
          <a:ext cx="6359857" cy="1805390"/>
        </a:xfrm>
        <a:prstGeom prst="upArrowCallou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6"/>
        </a:fillRef>
        <a:effectRef idx="2">
          <a:scrgbClr r="0" g="0" b="0"/>
        </a:effectRef>
        <a:fontRef idx="minor">
          <a:schemeClr val="lt1"/>
        </a:fontRef>
      </dsp:style>
      <dsp:txBody>
        <a:bodyPr rot="10800000"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>
              <a:latin typeface="Century Gothic" panose="020B0502020202020204" pitchFamily="34" charset="0"/>
            </a:rPr>
            <a:t> </a:t>
          </a:r>
          <a:r>
            <a:rPr lang="ru-RU" sz="1800" b="1" dirty="0" smtClean="0">
              <a:latin typeface="Century Gothic" panose="020B0502020202020204" pitchFamily="34" charset="0"/>
            </a:rPr>
            <a:t>После того, как гости ответили на все вопросы и выполнили задания, они переходят за следующий стол, где их встречает новый хозяин</a:t>
          </a:r>
          <a:endParaRPr lang="ru-RU" sz="1800" b="1" dirty="0">
            <a:latin typeface="Century Gothic" panose="020B0502020202020204" pitchFamily="34" charset="0"/>
          </a:endParaRPr>
        </a:p>
      </dsp:txBody>
      <dsp:txXfrm rot="10800000">
        <a:off x="0" y="0"/>
        <a:ext cx="6359857" cy="180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2.xml"/><Relationship Id="rId7" Type="http://schemas.openxmlformats.org/officeDocument/2006/relationships/diagramColors" Target="../diagrams/colors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97039"/>
            <a:ext cx="6605517" cy="3046988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досуга детей в семье: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души 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 пользой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7340" y="6104255"/>
            <a:ext cx="72269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Васильева Т. В. воспитатель первой квалификационной категории</a:t>
            </a:r>
            <a:endParaRPr lang="ru-RU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altLang="ru-RU" b="1" dirty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Пивцайкина М. Б. </a:t>
            </a:r>
            <a:r>
              <a:rPr lang="ru-RU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+mn-ea"/>
              </a:rPr>
              <a:t>воспитатель первой квалификационной категории</a:t>
            </a:r>
            <a:endParaRPr lang="ru-RU" altLang="ru-RU" b="1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2262" y="272955"/>
            <a:ext cx="8611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  дошкольное образовательное учреждение</a:t>
            </a:r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«Центр развития ребенка – детский сад  №28 «Огонек»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1" name="Picture 1" descr="C:\Users\user\Downloads\23863776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0933" y="1637728"/>
            <a:ext cx="5204346" cy="3903260"/>
          </a:xfrm>
          <a:prstGeom prst="rect">
            <a:avLst/>
          </a:prstGeom>
          <a:noFill/>
        </p:spPr>
      </p:pic>
      <p:sp>
        <p:nvSpPr>
          <p:cNvPr id="2" name="Текстовое поле 1"/>
          <p:cNvSpPr txBox="1"/>
          <p:nvPr/>
        </p:nvSpPr>
        <p:spPr>
          <a:xfrm>
            <a:off x="321310" y="6160135"/>
            <a:ext cx="9036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CC6600"/>
                </a:solidFill>
              </a:rPr>
              <a:t>осень 2019г.</a:t>
            </a:r>
            <a:endParaRPr lang="ru-RU" altLang="en-US" b="1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72" y="0"/>
            <a:ext cx="832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42535" y="379828"/>
            <a:ext cx="7863840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Досуг современной семьи может быть активным, содержательным, если учитываются интересы и потребности всех ее членов. Идеально, когда удается найти точки соприкосновения в интересах и увлечениях всех членов семьи.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 Семейный </a:t>
            </a:r>
            <a:r>
              <a:rPr lang="ru-RU" b="1" dirty="0" smtClean="0">
                <a:latin typeface="Bookman Old Style" panose="02050604050505020204" pitchFamily="18" charset="0"/>
              </a:rPr>
              <a:t>досуг должен оказывать развивающее воздействие на всех ее членов: повышать их образовательный, общекультурный уровень, сплачивать общностью интересов, переживаний. Тогда досуг становится действенным средством семейного воспитания: дети учатся беречь время, любить природу, приобретают культуру восприятия искусства, накапливают опыт общения, остро осознают общность семьи и т.д.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C:\Users\user\Downloads\6b926b4862ff5da4306a5443172ddb0b_1534155249_1000_7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14" b="14524"/>
          <a:stretch>
            <a:fillRect/>
          </a:stretch>
        </p:blipFill>
        <p:spPr bwMode="auto">
          <a:xfrm flipH="1">
            <a:off x="2579425" y="3992853"/>
            <a:ext cx="6141493" cy="2865147"/>
          </a:xfrm>
          <a:prstGeom prst="rect">
            <a:avLst/>
          </a:prstGeom>
          <a:noFill/>
        </p:spPr>
      </p:pic>
      <p:pic>
        <p:nvPicPr>
          <p:cNvPr id="8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83546" y="2283666"/>
            <a:ext cx="1738126" cy="1810661"/>
          </a:xfrm>
          <a:prstGeom prst="rect">
            <a:avLst/>
          </a:prstGeom>
          <a:noFill/>
        </p:spPr>
      </p:pic>
      <p:pic>
        <p:nvPicPr>
          <p:cNvPr id="10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911815" y="3855433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72" y="0"/>
            <a:ext cx="832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42535" y="177421"/>
            <a:ext cx="786384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</a:t>
            </a:r>
            <a:r>
              <a:rPr lang="ru-RU" b="1" dirty="0" smtClean="0">
                <a:latin typeface="Bookman Old Style" panose="02050604050505020204" pitchFamily="18" charset="0"/>
              </a:rPr>
              <a:t>Именно </a:t>
            </a:r>
            <a:r>
              <a:rPr lang="ru-RU" b="1" dirty="0" smtClean="0">
                <a:latin typeface="Bookman Old Style" panose="02050604050505020204" pitchFamily="18" charset="0"/>
              </a:rPr>
              <a:t>родители несут ответственность за интересный, а главное правильный досуг ребенка на протяжении его детства и юности. Чтобы правильно организовать отдых ребенка и в дальнейшем избежать проблем отцов и детей, нужно знать основные простые правила.  Чтобы ребенок не испытывал нехватки чувства любви и привязанности к своим родителям, им нужно хотя бы два часа в день посвящать время непосредственно ребенку.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C:\Users\user\Downloads\img4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88107" y="2241645"/>
            <a:ext cx="5964072" cy="4145507"/>
          </a:xfrm>
          <a:prstGeom prst="rect">
            <a:avLst/>
          </a:prstGeom>
          <a:noFill/>
        </p:spPr>
      </p:pic>
      <p:pic>
        <p:nvPicPr>
          <p:cNvPr id="8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99468" y="2408770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72" y="0"/>
            <a:ext cx="832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42535" y="1"/>
            <a:ext cx="7863840" cy="47017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По </a:t>
            </a:r>
            <a:r>
              <a:rPr lang="ru-RU" b="1" dirty="0" smtClean="0">
                <a:latin typeface="Bookman Old Style" panose="02050604050505020204" pitchFamily="18" charset="0"/>
              </a:rPr>
              <a:t>утверждениям психологов, дети и их родители, вместе проводящие досуг (прослушивание музыки, совместные игры, просмотр телевизора), поддаются чувству всепоглощающей любви и семейственности. В итоге внутрисемейные отношения укрепляются, а взаимопонимание младшего и старшего поколения увеличивается.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 Организация </a:t>
            </a:r>
            <a:r>
              <a:rPr lang="ru-RU" b="1" dirty="0" smtClean="0">
                <a:latin typeface="Bookman Old Style" panose="02050604050505020204" pitchFamily="18" charset="0"/>
              </a:rPr>
              <a:t>правильного досуга для ребенка начинается именно тогда, когда родители находят для своего ребенка достаточное количество времени</a:t>
            </a:r>
            <a:r>
              <a:rPr lang="ru-RU" b="1" dirty="0" smtClean="0">
                <a:latin typeface="Bookman Old Style" panose="02050604050505020204" pitchFamily="18" charset="0"/>
              </a:rPr>
              <a:t>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Готовность </a:t>
            </a:r>
            <a:r>
              <a:rPr lang="ru-RU" b="1" dirty="0" smtClean="0">
                <a:latin typeface="Bookman Old Style" panose="02050604050505020204" pitchFamily="18" charset="0"/>
              </a:rPr>
              <a:t>познавать внутренний мир своего ребёнка, видеть окружающее его глазами, совместными усилиями создавать ту общность, которую мы зовём семьёй – это и есть истинное воспитание.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99468" y="2408770"/>
            <a:ext cx="1738126" cy="1810661"/>
          </a:xfrm>
          <a:prstGeom prst="rect">
            <a:avLst/>
          </a:prstGeom>
          <a:noFill/>
        </p:spPr>
      </p:pic>
      <p:pic>
        <p:nvPicPr>
          <p:cNvPr id="44034" name="Picture 2" descr="C:\Users\user\Downloads\1360f1a5a1fa853cf5faf9c56441375c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881"/>
          <a:stretch>
            <a:fillRect/>
          </a:stretch>
        </p:blipFill>
        <p:spPr bwMode="auto">
          <a:xfrm>
            <a:off x="2538483" y="3289107"/>
            <a:ext cx="5207432" cy="320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5343" y="191069"/>
            <a:ext cx="627797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Стол №2.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Тема: «Виды и формы организации досуга ребёнка в семье»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Хозяин стола </a:t>
            </a:r>
            <a:r>
              <a:rPr lang="ru-RU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__________________________________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u="sng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Вопросы-задания  от хозяина стола, на которые гости отвечают письменно на клейких бумажных </a:t>
            </a:r>
            <a:r>
              <a:rPr lang="ru-RU" u="sng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стикерах</a:t>
            </a:r>
            <a:r>
              <a:rPr lang="ru-RU" u="sng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Какие виды и формы организации досуга вам известны? 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Приведите примеры  форм и видов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досуга детей в семье. Заполните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таблицу.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Bookman Old Style" panose="02050604050505020204" pitchFamily="18" charset="0"/>
            </a:endParaRP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Выводы участников по теме стола: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По первому вопросу: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_____________________________________________________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По – второму вопросу: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____________________________________________________</a:t>
            </a:r>
            <a:r>
              <a:rPr lang="ru-RU" dirty="0" smtClean="0"/>
              <a:t>_</a:t>
            </a:r>
            <a:endParaRPr lang="ru-RU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55338" y="3425588"/>
          <a:ext cx="5486404" cy="124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2"/>
                <a:gridCol w="2743202"/>
              </a:tblGrid>
              <a:tr h="4583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Формы организации </a:t>
                      </a:r>
                      <a:r>
                        <a:rPr lang="ru-RU" sz="1400" dirty="0" err="1" smtClean="0">
                          <a:latin typeface="Bookman Old Style" panose="02050604050505020204" pitchFamily="18" charset="0"/>
                        </a:rPr>
                        <a:t>досуговой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 деятельности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Виды </a:t>
                      </a:r>
                      <a:r>
                        <a:rPr lang="ru-RU" sz="1400" dirty="0" err="1" smtClean="0">
                          <a:latin typeface="Bookman Old Style" panose="02050604050505020204" pitchFamily="18" charset="0"/>
                        </a:rPr>
                        <a:t>досуговой</a:t>
                      </a:r>
                      <a:r>
                        <a:rPr lang="ru-RU" sz="1400" dirty="0" smtClean="0">
                          <a:latin typeface="Bookman Old Style" panose="02050604050505020204" pitchFamily="18" charset="0"/>
                        </a:rPr>
                        <a:t> деятельности</a:t>
                      </a:r>
                      <a:endParaRPr lang="ru-RU" sz="1400" dirty="0" smtClean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235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235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9" name="Picture 1" descr="C:\Users\user\Downloads\slide_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30" t="4179" r="15964" b="10448"/>
          <a:stretch>
            <a:fillRect/>
          </a:stretch>
        </p:blipFill>
        <p:spPr bwMode="auto">
          <a:xfrm>
            <a:off x="6455391" y="2397480"/>
            <a:ext cx="2688609" cy="2498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6036" y="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Тема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: «Виды и формы организации досуга ребёнка в семье»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2534" y="368490"/>
            <a:ext cx="7860272" cy="22159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 descr="C:\Users\user\Downloads\pbtUoXVozukNNJS-1600x900-noPad.jpg"/>
          <p:cNvPicPr>
            <a:picLocks noChangeAspect="1" noChangeArrowheads="1"/>
          </p:cNvPicPr>
          <p:nvPr/>
        </p:nvPicPr>
        <p:blipFill>
          <a:blip r:embed="rId2"/>
          <a:srcRect l="9068" r="17884"/>
          <a:stretch>
            <a:fillRect/>
          </a:stretch>
        </p:blipFill>
        <p:spPr bwMode="auto">
          <a:xfrm>
            <a:off x="6721437" y="2497540"/>
            <a:ext cx="2422563" cy="18654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9933" y="464024"/>
            <a:ext cx="77382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семейного досуга, как и сами семьи, различаются по количеству детей; составу; структуре; типу лидерства в семье; семейным укладам; однородности социального состава; семейному стажу; качеству отношений и атмосферы в семье; особым условиям семейной жизни.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интересы и потребности семья может удовлетворить дома или в учреждениях культурно - </a:t>
            </a:r>
            <a:r>
              <a:rPr lang="ru-RU" b="1" dirty="0" err="1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досугового</a:t>
            </a:r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типа. По данному критерию семейный досуг можно разделить на домашний досуг и досуг с семьей вне дома. </a:t>
            </a:r>
            <a:endParaRPr lang="ru-RU" b="1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Семейный домашний досуг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- это:</a:t>
            </a:r>
            <a:endParaRPr lang="ru-RU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любительские </a:t>
            </a:r>
            <a:r>
              <a:rPr lang="ru-RU" b="1" dirty="0" smtClean="0">
                <a:latin typeface="Bookman Old Style" panose="02050604050505020204" pitchFamily="18" charset="0"/>
              </a:rPr>
              <a:t>занятия (цветоводство, коллекционирование, уход за домашними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животными</a:t>
            </a:r>
            <a:r>
              <a:rPr lang="ru-RU" b="1" dirty="0" smtClean="0">
                <a:latin typeface="Bookman Old Style" panose="02050604050505020204" pitchFamily="18" charset="0"/>
              </a:rPr>
              <a:t>, совместные занятия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творчеством</a:t>
            </a:r>
            <a:r>
              <a:rPr lang="ru-RU" b="1" dirty="0" smtClean="0">
                <a:latin typeface="Bookman Old Style" panose="02050604050505020204" pitchFamily="18" charset="0"/>
              </a:rPr>
              <a:t>, художественным или техническим: рисование, поэзия, </a:t>
            </a:r>
            <a:r>
              <a:rPr lang="ru-RU" b="1" dirty="0" err="1" smtClean="0">
                <a:latin typeface="Bookman Old Style" panose="02050604050505020204" pitchFamily="18" charset="0"/>
              </a:rPr>
              <a:t>музицирование</a:t>
            </a:r>
            <a:r>
              <a:rPr lang="ru-RU" b="1" dirty="0" smtClean="0">
                <a:latin typeface="Bookman Old Style" panose="02050604050505020204" pitchFamily="18" charset="0"/>
              </a:rPr>
              <a:t>, пение, вышивание, любительская видеосъёмка, фотосъёмка и т. п.);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совместное </a:t>
            </a:r>
            <a:r>
              <a:rPr lang="ru-RU" b="1" dirty="0" smtClean="0">
                <a:latin typeface="Bookman Old Style" panose="02050604050505020204" pitchFamily="18" charset="0"/>
              </a:rPr>
              <a:t>обращение к аудиовизуальной информации (просмотр телевизора, обращение к Интернету и другим средствам СМИ);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2534" y="886265"/>
            <a:ext cx="7835706" cy="2492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42535" y="204717"/>
            <a:ext cx="7887566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спектакли (организация театрализаций и театральной деятельности как фрагментарной (переодевание, гримировка, розыгрыши), так и полномасштабной (организация домашнего театра - живого или кукольного - постановка композиций, игровых программ, малоформатных спектаклей и т. п.);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семейное чтение;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(с детьми, настольные и т. д.);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 (организация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домашних детских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праздников с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включением игровых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и конкурсов;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семейных праздников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привлечением широкого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круга родственников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33795" name="Picture 3" descr="C:\Users\user\Downloads\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583" y="2149521"/>
            <a:ext cx="5013278" cy="375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1028" name="Picture 4" descr="C:\Users\User14\Desktop\NPRWCim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823526" y="2666053"/>
            <a:ext cx="1825229" cy="129043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2534" y="886265"/>
            <a:ext cx="7835706" cy="2492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2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42535" y="218365"/>
            <a:ext cx="7540284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Семейный </a:t>
            </a:r>
            <a:r>
              <a:rPr lang="ru-RU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внедомашний досуг:</a:t>
            </a:r>
            <a:endParaRPr lang="ru-RU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рекреативный </a:t>
            </a:r>
            <a:r>
              <a:rPr lang="ru-RU" b="1" dirty="0" smtClean="0">
                <a:latin typeface="Bookman Old Style" panose="02050604050505020204" pitchFamily="18" charset="0"/>
              </a:rPr>
              <a:t>семейный отдых вне дома (дача, семейный туризм);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оздоровительный </a:t>
            </a:r>
            <a:r>
              <a:rPr lang="ru-RU" b="1" dirty="0" smtClean="0">
                <a:latin typeface="Bookman Old Style" panose="02050604050505020204" pitchFamily="18" charset="0"/>
              </a:rPr>
              <a:t>и спортивный семейный отдых (эстафеты, массовые забеги, пляжные турниры, посещение бани, фитнесс - клуба и т. д.);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совместное посещение театров, музеев, кино - театров, концертов и других культурно - зрелищных мероприятий;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хождение в гости;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организация </a:t>
            </a:r>
            <a:r>
              <a:rPr lang="ru-RU" b="1" dirty="0" smtClean="0">
                <a:latin typeface="Bookman Old Style" panose="02050604050505020204" pitchFamily="18" charset="0"/>
              </a:rPr>
              <a:t>любительских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семейных </a:t>
            </a:r>
            <a:r>
              <a:rPr lang="ru-RU" b="1" dirty="0" smtClean="0">
                <a:latin typeface="Bookman Old Style" panose="02050604050505020204" pitchFamily="18" charset="0"/>
              </a:rPr>
              <a:t>общностей и семейных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коллективов </a:t>
            </a:r>
            <a:r>
              <a:rPr lang="ru-RU" b="1" dirty="0" smtClean="0">
                <a:latin typeface="Bookman Old Style" panose="02050604050505020204" pitchFamily="18" charset="0"/>
              </a:rPr>
              <a:t>художественной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самодеятельности</a:t>
            </a:r>
            <a:r>
              <a:rPr lang="ru-RU" b="1" dirty="0" smtClean="0">
                <a:latin typeface="Bookman Old Style" panose="02050604050505020204" pitchFamily="18" charset="0"/>
              </a:rPr>
              <a:t>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участие в массовых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праздниках </a:t>
            </a:r>
            <a:r>
              <a:rPr lang="ru-RU" b="1" dirty="0" smtClean="0">
                <a:latin typeface="Bookman Old Style" panose="02050604050505020204" pitchFamily="18" charset="0"/>
              </a:rPr>
              <a:t>и зрелищных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мероприятиях</a:t>
            </a:r>
            <a:r>
              <a:rPr lang="ru-RU" b="1" dirty="0" smtClean="0">
                <a:latin typeface="Bookman Old Style" panose="02050604050505020204" pitchFamily="18" charset="0"/>
              </a:rPr>
              <a:t>;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организация семейных праздников и ритуально - обрядовых действ (</a:t>
            </a:r>
            <a:r>
              <a:rPr lang="ru-RU" b="1" dirty="0" smtClean="0">
                <a:latin typeface="Bookman Old Style" panose="02050604050505020204" pitchFamily="18" charset="0"/>
              </a:rPr>
              <a:t>свадьба и </a:t>
            </a:r>
            <a:r>
              <a:rPr lang="ru-RU" b="1" dirty="0" smtClean="0">
                <a:latin typeface="Bookman Old Style" panose="02050604050505020204" pitchFamily="18" charset="0"/>
              </a:rPr>
              <a:t>т. п.) с привлечением предприятий культурно - </a:t>
            </a:r>
            <a:r>
              <a:rPr lang="ru-RU" b="1" dirty="0" err="1" smtClean="0">
                <a:latin typeface="Bookman Old Style" panose="02050604050505020204" pitchFamily="18" charset="0"/>
              </a:rPr>
              <a:t>досуговой</a:t>
            </a:r>
            <a:r>
              <a:rPr lang="ru-RU" b="1" dirty="0" smtClean="0">
                <a:latin typeface="Bookman Old Style" panose="02050604050505020204" pitchFamily="18" charset="0"/>
              </a:rPr>
              <a:t> сферы.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5841" name="Picture 1" descr="C:\Users\user\Downloads\14288253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7"/>
          <a:stretch>
            <a:fillRect/>
          </a:stretch>
        </p:blipFill>
        <p:spPr bwMode="auto">
          <a:xfrm flipH="1">
            <a:off x="4995081" y="2237549"/>
            <a:ext cx="4148918" cy="297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" name="Picture 4" descr="C:\Users\User14\Desktop\depositphotos_5994654-stock-illustration-furniture-table-chair-paras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5244" y="1323832"/>
            <a:ext cx="3319008" cy="38759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1028" name="Picture 4" descr="C:\Users\User14\Desktop\NPRWC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9289" y="4243734"/>
            <a:ext cx="1825229" cy="12904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55343" y="191069"/>
            <a:ext cx="62779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Стол №3.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Тема: «Совместный досуг с детьми – мостик к взаимопониманию»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Хозяин стола </a:t>
            </a:r>
            <a:r>
              <a:rPr lang="ru-RU" dirty="0" smtClean="0">
                <a:latin typeface="Bookman Old Style" panose="02050604050505020204" pitchFamily="18" charset="0"/>
              </a:rPr>
              <a:t>__________________________________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u="sng" dirty="0" smtClean="0">
                <a:latin typeface="Bookman Old Style" panose="02050604050505020204" pitchFamily="18" charset="0"/>
              </a:rPr>
              <a:t>Вопросы-задания  от хозяина стола, на которые гости отвечают письменно на клейких бумажных </a:t>
            </a:r>
            <a:r>
              <a:rPr lang="ru-RU" u="sng" dirty="0" err="1" smtClean="0">
                <a:latin typeface="Bookman Old Style" panose="02050604050505020204" pitchFamily="18" charset="0"/>
              </a:rPr>
              <a:t>стикерах</a:t>
            </a:r>
            <a:r>
              <a:rPr lang="ru-RU" u="sng" dirty="0" smtClean="0">
                <a:latin typeface="Bookman Old Style" panose="02050604050505020204" pitchFamily="18" charset="0"/>
              </a:rPr>
              <a:t>: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Какой досуг вы понимаете под правильно организованным?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Какие правила организации досуга существуют в вашей семье?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Выводы участников по теме стола: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По первому вопросу: _____________________________________________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_____________________________________________________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По – второму вопросу: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________________________________</a:t>
            </a:r>
            <a:r>
              <a:rPr lang="ru-RU" dirty="0" smtClean="0"/>
              <a:t>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513" y="0"/>
            <a:ext cx="8147714" cy="803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Тема: «Совместный досуг с детьми – мостик к взаимопониманию» </a:t>
            </a: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Отдых </a:t>
            </a:r>
            <a:r>
              <a:rPr lang="ru-RU" b="1" dirty="0" smtClean="0">
                <a:latin typeface="Bookman Old Style" panose="02050604050505020204" pitchFamily="18" charset="0"/>
              </a:rPr>
              <a:t>детей, так же как и их рабочее время, нужно правильно организовать</a:t>
            </a:r>
            <a:r>
              <a:rPr lang="ru-RU" b="1" dirty="0" smtClean="0">
                <a:latin typeface="Bookman Old Style" panose="02050604050505020204" pitchFamily="18" charset="0"/>
              </a:rPr>
              <a:t>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   </a:t>
            </a:r>
            <a:r>
              <a:rPr lang="ru-RU" b="1" dirty="0" smtClean="0">
                <a:latin typeface="Bookman Old Style" panose="02050604050505020204" pitchFamily="18" charset="0"/>
              </a:rPr>
              <a:t>Нельзя допускать, чтобы выходные дни стали для детей -днями безделья и скуки. Вместе с тем от беспорядочного времяпровождения они быстрее, утомляются, истощают свои силы.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Задачей </a:t>
            </a:r>
            <a:r>
              <a:rPr lang="ru-RU" b="1" dirty="0" smtClean="0">
                <a:latin typeface="Bookman Old Style" panose="02050604050505020204" pitchFamily="18" charset="0"/>
              </a:rPr>
              <a:t>родителей становится грамотная организация </a:t>
            </a:r>
            <a:r>
              <a:rPr lang="ru-RU" b="1" dirty="0" err="1" smtClean="0">
                <a:latin typeface="Bookman Old Style" panose="02050604050505020204" pitchFamily="18" charset="0"/>
              </a:rPr>
              <a:t>досуговой</a:t>
            </a:r>
            <a:r>
              <a:rPr lang="ru-RU" b="1" dirty="0" smtClean="0">
                <a:latin typeface="Bookman Old Style" panose="02050604050505020204" pitchFamily="18" charset="0"/>
              </a:rPr>
              <a:t> деятельности детей, включающая в себя выбор формы проведения досуга, исходя из возрастных, психологических, физических особенностей ребенка. </a:t>
            </a:r>
            <a:r>
              <a:rPr lang="ru-RU" b="1" dirty="0" smtClean="0">
                <a:latin typeface="Bookman Old Style" panose="02050604050505020204" pitchFamily="18" charset="0"/>
              </a:rPr>
              <a:t>          Родитель </a:t>
            </a:r>
            <a:r>
              <a:rPr lang="ru-RU" b="1" dirty="0" smtClean="0">
                <a:latin typeface="Bookman Old Style" panose="02050604050505020204" pitchFamily="18" charset="0"/>
              </a:rPr>
              <a:t>должен понимать, что в дошкольном возрасте ребенок не всегда может удержать внимание на одном предмете или деятельности на долгое время, поэтому необходимо контролировать происходящее и вовремя сменять одну деятельность другой так, чтобы это не ущемляло интересы  дошкольника, и не лишало его права выбора.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  Лучшей </a:t>
            </a:r>
            <a:r>
              <a:rPr lang="ru-RU" b="1" dirty="0" smtClean="0">
                <a:latin typeface="Bookman Old Style" panose="02050604050505020204" pitchFamily="18" charset="0"/>
              </a:rPr>
              <a:t>формой контроля является принятие непосредственного участия в деятельности. Это не только позволяет лучше понять ребенка, но и сплачивает всю семью.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                                                                                                                     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940411" y="2340531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5343" y="191069"/>
            <a:ext cx="72196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грамотно рассчитать время </a:t>
            </a:r>
            <a:endParaRPr lang="ru-RU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для </a:t>
            </a:r>
            <a:r>
              <a:rPr lang="ru-RU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семейного досуга?</a:t>
            </a:r>
            <a:endParaRPr lang="ru-RU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latin typeface="Bookman Old Style" panose="02050604050505020204" pitchFamily="18" charset="0"/>
              </a:rPr>
              <a:t>самом начале рабочей недели составьте план для совместного проведения досуга. Обязательно учтите все особенности каждого человека, чтоб никто не остался без внимания.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Спланируйте </a:t>
            </a:r>
            <a:r>
              <a:rPr lang="ru-RU" b="1" dirty="0" smtClean="0">
                <a:latin typeface="Bookman Old Style" panose="02050604050505020204" pitchFamily="18" charset="0"/>
              </a:rPr>
              <a:t>свой день тщательно. Например, если вам необходимо сделать генеральную уборку, то сделайте это утром, а вечер посвятите своей семье.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Предупредите за несколько дней своих родных, что у вас есть планы для каждого, чтоб все были в курсе и могли подстроиться под ваше расписание.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Предложите </a:t>
            </a:r>
            <a:r>
              <a:rPr lang="ru-RU" b="1" dirty="0" smtClean="0">
                <a:latin typeface="Bookman Old Style" panose="02050604050505020204" pitchFamily="18" charset="0"/>
              </a:rPr>
              <a:t>вашим родным несколько вариантов досуга на рассмотрение. Пусть каждый проявит активность и выберет тот вариант, который будет ему подходить.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Сделайте </a:t>
            </a:r>
            <a:r>
              <a:rPr lang="ru-RU" b="1" dirty="0" smtClean="0">
                <a:latin typeface="Bookman Old Style" panose="02050604050505020204" pitchFamily="18" charset="0"/>
              </a:rPr>
              <a:t>традицией проводить совместные выходные с семьей.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Если </a:t>
            </a:r>
            <a:r>
              <a:rPr lang="ru-RU" b="1" dirty="0" smtClean="0">
                <a:latin typeface="Bookman Old Style" panose="02050604050505020204" pitchFamily="18" charset="0"/>
              </a:rPr>
              <a:t>кто-то из членов семьи сильно против определенного занятия, то придумайте ему поощрение.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779224" y="2242564"/>
            <a:ext cx="1858370" cy="193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1571" y="245660"/>
            <a:ext cx="8352429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Актуальность. 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Проблема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организации досуга ребёнка в семье по сей день является самой актуальной. В настоящее время большую часть родителей волнует вопрос, как прокормить семью, и поэтому они забывают о том, что не только в деньгах счастье.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   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свободное от работы время мамы и папы нередко однообразно организовывают отдых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досуг детей в семье, ограничиваясь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походами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кино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или же поездками за город.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Это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самые распространённые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формы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организации детского досуга.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Безусловно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, поход в кино –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это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вариант культурного отдыха,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выезд с семьёй за пределы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города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– отличный способ уйти от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городской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суеты, что также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является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немаловажными фактором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успеха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 деле воспитания детей. Но этого мало.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986" name="Picture 2" descr="C:\Users\user\Downloads\slide_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 l="12090" t="4378" r="6418" b="9254"/>
          <a:stretch>
            <a:fillRect/>
          </a:stretch>
        </p:blipFill>
        <p:spPr bwMode="auto">
          <a:xfrm flipH="1">
            <a:off x="6223378" y="2190638"/>
            <a:ext cx="2920621" cy="265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5343" y="191069"/>
            <a:ext cx="62779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Стол №4.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Тема: «Праздник в  кругу семьи как одна из форм организации  культурного досуга»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Хозяин стола </a:t>
            </a:r>
            <a:r>
              <a:rPr lang="ru-RU" dirty="0" smtClean="0">
                <a:latin typeface="Bookman Old Style" panose="02050604050505020204" pitchFamily="18" charset="0"/>
              </a:rPr>
              <a:t>__________________________________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u="sng" dirty="0" smtClean="0">
                <a:latin typeface="Bookman Old Style" panose="02050604050505020204" pitchFamily="18" charset="0"/>
              </a:rPr>
              <a:t>Вопросы-задания  от хозяина стола, на которые гости отвечают письменно на клейких бумажных </a:t>
            </a:r>
            <a:r>
              <a:rPr lang="ru-RU" u="sng" dirty="0" err="1" smtClean="0">
                <a:latin typeface="Bookman Old Style" panose="02050604050505020204" pitchFamily="18" charset="0"/>
              </a:rPr>
              <a:t>стикерах</a:t>
            </a:r>
            <a:r>
              <a:rPr lang="ru-RU" u="sng" dirty="0" smtClean="0">
                <a:latin typeface="Bookman Old Style" panose="02050604050505020204" pitchFamily="18" charset="0"/>
              </a:rPr>
              <a:t>: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Какие праздники проводятся в Вашей семье?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</a:rPr>
              <a:t>Какие игры вы можете порекомендовать при проведении традиционных календарных праздников. Заполните таблицу.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Выводы участников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теме стола: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По первому вопросу: </a:t>
            </a:r>
            <a:r>
              <a:rPr lang="ru-RU" dirty="0" smtClean="0">
                <a:latin typeface="Bookman Old Style" panose="02050604050505020204" pitchFamily="18" charset="0"/>
              </a:rPr>
              <a:t>_____________________________________________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По – второму вопросу: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r>
              <a:rPr lang="ru-RU" dirty="0" smtClean="0">
                <a:latin typeface="Bookman Old Style" panose="02050604050505020204" pitchFamily="18" charset="0"/>
              </a:rPr>
              <a:t>________________________________</a:t>
            </a:r>
            <a:r>
              <a:rPr lang="ru-RU" dirty="0" smtClean="0"/>
              <a:t>_____________________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9933" y="3466530"/>
          <a:ext cx="3289112" cy="10058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44556"/>
                <a:gridCol w="1644556"/>
              </a:tblGrid>
              <a:tr h="300251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Рождение</a:t>
                      </a:r>
                      <a:endParaRPr lang="ru-RU" dirty="0"/>
                    </a:p>
                  </a:txBody>
                  <a:tcPr/>
                </a:tc>
              </a:tr>
              <a:tr h="3002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" name="Picture 1" descr="C:\Users\user\Downloads\VifMfJbyl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5440" y="2835323"/>
            <a:ext cx="4808560" cy="360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6979" y="0"/>
            <a:ext cx="74653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Тема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 «Праздник в  кругу семьи как одна из форм организации  культурного досуга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Одной </a:t>
            </a:r>
            <a:r>
              <a:rPr lang="ru-RU" b="1" dirty="0" smtClean="0">
                <a:latin typeface="Bookman Old Style" panose="02050604050505020204" pitchFamily="18" charset="0"/>
              </a:rPr>
              <a:t>из ведущих форм семейного воспитания становится детский праздник. Каждая встреча - это большая игра. Поэтому в работе с этой возрастной аудиторией игра становится не только ведущим методом воспитания, но и основным методом организации мероприятий. Встречи с известными героями, насыщенность сценариев стихами, театрализация отдельных сцен, красочность оформления помещения - все это делает праздник наглядно-образным, более привлекательным. Чередование разнообразных по форме элементов на празднике отвечает особенности детей быстро переключать внимание с предмета на предмет. Составной частью каждого праздника должна быть своеобразная «физическая разрядка». Это могут быть подвижные игры, танцы, участие в соревнованиях.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user\Download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631" y="5008046"/>
            <a:ext cx="3587695" cy="1849954"/>
          </a:xfrm>
          <a:prstGeom prst="rect">
            <a:avLst/>
          </a:prstGeom>
          <a:noFill/>
        </p:spPr>
      </p:pic>
      <p:pic>
        <p:nvPicPr>
          <p:cNvPr id="11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72173" y="2340531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" name="Picture 4" descr="C:\Users\User14\Desktop\depositphotos_5994654-stock-illustration-furniture-table-chair-paras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5244" y="1323832"/>
            <a:ext cx="3319008" cy="38759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6145" name="Picture 1" descr="C:\Users\user\Downloads\img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57" t="15522" r="7910" b="14229"/>
          <a:stretch>
            <a:fillRect/>
          </a:stretch>
        </p:blipFill>
        <p:spPr bwMode="auto">
          <a:xfrm>
            <a:off x="695264" y="450376"/>
            <a:ext cx="7507040" cy="53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9433" y="1897039"/>
            <a:ext cx="70831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86265" y="407963"/>
            <a:ext cx="707605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совокупность видов деятельности, ориентированных на удовлетворение физических, духовных и социальных потребностей людей в свободное время и связанных преимущественно с отдыхом и развлечениями: чтением,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играми, танцами,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посещением учреждений культуры и массовых зрелищ, любительскими занятиями, занятиями физкультурой и спортом.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ownloads\8c125dbb921591027a33f7ba9223f5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3684" y="2971799"/>
            <a:ext cx="4863152" cy="36473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616706" y="2122167"/>
            <a:ext cx="2102774" cy="2190526"/>
          </a:xfrm>
          <a:prstGeom prst="rect">
            <a:avLst/>
          </a:prstGeom>
          <a:noFill/>
        </p:spPr>
      </p:pic>
      <p:pic>
        <p:nvPicPr>
          <p:cNvPr id="14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638859" y="3650716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433" y="1897039"/>
            <a:ext cx="70831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18866" y="272955"/>
            <a:ext cx="7495140" cy="32932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Бертран Рассел: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Script" panose="03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«Способность умно наполнить свободное время есть высшая ступень личной культуры».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Script" panose="030B0504020000000003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4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 нашей встречи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возможными вариантами организации досуга детей в семье, как высшей ступенью личной культуры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37" r="1642" b="3035"/>
          <a:stretch>
            <a:fillRect/>
          </a:stretch>
        </p:blipFill>
        <p:spPr bwMode="auto">
          <a:xfrm>
            <a:off x="1531152" y="3671248"/>
            <a:ext cx="6802031" cy="2934268"/>
          </a:xfrm>
          <a:prstGeom prst="rect">
            <a:avLst/>
          </a:prstGeom>
          <a:noFill/>
        </p:spPr>
      </p:pic>
      <p:pic>
        <p:nvPicPr>
          <p:cNvPr id="10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42603" y="2256371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433" y="1897039"/>
            <a:ext cx="70831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18866" y="272955"/>
            <a:ext cx="7495140" cy="41549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Наше общение пройдёт в не совсем обычной обстановке - кафе.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Как и в любом кафе, хотелось бы предложить всем чашечку чая, раскрепоститься и спокойно делиться за столиками своими идеями и мыслями по теме:  «Организация досуга ребёнка в семье: для души и с пользой».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Послушайте внимательно инструкцию, как будет организована Ваша работа в группах.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37" r="1642" b="3035"/>
          <a:stretch>
            <a:fillRect/>
          </a:stretch>
        </p:blipFill>
        <p:spPr bwMode="auto">
          <a:xfrm>
            <a:off x="1531152" y="3671248"/>
            <a:ext cx="6802031" cy="2934268"/>
          </a:xfrm>
          <a:prstGeom prst="rect">
            <a:avLst/>
          </a:prstGeom>
          <a:noFill/>
        </p:spPr>
      </p:pic>
      <p:pic>
        <p:nvPicPr>
          <p:cNvPr id="10" name="Picture 2" descr="C:\Users\user\Downloads\get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42603" y="2256371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433" y="1897039"/>
            <a:ext cx="7083188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4525" y="191070"/>
            <a:ext cx="807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6411" y="177421"/>
            <a:ext cx="7806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ОРГАНИЗАЦИЯ ПРОЦЕССА ВЗАИМОДЕЙСТВИЯ В РАМКАХ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14" name="Picture 5" descr="C:\Users\User14\Desktop\logothwworldcaf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582" y="275886"/>
            <a:ext cx="3548418" cy="13226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46160" y="1473957"/>
            <a:ext cx="610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just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2" descr="C:\Users\User14\Desktop\5d595b5ef235021d5a656ab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9416" y="2419066"/>
            <a:ext cx="3041312" cy="3340288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900753" y="1160061"/>
          <a:ext cx="6209732" cy="47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B3B987-28EB-4C51-8105-1616221A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C0B3B987-28EB-4C51-8105-1616221AA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C0B3B987-28EB-4C51-8105-1616221A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C0B3B987-28EB-4C51-8105-1616221A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3F4C45-9F7B-498D-A5B8-492875AD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CD3F4C45-9F7B-498D-A5B8-492875AD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CD3F4C45-9F7B-498D-A5B8-492875AD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CD3F4C45-9F7B-498D-A5B8-492875AD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1E3D8B-194D-4700-827A-DCCBFE0E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261E3D8B-194D-4700-827A-DCCBFE0E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261E3D8B-194D-4700-827A-DCCBFE0E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261E3D8B-194D-4700-827A-DCCBFE0E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433" y="1897039"/>
            <a:ext cx="7083188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4525" y="191070"/>
            <a:ext cx="807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6411" y="177421"/>
            <a:ext cx="7806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ОРГАНИЗАЦИЯ ПРОЦЕССА ВЗАИМОДЕЙСТВИЯ В РАМКАХ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14" name="Picture 5" descr="C:\Users\User14\Desktop\logothwworldcaf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582" y="275886"/>
            <a:ext cx="3548418" cy="1322645"/>
          </a:xfrm>
          <a:prstGeom prst="rect">
            <a:avLst/>
          </a:prstGeom>
          <a:noFill/>
        </p:spPr>
      </p:pic>
      <p:pic>
        <p:nvPicPr>
          <p:cNvPr id="16" name="Picture 2" descr="C:\Users\User14\Desktop\5d595b5ef235021d5a656ab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9416" y="2419066"/>
            <a:ext cx="3041312" cy="3340288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846160" y="1160060"/>
          <a:ext cx="6359857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E3B8D2-15A0-4C39-8752-4F3FCB96E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F6E3B8D2-15A0-4C39-8752-4F3FCB96E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F6E3B8D2-15A0-4C39-8752-4F3FCB96E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F6E3B8D2-15A0-4C39-8752-4F3FCB96E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02ABBA-17EB-4CCD-A0C9-EA943490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7C02ABBA-17EB-4CCD-A0C9-EA9434905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7C02ABBA-17EB-4CCD-A0C9-EA943490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7C02ABBA-17EB-4CCD-A0C9-EA9434905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FF0CE8-6C43-4280-8B44-F93F44D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1AFF0CE8-6C43-4280-8B44-F93F44D3D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1AFF0CE8-6C43-4280-8B44-F93F44D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1AFF0CE8-6C43-4280-8B44-F93F44D3D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6" name="Picture 4" descr="C:\Users\User14\Desktop\depositphotos_5994654-stock-illustration-furniture-table-chair-paraso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5244" y="1323832"/>
            <a:ext cx="3319008" cy="38759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pic>
        <p:nvPicPr>
          <p:cNvPr id="1028" name="Picture 4" descr="C:\Users\User14\Desktop\NPRWC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1743" y="4557633"/>
            <a:ext cx="1825229" cy="12904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55343" y="191069"/>
            <a:ext cx="62779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№1.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«Роль семьи в организации свободного времени детей»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96633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Хозяин стола </a:t>
            </a: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Вопросы-задания  от хозяина стола, на которые гости отвечают письменно на клейких бумажных </a:t>
            </a:r>
            <a:r>
              <a:rPr lang="ru-RU" u="sng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стикерах</a:t>
            </a:r>
            <a:r>
              <a:rPr lang="ru-RU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на Ваш взгляд заключается роль семьи в организации свободного времени детей?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 на ваш взгляд должен быть план  мероприятий по организации свободного </a:t>
            </a:r>
            <a:endParaRPr lang="ru-RU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ребёнка в семье: </a:t>
            </a:r>
            <a:endParaRPr lang="ru-RU" b="1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выходной день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каникулярное время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участников по теме стола:</a:t>
            </a:r>
            <a:endParaRPr lang="ru-RU" b="1" u="sng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первому вопросу: </a:t>
            </a: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 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– второму вопросу: </a:t>
            </a: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</a:t>
            </a:r>
            <a:endParaRPr lang="ru-RU" dirty="0" smtClean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</a:t>
            </a: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27845" y="4721661"/>
            <a:ext cx="27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7672" y="0"/>
            <a:ext cx="832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18866" y="0"/>
            <a:ext cx="7987509" cy="61863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играют важную роль в организации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досуговой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 своих детей.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организуют место и время проведения досуга (прогулка перед сном, просмотр развлекательных передач по телевизору, проведение обучающих занятий и игр и т. д.), исходя из своего свободного времени.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родителей ребенок познает окружающий мир, моральные, этические, социальные нормы и правила, осваивает культура общения, культуры игры со сверстниками.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Bookman Old Style" panose="02050604050505020204" pitchFamily="18" charset="0"/>
              </a:rPr>
              <a:t>Досуг </a:t>
            </a:r>
            <a:r>
              <a:rPr lang="ru-RU" b="1" dirty="0" smtClean="0">
                <a:latin typeface="Bookman Old Style" panose="02050604050505020204" pitchFamily="18" charset="0"/>
              </a:rPr>
              <a:t>выполняет специфическую роль, которая направлена на поддержание семьи как целостной системы.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Содержание и формы проведения досуга зависят от </a:t>
            </a:r>
            <a:endParaRPr lang="ru-RU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уровня </a:t>
            </a:r>
            <a:r>
              <a:rPr lang="ru-RU" b="1" dirty="0" smtClean="0">
                <a:latin typeface="Bookman Old Style" panose="02050604050505020204" pitchFamily="18" charset="0"/>
              </a:rPr>
              <a:t>культуры,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образования</a:t>
            </a:r>
            <a:r>
              <a:rPr lang="ru-RU" b="1" dirty="0" smtClean="0">
                <a:latin typeface="Bookman Old Style" panose="02050604050505020204" pitchFamily="18" charset="0"/>
              </a:rPr>
              <a:t>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места </a:t>
            </a:r>
            <a:r>
              <a:rPr lang="ru-RU" b="1" dirty="0" smtClean="0">
                <a:latin typeface="Bookman Old Style" panose="02050604050505020204" pitchFamily="18" charset="0"/>
              </a:rPr>
              <a:t>жительства,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доходов</a:t>
            </a:r>
            <a:r>
              <a:rPr lang="ru-RU" b="1" dirty="0" smtClean="0">
                <a:latin typeface="Bookman Old Style" panose="02050604050505020204" pitchFamily="18" charset="0"/>
              </a:rPr>
              <a:t>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национальных </a:t>
            </a:r>
            <a:r>
              <a:rPr lang="ru-RU" b="1" dirty="0" smtClean="0">
                <a:latin typeface="Bookman Old Style" panose="02050604050505020204" pitchFamily="18" charset="0"/>
              </a:rPr>
              <a:t>традиций,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возраста </a:t>
            </a:r>
            <a:r>
              <a:rPr lang="ru-RU" b="1" dirty="0" smtClean="0">
                <a:latin typeface="Bookman Old Style" panose="02050604050505020204" pitchFamily="18" charset="0"/>
              </a:rPr>
              <a:t>членов семьи</a:t>
            </a:r>
            <a:r>
              <a:rPr lang="ru-RU" b="1" dirty="0" smtClean="0">
                <a:latin typeface="Bookman Old Style" panose="02050604050505020204" pitchFamily="18" charset="0"/>
              </a:rPr>
              <a:t>,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</a:rPr>
              <a:t>их индивидуальных </a:t>
            </a:r>
            <a:endParaRPr lang="ru-RU" b="1" dirty="0" smtClean="0">
              <a:latin typeface="Bookman Old Style" panose="020506040505050202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Bookman Old Style" panose="02050604050505020204" pitchFamily="18" charset="0"/>
              </a:rPr>
              <a:t>склонностей </a:t>
            </a:r>
            <a:r>
              <a:rPr lang="ru-RU" b="1" dirty="0" smtClean="0">
                <a:latin typeface="Bookman Old Style" panose="02050604050505020204" pitchFamily="18" charset="0"/>
              </a:rPr>
              <a:t>и интересов.</a:t>
            </a:r>
            <a:endParaRPr lang="ru-RU" dirty="0" smtClean="0">
              <a:latin typeface="Bookman Old Style" panose="02050604050505020204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user\Downloads\0NKD3uCTOA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2" r="11783"/>
          <a:stretch>
            <a:fillRect/>
          </a:stretch>
        </p:blipFill>
        <p:spPr bwMode="auto">
          <a:xfrm flipH="1">
            <a:off x="4685476" y="3783840"/>
            <a:ext cx="4419275" cy="2644256"/>
          </a:xfrm>
          <a:prstGeom prst="rect">
            <a:avLst/>
          </a:prstGeom>
          <a:noFill/>
        </p:spPr>
      </p:pic>
      <p:pic>
        <p:nvPicPr>
          <p:cNvPr id="10" name="Picture 2" descr="C:\Users\user\Downloads\get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27" r="21729" b="73250"/>
          <a:stretch>
            <a:fillRect/>
          </a:stretch>
        </p:blipFill>
        <p:spPr bwMode="auto">
          <a:xfrm>
            <a:off x="7883546" y="2283666"/>
            <a:ext cx="1738126" cy="181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11581</Words>
  <Application>WPS Presentation</Application>
  <PresentationFormat>Экран (4:3)</PresentationFormat>
  <Paragraphs>288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SimSun</vt:lpstr>
      <vt:lpstr>Wingdings</vt:lpstr>
      <vt:lpstr>Century Gothic</vt:lpstr>
      <vt:lpstr>Bookman Old Style</vt:lpstr>
      <vt:lpstr>Calibri</vt:lpstr>
      <vt:lpstr>Times New Roman</vt:lpstr>
      <vt:lpstr>Georgia</vt:lpstr>
      <vt:lpstr>Segoe Script</vt:lpstr>
      <vt:lpstr>Calibri</vt:lpstr>
      <vt:lpstr>Microsoft YaHei</vt:lpstr>
      <vt:lpstr/>
      <vt:lpstr>Arial Unicode MS</vt:lpstr>
      <vt:lpstr>Calibri Light</vt:lpstr>
      <vt:lpstr>Helvetica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Вадим и Света</cp:lastModifiedBy>
  <cp:revision>186</cp:revision>
  <dcterms:created xsi:type="dcterms:W3CDTF">2013-11-19T05:52:00Z</dcterms:created>
  <dcterms:modified xsi:type="dcterms:W3CDTF">2020-01-14T05:04:15Z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1049-11.2.0.9127</vt:lpwstr>
  </property>
</Properties>
</file>