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æ·±è²æ ·å¼ 1 - å¼ºè°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24C6A83-E1CD-4279-9893-D7C64274112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B98FA0D-508F-4B42-B166-C4DC0F96287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24C6A83-E1CD-4279-9893-D7C64274112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B98FA0D-508F-4B42-B166-C4DC0F96287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24C6A83-E1CD-4279-9893-D7C64274112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B98FA0D-508F-4B42-B166-C4DC0F96287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24C6A83-E1CD-4279-9893-D7C64274112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B98FA0D-508F-4B42-B166-C4DC0F96287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24C6A83-E1CD-4279-9893-D7C64274112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B98FA0D-508F-4B42-B166-C4DC0F96287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24C6A83-E1CD-4279-9893-D7C64274112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B98FA0D-508F-4B42-B166-C4DC0F96287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24C6A83-E1CD-4279-9893-D7C64274112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B98FA0D-508F-4B42-B166-C4DC0F96287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24C6A83-E1CD-4279-9893-D7C64274112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B98FA0D-508F-4B42-B166-C4DC0F96287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24C6A83-E1CD-4279-9893-D7C64274112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B98FA0D-508F-4B42-B166-C4DC0F96287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24C6A83-E1CD-4279-9893-D7C64274112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B98FA0D-508F-4B42-B166-C4DC0F96287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624C6A83-E1CD-4279-9893-D7C64274112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B98FA0D-508F-4B42-B166-C4DC0F96287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6A83-E1CD-4279-9893-D7C64274112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8FA0D-508F-4B42-B166-C4DC0F96287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rot.info/uploads/posts/2020-01/1579255716_3-3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475656" y="1844824"/>
            <a:ext cx="6768752" cy="3168352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4800" b="1" dirty="0">
              <a:solidFill>
                <a:srgbClr val="0070C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sz="6400" b="1" u="none" strike="noStrike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4060"/>
            <a:ext cx="81369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r>
              <a:rPr lang="ru-RU" b="1" u="heavy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Парциальная </a:t>
            </a:r>
            <a:r>
              <a:rPr lang="ru-RU" b="1" u="heavy" dirty="0" err="1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прогамма</a:t>
            </a:r>
            <a:r>
              <a:rPr lang="ru-RU" b="1" u="heavy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«Страна LEGO»</a:t>
            </a:r>
            <a:endParaRPr lang="ru-RU" b="1" dirty="0" smtClean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  <a:p>
            <a:pPr algn="ctr"/>
            <a:r>
              <a:rPr lang="ru-RU" b="1" u="heavy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для детей старшего возраста </a:t>
            </a:r>
            <a:r>
              <a:rPr lang="ru-RU" b="1" u="heavy" dirty="0" err="1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возраста</a:t>
            </a:r>
            <a:r>
              <a:rPr lang="ru-RU" b="1" u="heavy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</a:t>
            </a:r>
            <a:endParaRPr lang="ru-RU" b="1" dirty="0" smtClean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 smtClean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 smtClean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 smtClean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 smtClean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 smtClean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 smtClean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 smtClean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 smtClean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b="1" u="heavy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Составила программу:</a:t>
            </a:r>
            <a:endParaRPr lang="ru-RU" b="1" dirty="0" smtClean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                                                                       воспитатель</a:t>
            </a:r>
            <a:endParaRPr lang="ru-RU" b="1" dirty="0" smtClean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Войтюк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В.С</a:t>
            </a:r>
            <a:endParaRPr lang="ru-RU" b="1" dirty="0" smtClean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 smtClean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 smtClean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 smtClean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г. Бердск 2019 год</a:t>
            </a:r>
            <a:endParaRPr lang="ru-RU" b="1" dirty="0" smtClean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b="1" u="none" strike="noStrike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rot.info/uploads/posts/2020-01/1579255716_3-3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4060"/>
            <a:ext cx="93714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79512" y="330098"/>
            <a:ext cx="8856984" cy="6339261"/>
          </a:xfrm>
        </p:spPr>
        <p:txBody>
          <a:bodyPr>
            <a:normAutofit fontScale="55000" lnSpcReduction="20000"/>
          </a:bodyPr>
          <a:lstStyle/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4800" b="1" dirty="0">
              <a:solidFill>
                <a:srgbClr val="0070C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sz="6400" b="1" u="none" strike="noStrike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4060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 smtClean="0">
              <a:solidFill>
                <a:srgbClr val="7030A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b="1" u="none" strike="noStrike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27042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3562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 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35846"/>
            <a:ext cx="89644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</p:txBody>
      </p:sp>
      <p:pic>
        <p:nvPicPr>
          <p:cNvPr id="9218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38" y="532705"/>
            <a:ext cx="2600664" cy="346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7442" y="548680"/>
            <a:ext cx="2576702" cy="343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9234" y="234888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rot.info/uploads/posts/2020-01/1579255716_3-3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4060"/>
            <a:ext cx="93714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79512" y="116632"/>
            <a:ext cx="8964488" cy="6552727"/>
          </a:xfrm>
        </p:spPr>
        <p:txBody>
          <a:bodyPr>
            <a:normAutofit fontScale="55000" lnSpcReduction="20000"/>
          </a:bodyPr>
          <a:lstStyle/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4800" b="1" dirty="0">
              <a:solidFill>
                <a:srgbClr val="0070C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sz="6400" b="1" u="none" strike="noStrike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4060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 smtClean="0">
              <a:solidFill>
                <a:srgbClr val="7030A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b="1" u="none" strike="noStrike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27042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3562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 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35846"/>
            <a:ext cx="89644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</p:txBody>
      </p:sp>
      <p:pic>
        <p:nvPicPr>
          <p:cNvPr id="10242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35846"/>
            <a:ext cx="2913932" cy="388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2344" y="253539"/>
            <a:ext cx="2921656" cy="38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8120" y="2909215"/>
            <a:ext cx="2743784" cy="365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rot.info/uploads/posts/2020-01/1579255716_3-3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4060"/>
            <a:ext cx="9252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475656" y="1844824"/>
            <a:ext cx="6768752" cy="3168352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4800" b="1" dirty="0">
              <a:solidFill>
                <a:srgbClr val="0070C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sz="6400" b="1" u="none" strike="noStrike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4060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b="1" u="none" strike="noStrike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27042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1506" y="1049722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Цель, задачи программы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Цель: Создание благоприятных условий для развития у детей дошкольного возраста первоначальных навыков и умений по </a:t>
            </a:r>
            <a:r>
              <a:rPr lang="ru-RU" b="1" dirty="0" err="1" smtClean="0">
                <a:solidFill>
                  <a:srgbClr val="002060"/>
                </a:solidFill>
              </a:rPr>
              <a:t>лего</a:t>
            </a:r>
            <a:r>
              <a:rPr lang="ru-RU" b="1" dirty="0" smtClean="0">
                <a:solidFill>
                  <a:srgbClr val="002060"/>
                </a:solidFill>
              </a:rPr>
              <a:t> – конструированию, развитие конструктивного мышления средствами робототехники.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     Задачи: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b="1" u="sng" dirty="0" smtClean="0">
                <a:solidFill>
                  <a:srgbClr val="002060"/>
                </a:solidFill>
              </a:rPr>
              <a:t>Формировать основы инженерного мышления, воспитывать творческую инициативу детей дошкольного возраста.</a:t>
            </a:r>
            <a:endParaRPr lang="ru-RU" b="1" u="sng" dirty="0" smtClean="0">
              <a:solidFill>
                <a:srgbClr val="002060"/>
              </a:solidFill>
            </a:endParaRPr>
          </a:p>
          <a:p>
            <a:pPr lvl="0"/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b="1" u="sng" dirty="0" smtClean="0">
                <a:solidFill>
                  <a:srgbClr val="002060"/>
                </a:solidFill>
              </a:rPr>
              <a:t>Создать развивающую образовательную среду, способствующую формированию  основ конструктивного (инженерного) мышления и элементарного программирования у детей дошкольного возраста.</a:t>
            </a:r>
            <a:endParaRPr lang="ru-RU" b="1" u="sng" dirty="0" smtClean="0">
              <a:solidFill>
                <a:srgbClr val="002060"/>
              </a:solidFill>
            </a:endParaRPr>
          </a:p>
          <a:p>
            <a:pPr lvl="0"/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b="1" u="sng" dirty="0" smtClean="0">
                <a:solidFill>
                  <a:srgbClr val="002060"/>
                </a:solidFill>
              </a:rPr>
              <a:t>Повышать интерес родителей (законных представителей) к </a:t>
            </a:r>
            <a:r>
              <a:rPr lang="en-US" b="1" u="sng" dirty="0" smtClean="0">
                <a:solidFill>
                  <a:srgbClr val="002060"/>
                </a:solidFill>
              </a:rPr>
              <a:t>LEGO</a:t>
            </a:r>
            <a:r>
              <a:rPr lang="ru-RU" b="1" u="sng" dirty="0" smtClean="0">
                <a:solidFill>
                  <a:srgbClr val="002060"/>
                </a:solidFill>
              </a:rPr>
              <a:t>- конструированию через организацию активных форм работы с детьми дошкольного возраста.  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 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rot.info/uploads/posts/2020-01/1579255716_3-3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006" y="34060"/>
            <a:ext cx="9252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475656" y="1844824"/>
            <a:ext cx="6768752" cy="3168352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4800" b="1" dirty="0">
              <a:solidFill>
                <a:srgbClr val="0070C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sz="6400" b="1" u="none" strike="noStrike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4060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 smtClean="0">
              <a:solidFill>
                <a:srgbClr val="7030A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b="1" u="none" strike="noStrike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27042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3562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 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true"/>
          </p:cNvGraphicFramePr>
          <p:nvPr/>
        </p:nvGraphicFramePr>
        <p:xfrm>
          <a:off x="865249" y="1035620"/>
          <a:ext cx="7629525" cy="4267200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1541158"/>
                <a:gridCol w="6088367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Методы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Приёмы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Наглядный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Рассматривание на занятиях готовых построек, демонстрация способов крепления, приемов подбора деталей по размеру, форме, цвету, способы удержания их в руке или на столе.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Информационно-рецептивный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Обследование LEGO деталей, которое предполагает подключение различных анализаторов (зрительных и тактильных) для знакомства с формой, определения пространственных соотношений между ними (на, под, слева, справа. Совместная деятельность педагога и ребёнка.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Репродуктивный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Воспроизводство знаний и способов деятельности (форма: собирание моделей и конструкций по образцу, беседа, упражнения по аналогу)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Практический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Использование детьми на практике полученных знаний и увиденных приемов работы.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Словесный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Краткое описание и объяснение действий, сопровождение и демонстрация образцов, разных вариантов моделей.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Проблемный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Постановка проблемы и поиск решения. Творческое использование готовых заданий (предметов), самостоятельное их преобразование.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Игровой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Использование сюжета игр для организации детской деятельности, персонажей для обыгрывания сюжета.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Частично-поисковый</a:t>
                      </a:r>
                      <a:endParaRPr lang="ru-RU" sz="11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Решение проблемных задач с помощью педагога.</a:t>
                      </a:r>
                      <a:endParaRPr lang="ru-RU" sz="11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true"/>
          </p:cNvSpPr>
          <p:nvPr/>
        </p:nvSpPr>
        <p:spPr bwMode="auto">
          <a:xfrm>
            <a:off x="827584" y="545410"/>
            <a:ext cx="8208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false" compatLnSpc="tru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обучения детей LEGO-конструированию использую разнообразные методы и приемы.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rot.info/uploads/posts/2020-01/1579255716_3-3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006" y="34060"/>
            <a:ext cx="9252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79512" y="330098"/>
            <a:ext cx="8856984" cy="6339261"/>
          </a:xfrm>
        </p:spPr>
        <p:txBody>
          <a:bodyPr>
            <a:normAutofit fontScale="55000" lnSpcReduction="20000"/>
          </a:bodyPr>
          <a:lstStyle/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4800" b="1" dirty="0">
              <a:solidFill>
                <a:srgbClr val="0070C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sz="6400" b="1" u="none" strike="noStrike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4060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 smtClean="0">
              <a:solidFill>
                <a:srgbClr val="7030A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b="1" u="none" strike="noStrike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27042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3562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 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35846"/>
            <a:ext cx="89644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Ожидаемый </a:t>
            </a:r>
            <a:r>
              <a:rPr lang="ru-RU" b="1" dirty="0">
                <a:solidFill>
                  <a:srgbClr val="002060"/>
                </a:solidFill>
              </a:rPr>
              <a:t>результат реализации программы: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sz="1600" dirty="0">
                <a:solidFill>
                  <a:srgbClr val="002060"/>
                </a:solidFill>
              </a:rPr>
              <a:t>Появится интерес к самостоятельному изготовлению построек, умение применять полученные знания при проектировании и сборке конструкций, познавательная активность, воображение, фантазия и творческая инициатива.</a:t>
            </a:r>
            <a:endParaRPr lang="ru-RU" sz="1600" dirty="0">
              <a:solidFill>
                <a:srgbClr val="002060"/>
              </a:solidFill>
            </a:endParaRPr>
          </a:p>
          <a:p>
            <a:pPr lvl="0"/>
            <a:r>
              <a:rPr lang="ru-RU" sz="1600" dirty="0">
                <a:solidFill>
                  <a:srgbClr val="002060"/>
                </a:solidFill>
              </a:rPr>
              <a:t>Сформируются конструкторские умения и навыки, умение анализировать предмет, выделять его характерные особенности, основные части, устанавливать связь между их назначением и строением.</a:t>
            </a:r>
            <a:endParaRPr lang="ru-RU" sz="1600" dirty="0">
              <a:solidFill>
                <a:srgbClr val="002060"/>
              </a:solidFill>
            </a:endParaRPr>
          </a:p>
          <a:p>
            <a:pPr lvl="0"/>
            <a:r>
              <a:rPr lang="ru-RU" sz="1600" dirty="0">
                <a:solidFill>
                  <a:srgbClr val="002060"/>
                </a:solidFill>
              </a:rPr>
              <a:t>Совершенствуются коммуникативные навыки детей при работе в паре, коллективе, распределении обязанностей.</a:t>
            </a:r>
            <a:endParaRPr lang="ru-RU" sz="1600" dirty="0">
              <a:solidFill>
                <a:srgbClr val="002060"/>
              </a:solidFill>
            </a:endParaRPr>
          </a:p>
          <a:p>
            <a:pPr lvl="0"/>
            <a:r>
              <a:rPr lang="ru-RU" sz="1600" dirty="0">
                <a:solidFill>
                  <a:srgbClr val="002060"/>
                </a:solidFill>
              </a:rPr>
              <a:t>Сформируются предпосылки учебной деятельности: умение и желание трудиться, выполнять задания в соответствии с инструкцией и поставленной целью, доводить начатое дело до конца, планировать будущую работу.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rot.info/uploads/posts/2020-01/1579255716_3-3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006" y="34060"/>
            <a:ext cx="9252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79512" y="330098"/>
            <a:ext cx="8856984" cy="6339261"/>
          </a:xfrm>
        </p:spPr>
        <p:txBody>
          <a:bodyPr>
            <a:normAutofit fontScale="55000" lnSpcReduction="20000"/>
          </a:bodyPr>
          <a:lstStyle/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4800" b="1" dirty="0">
              <a:solidFill>
                <a:srgbClr val="0070C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sz="6400" b="1" u="none" strike="noStrike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4060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 smtClean="0">
              <a:solidFill>
                <a:srgbClr val="7030A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Дети </a:t>
            </a:r>
            <a:r>
              <a:rPr lang="ru-RU" b="1" dirty="0">
                <a:solidFill>
                  <a:srgbClr val="002060"/>
                </a:solidFill>
              </a:rPr>
              <a:t>будут иметь представления: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о деталях LEGO-конструктора и способах их соединений;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об устойчивости моделей в зависимости от ее формы и распределения веса;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о зависимости прочности конструкции от способа соединения ее отдельных элементов;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о связи между формой конструкции и ее функциями.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b="1" u="none" strike="noStrike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27042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3562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 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35846"/>
            <a:ext cx="89644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rot.info/uploads/posts/2020-01/1579255716_3-3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006" y="34060"/>
            <a:ext cx="9252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79512" y="330098"/>
            <a:ext cx="8856984" cy="6339261"/>
          </a:xfrm>
        </p:spPr>
        <p:txBody>
          <a:bodyPr>
            <a:normAutofit fontScale="55000" lnSpcReduction="20000"/>
          </a:bodyPr>
          <a:lstStyle/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4800" b="1" dirty="0">
              <a:solidFill>
                <a:srgbClr val="0070C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sz="6400" b="1" u="none" strike="noStrike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4060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 smtClean="0">
              <a:solidFill>
                <a:srgbClr val="7030A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Дети </a:t>
            </a:r>
            <a:r>
              <a:rPr lang="ru-RU" b="1" dirty="0">
                <a:solidFill>
                  <a:srgbClr val="002060"/>
                </a:solidFill>
              </a:rPr>
              <a:t>будут иметь представления: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о деталях LEGO-конструктора и способах их соединений;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об устойчивости моделей в зависимости от ее формы и распределения веса;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о зависимости прочности конструкции от способа соединения ее отдельных элементов;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о связи между формой конструкции и ее функциями.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b="1" u="none" strike="noStrike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27042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3562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 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35846"/>
            <a:ext cx="89644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rot.info/uploads/posts/2020-01/1579255716_3-3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4060"/>
            <a:ext cx="93714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79512" y="330098"/>
            <a:ext cx="8856984" cy="6339261"/>
          </a:xfrm>
        </p:spPr>
        <p:txBody>
          <a:bodyPr>
            <a:normAutofit fontScale="55000" lnSpcReduction="20000"/>
          </a:bodyPr>
          <a:lstStyle/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4800" b="1" dirty="0">
              <a:solidFill>
                <a:srgbClr val="0070C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sz="6400" b="1" u="none" strike="noStrike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4060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 smtClean="0">
              <a:solidFill>
                <a:srgbClr val="7030A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b="1" u="none" strike="noStrike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27042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3562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 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35846"/>
            <a:ext cx="89644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</p:txBody>
      </p:sp>
      <p:pic>
        <p:nvPicPr>
          <p:cNvPr id="6148" name="Picture 4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165" y="3862840"/>
            <a:ext cx="3965669" cy="297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368958"/>
            <a:ext cx="2441172" cy="325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4882" y="282507"/>
            <a:ext cx="2471035" cy="329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5430" y="3818249"/>
            <a:ext cx="4025140" cy="301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rot.info/uploads/posts/2020-01/1579255716_3-3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4060"/>
            <a:ext cx="93714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79512" y="330098"/>
            <a:ext cx="8856984" cy="6339261"/>
          </a:xfrm>
        </p:spPr>
        <p:txBody>
          <a:bodyPr>
            <a:normAutofit fontScale="55000" lnSpcReduction="20000"/>
          </a:bodyPr>
          <a:lstStyle/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4800" b="1" dirty="0">
              <a:solidFill>
                <a:srgbClr val="0070C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sz="6400" b="1" u="none" strike="noStrike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4060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 smtClean="0">
              <a:solidFill>
                <a:srgbClr val="7030A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b="1" u="none" strike="noStrike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27042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3562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 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35846"/>
            <a:ext cx="89644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</p:txBody>
      </p:sp>
      <p:pic>
        <p:nvPicPr>
          <p:cNvPr id="6147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9997" y="230832"/>
            <a:ext cx="2724006" cy="36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647056"/>
            <a:ext cx="2724007" cy="36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2099" y="1886435"/>
            <a:ext cx="2737292" cy="364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rot.info/uploads/posts/2020-01/1579255716_3-3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4060"/>
            <a:ext cx="93714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79512" y="330098"/>
            <a:ext cx="8856984" cy="6339261"/>
          </a:xfrm>
        </p:spPr>
        <p:txBody>
          <a:bodyPr>
            <a:normAutofit fontScale="55000" lnSpcReduction="20000"/>
          </a:bodyPr>
          <a:lstStyle/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4800" b="1" dirty="0">
              <a:solidFill>
                <a:srgbClr val="0070C0"/>
              </a:solidFill>
              <a:ea typeface="Calibri" panose="020F0502020204030204"/>
              <a:cs typeface="Times New Roman" panose="02020603050405020304"/>
            </a:endParaRPr>
          </a:p>
          <a:p>
            <a:pPr algn="r"/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 algn="r">
              <a:spcAft>
                <a:spcPts val="0"/>
              </a:spcAft>
            </a:pPr>
            <a:r>
              <a:rPr lang="ru-RU" sz="6400" b="1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sz="6400" b="1" u="none" strike="noStrike" dirty="0" smtClean="0">
                <a:solidFill>
                  <a:srgbClr val="FF000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6400" b="1" dirty="0">
              <a:solidFill>
                <a:srgbClr val="FF0000"/>
              </a:solidFill>
              <a:ea typeface="Calibri" panose="020F0502020204030204"/>
              <a:cs typeface="Times New Roman" panose="02020603050405020304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4060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>
              <a:solidFill>
                <a:srgbClr val="FF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u="heavy" dirty="0" smtClean="0">
              <a:solidFill>
                <a:srgbClr val="7030A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u="heavy" dirty="0" smtClean="0">
              <a:solidFill>
                <a:srgbClr val="FF0000"/>
              </a:solidFill>
              <a:effectLst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>
              <a:spcAft>
                <a:spcPts val="0"/>
              </a:spcAft>
            </a:pPr>
            <a:r>
              <a:rPr lang="ru-RU" b="1" u="none" strike="noStrike" dirty="0" smtClean="0">
                <a:solidFill>
                  <a:srgbClr val="002060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b="1" dirty="0">
              <a:solidFill>
                <a:srgbClr val="002060"/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27042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3562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0C0"/>
                </a:solidFill>
              </a:rPr>
              <a:t> 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35846"/>
            <a:ext cx="89644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</p:txBody>
      </p:sp>
      <p:pic>
        <p:nvPicPr>
          <p:cNvPr id="8194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704237"/>
            <a:ext cx="2641476" cy="35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5268" y="335846"/>
            <a:ext cx="2533464" cy="337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216" y="2704237"/>
            <a:ext cx="2503022" cy="33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3610</Words>
  <Application>WPS Presentation</Application>
  <PresentationFormat>Экран (4:3)</PresentationFormat>
  <Paragraphs>441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Times New Roman</vt:lpstr>
      <vt:lpstr>微软雅黑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admin-pk</dc:creator>
  <cp:lastModifiedBy>vadim</cp:lastModifiedBy>
  <cp:revision>6</cp:revision>
  <dcterms:created xsi:type="dcterms:W3CDTF">2020-08-01T12:36:35Z</dcterms:created>
  <dcterms:modified xsi:type="dcterms:W3CDTF">2020-08-01T12:36:35Z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1049-11.1.0.9615</vt:lpwstr>
  </property>
</Properties>
</file>