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3"/>
    <p:sldId id="257" r:id="rId4"/>
    <p:sldId id="259" r:id="rId5"/>
    <p:sldId id="261" r:id="rId6"/>
    <p:sldId id="260" r:id="rId7"/>
    <p:sldId id="265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36" y="-66"/>
      </p:cViewPr>
      <p:guideLst>
        <p:guide orient="horz" pos="2176"/>
        <p:guide pos="28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BC95-703A-4325-B33C-0511D7FDA1FD}" type="slidenum">
              <a:rPr lang="ru-RU" smtClean="0"/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BC95-703A-4325-B33C-0511D7FDA1F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BC95-703A-4325-B33C-0511D7FDA1F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BC95-703A-4325-B33C-0511D7FDA1F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BC95-703A-4325-B33C-0511D7FDA1FD}" type="slidenum">
              <a:rPr lang="ru-RU" smtClean="0"/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BC95-703A-4325-B33C-0511D7FDA1F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BC95-703A-4325-B33C-0511D7FDA1F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BC95-703A-4325-B33C-0511D7FDA1F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BC95-703A-4325-B33C-0511D7FDA1FD}" type="slidenum">
              <a:rPr lang="ru-RU" smtClean="0"/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BC95-703A-4325-B33C-0511D7FDA1FD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BC95-703A-4325-B33C-0511D7FDA1FD}" type="slidenum">
              <a:rPr lang="ru-RU" smtClean="0"/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210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35B0B617-6E1B-4A03-ADE7-7329DA16FF5C}" type="datetimeFigureOut">
              <a:rPr lang="ru-RU" smtClean="0"/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5190BC95-703A-4325-B33C-0511D7FDA1FD}" type="slidenum">
              <a:rPr lang="ru-RU" smtClean="0"/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210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 panose="05020102010507070707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490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 panose="020B0604030504040204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7095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 panose="05020102010507070707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990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575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7" Type="http://schemas.openxmlformats.org/officeDocument/2006/relationships/image" Target="../media/image14.jpeg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17.jpeg"/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6.xml"/><Relationship Id="rId4" Type="http://schemas.openxmlformats.org/officeDocument/2006/relationships/image" Target="../media/image20.jpeg"/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11760" y="635"/>
            <a:ext cx="9035415" cy="6857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888" y="1124744"/>
            <a:ext cx="5122912" cy="1008112"/>
          </a:xfrm>
        </p:spPr>
        <p:txBody>
          <a:bodyPr>
            <a:normAutofit fontScale="90000"/>
          </a:bodyPr>
          <a:lstStyle/>
          <a:p>
            <a:br>
              <a:rPr lang="ru-RU" dirty="0" smtClean="0"/>
            </a:br>
            <a:br>
              <a:rPr lang="ru-RU" dirty="0"/>
            </a:br>
            <a:br>
              <a:rPr lang="ru-RU" dirty="0" smtClean="0"/>
            </a:br>
            <a:br>
              <a:rPr lang="ru-RU" dirty="0" smtClean="0"/>
            </a:br>
            <a:br>
              <a:rPr lang="ru-RU" dirty="0" smtClean="0"/>
            </a:br>
            <a:br>
              <a:rPr lang="ru-RU" dirty="0"/>
            </a:br>
            <a:br>
              <a:rPr lang="ru-RU" dirty="0" smtClean="0"/>
            </a:br>
            <a:br>
              <a:rPr lang="ru-RU" dirty="0"/>
            </a:br>
            <a:br>
              <a:rPr lang="ru-RU" dirty="0" smtClean="0"/>
            </a:br>
            <a:br>
              <a:rPr lang="ru-RU" dirty="0" smtClean="0"/>
            </a:br>
            <a:br>
              <a:rPr lang="ru-RU" dirty="0"/>
            </a:br>
            <a:br>
              <a:rPr lang="ru-RU" dirty="0" smtClean="0"/>
            </a:br>
            <a:br>
              <a:rPr lang="ru-RU" dirty="0"/>
            </a:br>
            <a:br>
              <a:rPr lang="ru-RU" dirty="0" smtClean="0"/>
            </a:br>
            <a:br>
              <a:rPr lang="ru-RU" dirty="0"/>
            </a:br>
            <a:r>
              <a:rPr lang="ru-RU" b="1" dirty="0" smtClean="0">
                <a:solidFill>
                  <a:srgbClr val="FF0000"/>
                </a:solidFill>
              </a:rPr>
              <a:t>Робототехника в детском саду</a:t>
            </a:r>
            <a:br>
              <a:rPr lang="ru-RU" b="1" dirty="0" smtClean="0">
                <a:solidFill>
                  <a:srgbClr val="FF0000"/>
                </a:solidFill>
              </a:rPr>
            </a:br>
            <a:br>
              <a:rPr lang="ru-RU" b="1" dirty="0">
                <a:solidFill>
                  <a:srgbClr val="FF0000"/>
                </a:solidFill>
              </a:rPr>
            </a:br>
            <a:br>
              <a:rPr lang="ru-RU" b="1" dirty="0" smtClean="0">
                <a:solidFill>
                  <a:srgbClr val="FF0000"/>
                </a:solidFill>
              </a:rPr>
            </a:br>
            <a:br>
              <a:rPr lang="ru-RU" b="1" dirty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Подготовили</a:t>
            </a:r>
            <a:r>
              <a:rPr lang="ru-RU" sz="1800" b="1" smtClean="0">
                <a:solidFill>
                  <a:srgbClr val="FF0000"/>
                </a:solidFill>
              </a:rPr>
              <a:t>: </a:t>
            </a:r>
            <a:r>
              <a:rPr lang="ru-RU" sz="1800" b="1" smtClean="0">
                <a:solidFill>
                  <a:srgbClr val="FF0000"/>
                </a:solidFill>
              </a:rPr>
              <a:t> Войтюк</a:t>
            </a:r>
            <a:r>
              <a:rPr lang="ru-RU" sz="1800" b="1" dirty="0" smtClean="0">
                <a:solidFill>
                  <a:srgbClr val="FF0000"/>
                </a:solidFill>
              </a:rPr>
              <a:t> В.С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                                 </a:t>
            </a:r>
            <a:r>
              <a:rPr lang="ru-RU" sz="1800" b="1" dirty="0" smtClean="0">
                <a:solidFill>
                  <a:srgbClr val="FF0000"/>
                </a:solidFill>
              </a:rPr>
              <a:t>Сафонова М.В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br>
              <a:rPr lang="ru-RU" b="1" dirty="0" smtClean="0">
                <a:solidFill>
                  <a:srgbClr val="FF0000"/>
                </a:solidFill>
              </a:rPr>
            </a:br>
            <a:br>
              <a:rPr lang="ru-RU" b="1" dirty="0">
                <a:solidFill>
                  <a:srgbClr val="FF0000"/>
                </a:solidFill>
              </a:rPr>
            </a:br>
            <a:br>
              <a:rPr lang="ru-RU" b="1" dirty="0" smtClean="0">
                <a:solidFill>
                  <a:srgbClr val="FF0000"/>
                </a:solidFill>
              </a:rPr>
            </a:br>
            <a:br>
              <a:rPr lang="ru-RU" b="1" dirty="0">
                <a:solidFill>
                  <a:srgbClr val="FF0000"/>
                </a:solidFill>
              </a:rPr>
            </a:br>
            <a:br>
              <a:rPr lang="ru-RU" b="1" dirty="0" smtClean="0">
                <a:solidFill>
                  <a:srgbClr val="FF0000"/>
                </a:solidFill>
              </a:rPr>
            </a:b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21155" y="28"/>
            <a:ext cx="904570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r>
              <a:rPr lang="ru-RU" sz="6700" i="1" u="sng" dirty="0" smtClean="0"/>
              <a:t>Спасибо за внимание</a:t>
            </a:r>
            <a:br>
              <a:rPr lang="ru-RU" sz="6700" i="1" u="sng" dirty="0" smtClean="0">
                <a:solidFill>
                  <a:schemeClr val="bg1"/>
                </a:solidFill>
              </a:rPr>
            </a:br>
            <a:br>
              <a:rPr lang="ru-RU" sz="6700" i="1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6680" y="-3175"/>
            <a:ext cx="9054465" cy="6864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1"/>
            <a:ext cx="7312856" cy="1714519"/>
          </a:xfrm>
        </p:spPr>
        <p:txBody>
          <a:bodyPr>
            <a:normAutofit fontScale="90000"/>
          </a:bodyPr>
          <a:lstStyle/>
          <a:p>
            <a:pPr algn="ctr"/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r>
              <a:rPr lang="ru-RU" sz="4000" b="1" u="sng" dirty="0" smtClean="0">
                <a:solidFill>
                  <a:schemeClr val="tx2"/>
                </a:solidFill>
              </a:rPr>
              <a:t>Цель:</a:t>
            </a:r>
            <a:br>
              <a:rPr lang="ru-RU" sz="2700" b="1" u="sng" dirty="0" smtClean="0">
                <a:solidFill>
                  <a:schemeClr val="tx2"/>
                </a:solidFill>
              </a:rPr>
            </a:br>
            <a:br>
              <a:rPr lang="ru-RU" sz="2700" b="1" dirty="0" smtClean="0">
                <a:solidFill>
                  <a:schemeClr val="tx2"/>
                </a:solidFill>
              </a:rPr>
            </a:br>
            <a:r>
              <a:rPr lang="ru-RU" sz="2700" b="1" dirty="0" smtClean="0">
                <a:solidFill>
                  <a:schemeClr val="tx2"/>
                </a:solidFill>
              </a:rPr>
              <a:t>Формирование и овладение основными навыками робототехники.</a:t>
            </a:r>
            <a:endParaRPr lang="ru-RU" sz="27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8295" y="0"/>
            <a:ext cx="904570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r>
              <a:rPr lang="ru-RU" sz="3600" u="sng" dirty="0" smtClean="0">
                <a:solidFill>
                  <a:schemeClr val="tx2"/>
                </a:solidFill>
              </a:rPr>
              <a:t>Задачи:</a:t>
            </a:r>
            <a:br>
              <a:rPr lang="ru-RU" sz="2200" u="sng" dirty="0" smtClean="0">
                <a:solidFill>
                  <a:schemeClr val="tx2"/>
                </a:solidFill>
              </a:rPr>
            </a:br>
            <a:br>
              <a:rPr lang="ru-RU" sz="2200" u="sng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1</a:t>
            </a:r>
            <a:r>
              <a:rPr lang="ru-RU" sz="2000" b="1" dirty="0">
                <a:solidFill>
                  <a:schemeClr val="tx2"/>
                </a:solidFill>
              </a:rPr>
              <a:t>Развитие мелкой моторики «глаз – </a:t>
            </a:r>
            <a:r>
              <a:rPr lang="ru-RU" sz="2000" b="1" dirty="0" smtClean="0">
                <a:solidFill>
                  <a:schemeClr val="tx2"/>
                </a:solidFill>
              </a:rPr>
              <a:t>рук».</a:t>
            </a:r>
            <a:br>
              <a:rPr lang="ru-RU" sz="2000" b="1" dirty="0">
                <a:solidFill>
                  <a:schemeClr val="tx2"/>
                </a:solidFill>
              </a:rPr>
            </a:b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2.Изучение </a:t>
            </a:r>
            <a:r>
              <a:rPr lang="ru-RU" sz="2000" b="1" dirty="0">
                <a:solidFill>
                  <a:schemeClr val="tx2"/>
                </a:solidFill>
              </a:rPr>
              <a:t>понятий конструкций и её основных 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свойств(жёсткости</a:t>
            </a:r>
            <a:r>
              <a:rPr lang="ru-RU" sz="2000" b="1" dirty="0" smtClean="0">
                <a:solidFill>
                  <a:schemeClr val="tx2"/>
                </a:solidFill>
              </a:rPr>
              <a:t>, </a:t>
            </a:r>
            <a:r>
              <a:rPr lang="ru-RU" sz="2000" b="1" dirty="0" err="1" smtClean="0">
                <a:solidFill>
                  <a:schemeClr val="tx2"/>
                </a:solidFill>
              </a:rPr>
              <a:t>прочности,устойчивости</a:t>
            </a:r>
            <a:r>
              <a:rPr lang="ru-RU" sz="2000" b="1" dirty="0">
                <a:solidFill>
                  <a:schemeClr val="tx2"/>
                </a:solidFill>
              </a:rPr>
              <a:t>).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3.Формирования </a:t>
            </a:r>
            <a:r>
              <a:rPr lang="ru-RU" sz="2000" b="1" dirty="0">
                <a:solidFill>
                  <a:schemeClr val="tx2"/>
                </a:solidFill>
              </a:rPr>
              <a:t>основных навыков 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 err="1">
                <a:solidFill>
                  <a:schemeClr val="tx2"/>
                </a:solidFill>
              </a:rPr>
              <a:t>роботоконструирования</a:t>
            </a:r>
            <a:r>
              <a:rPr lang="ru-RU" sz="2000" b="1" dirty="0">
                <a:solidFill>
                  <a:schemeClr val="tx2"/>
                </a:solidFill>
              </a:rPr>
              <a:t>.</a:t>
            </a:r>
            <a:br>
              <a:rPr lang="ru-RU" sz="2000" b="1" dirty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.Развитие познавательного интереса к робототехнике.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4.Формирование умений и навыков конструирования, приобретения первого опыта при решении конструкторских задач по механике.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5.Развитие творческой активности, самостоятельности в принятии оптимальных решений, развитие внимания, оперативной памяти, воображения, мышления.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6.Воспитывать чувство ответственности , дисциплины, коммуникативных способностей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br>
              <a:rPr lang="ru-RU" sz="2000" b="1" dirty="0" smtClean="0">
                <a:solidFill>
                  <a:schemeClr val="tx2"/>
                </a:solidFill>
              </a:rPr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8425" y="-14605"/>
            <a:ext cx="9045575" cy="6892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 smtClean="0"/>
            </a:br>
            <a:r>
              <a:rPr lang="ru-RU" sz="3100" dirty="0" smtClean="0">
                <a:solidFill>
                  <a:schemeClr val="tx2"/>
                </a:solidFill>
              </a:rPr>
              <a:t>На следующем этапе начинается деятельность – дети собирают модели по показу и  инструкции. При этом реализуется известный принцип через действие.</a:t>
            </a:r>
            <a:br>
              <a:rPr lang="ru-RU" sz="3100" dirty="0" smtClean="0">
                <a:solidFill>
                  <a:schemeClr val="tx2"/>
                </a:solidFill>
              </a:rPr>
            </a:br>
            <a:br>
              <a:rPr lang="ru-RU" sz="2700" u="sng" dirty="0" smtClean="0">
                <a:solidFill>
                  <a:schemeClr val="bg1"/>
                </a:solidFill>
              </a:rPr>
            </a:br>
            <a:br>
              <a:rPr lang="ru-RU" sz="2200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Picture 2" descr="C:\Users\User\Desktop\Конструирование\IMG-20190426-WA00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2102271"/>
            <a:ext cx="3456384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User\Desktop\Конструирование\20190213_15312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016" y="2114134"/>
            <a:ext cx="3479245" cy="4638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11125" y="0"/>
            <a:ext cx="904570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 smtClean="0"/>
            </a:br>
            <a:r>
              <a:rPr lang="ru-RU" u="sng" dirty="0" smtClean="0"/>
              <a:t>Наш первый робот</a:t>
            </a:r>
            <a:br>
              <a:rPr lang="ru-RU" sz="4400" u="sng" dirty="0" smtClean="0">
                <a:solidFill>
                  <a:schemeClr val="bg1"/>
                </a:solidFill>
              </a:rPr>
            </a:br>
            <a:br>
              <a:rPr lang="ru-RU" sz="3600" u="sng" dirty="0" smtClean="0">
                <a:solidFill>
                  <a:schemeClr val="bg1"/>
                </a:solidFill>
              </a:rPr>
            </a:br>
            <a:br>
              <a:rPr lang="ru-RU" sz="2200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User\Desktop\Конструирование\IMG-20190426-WA00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219" y="2276872"/>
            <a:ext cx="2592289" cy="345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Конструирование\IMG-20190426-WA00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81788" y="2276873"/>
            <a:ext cx="259228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esktop\Конструирование\IMG-20190426-WA001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8299" y="2247708"/>
            <a:ext cx="2614162" cy="348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8295" y="28"/>
            <a:ext cx="904570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 smtClean="0"/>
            </a:br>
            <a:br>
              <a:rPr lang="ru-RU" sz="2700" u="sng" dirty="0" smtClean="0">
                <a:solidFill>
                  <a:schemeClr val="bg1"/>
                </a:solidFill>
              </a:rPr>
            </a:br>
            <a:br>
              <a:rPr lang="ru-RU" sz="2200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User\Desktop\Конструирование\20190213_1531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295" y="117198"/>
            <a:ext cx="257175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Конструирование\20190213_1531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44208" y="143985"/>
            <a:ext cx="2235836" cy="298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Конструирование\IMG-20190410-WA00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520" y="3981547"/>
            <a:ext cx="3323861" cy="249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Конструирование\IMG-20190410-WA000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5856" y="532110"/>
            <a:ext cx="2939818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Конструирование\IMG-20190410-WA000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1822" y="3572094"/>
            <a:ext cx="2483852" cy="331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Desktop\Конструирование\IMG-20190410-WA0009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20200" y="3565911"/>
            <a:ext cx="2483852" cy="331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7185" y="28"/>
            <a:ext cx="904570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r>
              <a:rPr lang="ru-RU" u="sng" dirty="0" smtClean="0"/>
              <a:t>Конструирование по образцу</a:t>
            </a:r>
            <a:br>
              <a:rPr lang="ru-RU" sz="2700" u="sng" dirty="0" smtClean="0">
                <a:solidFill>
                  <a:schemeClr val="bg1"/>
                </a:solidFill>
              </a:rPr>
            </a:br>
            <a:br>
              <a:rPr lang="ru-RU" sz="2200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User\Desktop\Конструирование\IMG-20190426-WA00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772816"/>
            <a:ext cx="2664296" cy="3552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ser\Desktop\Конструирование\IMG-20190426-WA00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31838" y="1916832"/>
            <a:ext cx="2671645" cy="356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esktop\Конструирование\IMG-20190426-WA000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10450" y="1915596"/>
            <a:ext cx="2661377" cy="3548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8425" y="-52070"/>
            <a:ext cx="9045575" cy="6903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sz="2700" u="sng" dirty="0" smtClean="0">
                <a:solidFill>
                  <a:schemeClr val="bg1"/>
                </a:solidFill>
              </a:rPr>
            </a:br>
            <a:br>
              <a:rPr lang="ru-RU" sz="2200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Users\User\Desktop\Конструирование\IMG-20190426-WA0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247729"/>
            <a:ext cx="2880320" cy="384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Конструирование\IMG-20190426-WA00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07178" y="192701"/>
            <a:ext cx="2859273" cy="381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User\Desktop\Конструирование\IMG-20190426-WA000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47396" y="2420888"/>
            <a:ext cx="2859782" cy="3813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15570" y="0"/>
            <a:ext cx="901954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78200" cy="1143000"/>
          </a:xfrm>
        </p:spPr>
        <p:txBody>
          <a:bodyPr>
            <a:normAutofit fontScale="90000"/>
          </a:bodyPr>
          <a:lstStyle/>
          <a:p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br>
              <a:rPr lang="ru-RU" u="sng" dirty="0"/>
            </a:br>
            <a:br>
              <a:rPr lang="ru-RU" u="sng" dirty="0" smtClean="0"/>
            </a:br>
            <a:r>
              <a:rPr lang="ru-RU" b="1" u="sng" dirty="0" smtClean="0"/>
              <a:t>Наши достижения</a:t>
            </a:r>
            <a:br>
              <a:rPr lang="ru-RU" sz="2000" b="1" u="sng" dirty="0" smtClean="0"/>
            </a:br>
            <a:r>
              <a:rPr lang="ru-RU" sz="2700" dirty="0" smtClean="0"/>
              <a:t>Дети изучили названия деталей конструктора, их назначение и способы соединения. У детей сформировалось понятия повышающей и понижающей зубчатой передачи, измерения скорости, равновесия, механического движения, конструкции силы и энергии. Дети проявляют  интерес к  робототехнике..</a:t>
            </a:r>
            <a:br>
              <a:rPr lang="ru-RU" sz="2700" dirty="0"/>
            </a:br>
            <a:br>
              <a:rPr lang="ru-RU" sz="2700" dirty="0"/>
            </a:br>
            <a:r>
              <a:rPr lang="ru-RU" sz="3600" dirty="0"/>
              <a:t> </a:t>
            </a:r>
            <a:br>
              <a:rPr lang="ru-RU" sz="3600" dirty="0" smtClean="0">
                <a:solidFill>
                  <a:schemeClr val="bg1"/>
                </a:solidFill>
              </a:rPr>
            </a:br>
            <a:br>
              <a:rPr lang="ru-RU" sz="2200" dirty="0" smtClean="0"/>
            </a:br>
            <a:br>
              <a:rPr lang="ru-RU" u="sng" dirty="0"/>
            </a:br>
            <a:br>
              <a:rPr lang="ru-RU" u="sng" dirty="0" smtClean="0"/>
            </a:b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1404</Words>
  <Application>WPS Presentation</Application>
  <PresentationFormat>Экран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SimSun</vt:lpstr>
      <vt:lpstr>Wingdings</vt:lpstr>
      <vt:lpstr>Wingdings 2</vt:lpstr>
      <vt:lpstr>Verdana</vt:lpstr>
      <vt:lpstr>Gill Sans MT</vt:lpstr>
      <vt:lpstr>Corbel</vt:lpstr>
      <vt:lpstr>Microsoft YaHei</vt:lpstr>
      <vt:lpstr/>
      <vt:lpstr>Arial Unicode MS</vt:lpstr>
      <vt:lpstr>Calibri</vt:lpstr>
      <vt:lpstr>Segoe Print</vt:lpstr>
      <vt:lpstr>Солнцестояние</vt:lpstr>
      <vt:lpstr>               Робототехника в детском саду    Подготовили:  Войтюк В.С                                  Сафонова М.В       </vt:lpstr>
      <vt:lpstr>       Цель:  Формирование и овладение основными навыками робототехники.</vt:lpstr>
      <vt:lpstr>            Задачи:  1Развитие мелкой моторики «глаз – рук».  2.Изучение понятий конструкций и её основных  свойств(жёсткости, прочности,устойчивости).   3.Формирования основных навыков  роботоконструирования. .Развитие познавательного интереса к робототехнике.  4.Формирование умений и навыков конструирования, приобретения первого опыта при решении конструкторских задач по механике.  5.Развитие творческой активности, самостоятельности в принятии оптимальных решений, развитие внимания, оперативной памяти, воображения, мышления.  6.Воспитывать чувство ответственности , дисциплины, коммуникативных способностей     </vt:lpstr>
      <vt:lpstr>      На следующем этапе начинается деятельность – дети собирают модели по показу и  инструкции. При этом реализуется известный принцип через действие.      </vt:lpstr>
      <vt:lpstr>      Наш первый робот      </vt:lpstr>
      <vt:lpstr>           </vt:lpstr>
      <vt:lpstr>    Конструирование по образцу     </vt:lpstr>
      <vt:lpstr>        </vt:lpstr>
      <vt:lpstr>           Наши достижения Дети изучили названия деталей конструктора, их назначение и способы соединения. У детей сформировалось понятия повышающей и понижающей зубчатой передачи, измерения скорости, равновесия, механического движения, конструкции силы и энергии. Дети проявляют  интерес к  робототехнике..        </vt:lpstr>
      <vt:lpstr>            Спасибо за внимание   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Робототехника в детском саду</dc:title>
  <dc:creator>admin-pk</dc:creator>
  <cp:lastModifiedBy>Вадим и Света</cp:lastModifiedBy>
  <cp:revision>22</cp:revision>
  <dcterms:created xsi:type="dcterms:W3CDTF">2019-04-28T11:49:00Z</dcterms:created>
  <dcterms:modified xsi:type="dcterms:W3CDTF">2020-06-16T05:52:34Z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1049-11.2.0.9396</vt:lpwstr>
  </property>
</Properties>
</file>