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80" r:id="rId5"/>
    <p:sldId id="257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008000"/>
    <a:srgbClr val="FF9999"/>
    <a:srgbClr val="FF6699"/>
    <a:srgbClr val="FFCC99"/>
    <a:srgbClr val="FFFF99"/>
    <a:srgbClr val="A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159654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91623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8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6664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68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6664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25.jpe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47.png"/><Relationship Id="rId11" Type="http://schemas.openxmlformats.org/officeDocument/2006/relationships/image" Target="../media/image46.jpeg"/><Relationship Id="rId10" Type="http://schemas.openxmlformats.org/officeDocument/2006/relationships/image" Target="../media/image45.jpeg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19" Type="http://schemas.openxmlformats.org/officeDocument/2006/relationships/image" Target="../media/image66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014" y="680310"/>
            <a:ext cx="6703465" cy="859205"/>
          </a:xfrm>
          <a:solidFill>
            <a:srgbClr val="FF6600"/>
          </a:solidFill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reflection blurRad="6350" stA="53000" endA="300" endPos="35500" dir="5400000" sy="-90000" algn="bl"/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Маврина Ирина Николаевна</a:t>
            </a:r>
            <a:endParaRPr lang="ru-RU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1596540"/>
            <a:ext cx="6400800" cy="76352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660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</a:t>
            </a:r>
            <a:endParaRPr lang="ru-RU" sz="12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2" y="0"/>
            <a:ext cx="8975296" cy="64803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Результаты педагогической деятельности</a:t>
            </a:r>
            <a:endParaRPr lang="ru-RU" sz="28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2793" y="648037"/>
          <a:ext cx="8975296" cy="6162040"/>
        </p:xfrm>
        <a:graphic>
          <a:graphicData uri="http://schemas.openxmlformats.org/drawingml/2006/table">
            <a:tbl>
              <a:tblPr firstRow="1" bandRow="1"/>
              <a:tblGrid>
                <a:gridCol w="604046"/>
                <a:gridCol w="6630303"/>
                <a:gridCol w="581892"/>
                <a:gridCol w="1159055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Уровень /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52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Результат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Международный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Международный образов. портал «Солнечный свет». Конкурс «Основы экологических знаний» «Ознакомление детей старшего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дошкольного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возраста с природой родного края через использование экологической тропы»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место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81123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Центр дистанционных технологий «Новое достижение». Профессиональный конкурс для педагогов «Экологическое воспитание». «Развитие нравственных качеств   через экологическое восприятие»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 лауреат 1степени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Международный образов. портал «Солнечный свет». «Организация инклюзивного образования в условиях д/сада. Прикладной характер поведения»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Международный образов. портал «Одаренность». Подготовка участника Всероссийского конкурса «Как хорошо на свете без войны»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lnSpc>
                          <a:spcPts val="156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образов. портал «Одаренность». Подготовка участника Всероссийского конкурса «Победе – 75!».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lnSpc>
                          <a:spcPts val="156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образов. портал «Одаренность». Подготовка участника Всероссийского конкурса «Дорога к звездам!».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>
                        <a:lnSpc>
                          <a:spcPts val="156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образов. портал «Одаренность». Подготовка участника Всероссийского конкурса «Космические просторы»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Автономная некоммерческая организация «Научно-образовательный центр педагогических проектов» «Рабочая программа по экологическому воспитанию «Юный эколог»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Благодарств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письмо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педагогический журнал «Познание». Всероссийский конкурс «Эффективность использования ИКТ в д/саду» «Молоко, ты чудо из чудес! Ведь создала тебя сама природа!»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место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449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Открытый показ занятия по конструированию «Космические дали»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Участие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51233">
                <a:tc vMerge="1">
                  <a:tcPr vert="vert27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Открытое занятие «Молоко, ты чудо из чудес! Ведь создала тебя сама…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Участие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95" y="164139"/>
            <a:ext cx="7377307" cy="7635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Оценка уровня профессиональных компетенций</a:t>
            </a:r>
            <a:endParaRPr lang="ru-RU" sz="28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727" y="1937642"/>
            <a:ext cx="1453891" cy="2055136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966" y="4606807"/>
            <a:ext cx="1452213" cy="2055379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91" y="1705561"/>
            <a:ext cx="1470725" cy="208036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460" y="1432919"/>
            <a:ext cx="1470725" cy="208036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80" y="1082758"/>
            <a:ext cx="1470725" cy="208036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423" y="853786"/>
            <a:ext cx="1470725" cy="208036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480" y="4494875"/>
            <a:ext cx="1488592" cy="205664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016" y="4394521"/>
            <a:ext cx="1452890" cy="2055136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9878" y="4158688"/>
            <a:ext cx="1470725" cy="2080365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4926" y="4054935"/>
            <a:ext cx="1452213" cy="2054179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2667" y="3394663"/>
            <a:ext cx="1463079" cy="2068369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95" y="164140"/>
            <a:ext cx="7377307" cy="5458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3200" dirty="0">
                <a:solidFill>
                  <a:srgbClr val="FF6600"/>
                </a:solidFill>
                <a:latin typeface="Garamond" panose="02020404030301010803" pitchFamily="18" charset="0"/>
              </a:rPr>
              <a:t>Сертификаты </a:t>
            </a:r>
            <a:endParaRPr lang="ru-RU" sz="32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49502" y="4091583"/>
            <a:ext cx="1198149" cy="192403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20900" y="3722554"/>
            <a:ext cx="1429982" cy="2047132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942" y="572494"/>
            <a:ext cx="1468492" cy="208036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18" y="782598"/>
            <a:ext cx="1449649" cy="205367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048" y="1013583"/>
            <a:ext cx="1445606" cy="2047942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193" y="1255499"/>
            <a:ext cx="1444422" cy="2041751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686653" y="5242793"/>
            <a:ext cx="2155781" cy="154565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2739540" y="1492034"/>
            <a:ext cx="1400988" cy="2047132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8500" y="2604025"/>
            <a:ext cx="1452854" cy="205367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139030" y="4833361"/>
            <a:ext cx="2059040" cy="152615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1" y="222195"/>
            <a:ext cx="8893479" cy="6266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Участие воспитанников в конкурсах</a:t>
            </a:r>
            <a:endParaRPr lang="ru-RU" sz="28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440" y="848803"/>
          <a:ext cx="9116559" cy="5892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11656"/>
                <a:gridCol w="2324080"/>
                <a:gridCol w="4648161"/>
                <a:gridCol w="1232662"/>
              </a:tblGrid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Уровень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Участник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и Всероссийский уровень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Результат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vert="vert27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Ожиганов И., Терпелова А., Спиридонова А.,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Канин М.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 для детей и молодежи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"Начало«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.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Номинация: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"Моя любимая сказка«. Конкурсная работа: "Сказки, придуманные детьми"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Диплом 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Ожиганов В.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  «День святой Пасхи».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Конкурсная работа «Пасхальный кулич»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1место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Алмаева В.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«Исследовательская работа в детском саду».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Конкурсная работа «Опыт с водой»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1место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Алмаева В.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Международный конкурс «Детские исследовательские и научные работы». Конкурсная работа «Сова»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1место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rowSpan="10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Коротков И., Маслова М.,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Коронкевич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А., Канин М.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 рисунков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"Мой папа - самый лучший"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 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Булгакова Л., Романович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Б.,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Коротков И.,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Нелюбин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Фестиваль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конкурса рисунков "Мы - помним, мы -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гордимся!"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1место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Булгакова Л., Алмаева Л., Маслова М.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рисунков «Мама милая моя»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1место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Ожиганов В.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Конкурс рисунков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«Букет для мамы»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Сертификат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046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Алмаева В.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.Конкурсная работа «Сова»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Сертификат 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Бронникова А.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 рисунков «Как хорошо на свете без войны». Рисунок «День Победы»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3место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Бронникова А. 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 рисунков «Победе – 75!». Открытка к Дню Победы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3место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171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Трофимов С.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 рисунков «Дорога к звездам«. Рисунок «Космические просторы»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Диплом 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24091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Коллективная работа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 рисунков «Космические просторы«. Рисунок «День космонавтики»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3место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Бронникова А. 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Всероссийский конкурс рисунков «Космические просторы«. Рисунок «Космические просторы»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2место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3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059786" y="222195"/>
            <a:ext cx="7682716" cy="6108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D4E0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3200" dirty="0">
                <a:solidFill>
                  <a:srgbClr val="FF6600"/>
                </a:solidFill>
                <a:latin typeface="Garamond" panose="02020404030301010803" pitchFamily="18" charset="0"/>
              </a:rPr>
              <a:t>Галерея </a:t>
            </a:r>
            <a:endParaRPr lang="ru-RU" sz="32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31999" y="2954459"/>
            <a:ext cx="1918848" cy="170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43735" y="4851353"/>
            <a:ext cx="2056934" cy="176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65413" y="2959969"/>
            <a:ext cx="1850397" cy="168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122" y="1018246"/>
            <a:ext cx="1714727" cy="1714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369" y="1034221"/>
            <a:ext cx="1324537" cy="176605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7220849" y="2193387"/>
            <a:ext cx="832612" cy="6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566" y="2850701"/>
            <a:ext cx="2501990" cy="19155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908818" y="4850899"/>
            <a:ext cx="2624063" cy="175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85" y="985720"/>
            <a:ext cx="2676990" cy="177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User\Desktop\ира защита\IMG-20200117-WA0018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72524" y="1018246"/>
            <a:ext cx="1500078" cy="177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0" descr="DSC06937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 bwMode="auto">
          <a:xfrm>
            <a:off x="4867036" y="2918650"/>
            <a:ext cx="1589530" cy="172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0917" y="4850899"/>
            <a:ext cx="2434726" cy="182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34" y="69490"/>
            <a:ext cx="8251638" cy="7793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Использование ИКТ в образовательной деятельности</a:t>
            </a:r>
            <a:endParaRPr lang="ru-RU" sz="28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</p:nvPr>
        </p:nvGraphicFramePr>
        <p:xfrm>
          <a:off x="776613" y="901593"/>
          <a:ext cx="8273680" cy="3571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515786"/>
                <a:gridCol w="27578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Список используемых Интернет-ресурсов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cPr/>
                </a:tc>
              </a:tr>
              <a:tr h="27555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«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Инфоурок.ру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https://infourok.ru/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5544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«Учебно-методический кабинет»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https://ped-kopilka.ru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6038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«Международный образовательный портал МААМ»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https://www.maam.ru/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152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Всероссийский учебно-методический портал "ПЕДСОВЕТ"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https://pedsov.ru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Педагогический портал "Воспитатель ДОУ"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https://vospdou.ru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0306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Ресурс «Детсад» 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http://detsad-kitty.ru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1141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Социальная сеть работников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образования nsportal.ru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https://nsportal.ru/detskiy-sad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Новосибирская открытая образовательная сеть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http://www.edu54.ru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3366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Навигатор дополнительного образования детей НСО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https://navigator.edu54.ru/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15432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Уполномоченный по правам ребенка в Новосибирской области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https://nskdeti.nso.ru/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3000">
                          <a:schemeClr val="accent3">
                            <a:lumMod val="97000"/>
                            <a:lumOff val="3000"/>
                          </a:schemeClr>
                        </a:gs>
                        <a:gs pos="26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7634" y="4515492"/>
          <a:ext cx="8251638" cy="2301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35058"/>
                <a:gridCol w="2148730"/>
                <a:gridCol w="1867850"/>
              </a:tblGrid>
              <a:tr h="236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Мои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убликации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азвание сайта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Адрес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1167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«Чудеса на грядках» Проект по опытно-экспериментальной деятельности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2019-2020 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МБДОУ ЦРР детский сад  №28 «Огонек»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htpps://dou-28.ru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//</a:t>
                      </a: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64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Проект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«Наш любимый огород»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2826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Развивающая предметно-пространственная среда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41167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Экологическое воспитание дошкольников в домашних условиях 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46" y="69490"/>
            <a:ext cx="8572167" cy="6108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3000" dirty="0">
                <a:solidFill>
                  <a:srgbClr val="FF6600"/>
                </a:solidFill>
                <a:latin typeface="Garamond" panose="02020404030301010803" pitchFamily="18" charset="0"/>
              </a:rPr>
              <a:t>Образовательные инновации </a:t>
            </a:r>
            <a:r>
              <a:rPr lang="ru-RU" sz="3000" dirty="0" smtClean="0">
                <a:solidFill>
                  <a:srgbClr val="FF6600"/>
                </a:solidFill>
                <a:latin typeface="Garamond" panose="02020404030301010803" pitchFamily="18" charset="0"/>
              </a:rPr>
              <a:t>на </a:t>
            </a:r>
            <a:r>
              <a:rPr lang="ru-RU" sz="3000" dirty="0">
                <a:solidFill>
                  <a:srgbClr val="FF6600"/>
                </a:solidFill>
                <a:latin typeface="Garamond" panose="02020404030301010803" pitchFamily="18" charset="0"/>
              </a:rPr>
              <a:t>базе средств ИКТ</a:t>
            </a:r>
            <a:endParaRPr lang="ru-RU" sz="30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"/>
          </p:nvPr>
        </p:nvGraphicFramePr>
        <p:xfrm>
          <a:off x="433846" y="693573"/>
          <a:ext cx="8572167" cy="6096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4386"/>
                <a:gridCol w="2332039"/>
                <a:gridCol w="1665742"/>
              </a:tblGrid>
              <a:tr h="2371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Мои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убликации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Год/Н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азвание сайта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Адрес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463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«Картотека дидактических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игр по экологии (4-5 лет)»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Всероссийское педагогическое сообщество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Урок.РФ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»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htpps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: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//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урок.рф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//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library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</a:t>
                      </a:r>
                      <a:endParaRPr lang="ru-RU" sz="13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4349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«Использование дидактических игр для подготовки детей к школе в свете ФГОС ДО»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3686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«Картотека дидактических игр по экологии (3-4 лет)»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790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«Картотека опытов по экологии 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подготовительной группе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2020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Международный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образовательный портал «Одаренность.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RU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». 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htpps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: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//ya-odarennost.ru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20235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.html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1889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Мюзикл “Муха-Цокотуха”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2019-2020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МБДОУ ЦРР детский сад  №28 «Огонек».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htpps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: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//dou-28.ru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//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4353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Парциальная программа для детей старшего дошкольного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возраста “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Роботоленд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”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23 февраля у Веснушек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Проект “Волшебная сказка”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День Матери у “Веснушек” 2019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Субботник у “Веснушек”, осень 2019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1474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Поход “Веснушек” в лес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Хлеб – всему голова! Экскурсия в Лукоморье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1445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Экскурсия “Веснушек” на м/фильмы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 сентября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" name="Объект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8949" y="3573803"/>
            <a:ext cx="2070212" cy="147403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07" y="1951655"/>
            <a:ext cx="2102661" cy="159595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579" y="3529668"/>
            <a:ext cx="2105639" cy="1518165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998" y="5170874"/>
            <a:ext cx="2024220" cy="1533595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205" y="5626978"/>
            <a:ext cx="1365335" cy="827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302" y="5154535"/>
            <a:ext cx="1925277" cy="154334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5047988" y="5626978"/>
            <a:ext cx="1549275" cy="59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ОПЫТОВ И ЭКСПЕРИМЕНТОВ ПО ЭКОЛОГИИ</a:t>
            </a:r>
            <a:endParaRPr lang="ru-RU" sz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средней группы (возраст 4-5 лет)</a:t>
            </a:r>
            <a:endParaRPr lang="ru-RU" sz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787" y="1951654"/>
            <a:ext cx="2051788" cy="157801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998" y="1888461"/>
            <a:ext cx="2024220" cy="1615009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429155" y="3573803"/>
            <a:ext cx="2139794" cy="147403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2906038" y="3643819"/>
            <a:ext cx="1286058" cy="2100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5838" y="4068562"/>
            <a:ext cx="1106956" cy="7318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204" y="5154535"/>
            <a:ext cx="2057790" cy="154334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6067" y="330038"/>
            <a:ext cx="2040138" cy="159541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3997" y="330040"/>
            <a:ext cx="1961225" cy="147092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240" y="339146"/>
            <a:ext cx="2022753" cy="1547536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0362" y="325207"/>
            <a:ext cx="1988586" cy="156325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1310" y="5164007"/>
            <a:ext cx="2053950" cy="1540462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1911" y="3612578"/>
            <a:ext cx="1947243" cy="146043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912" y="1951655"/>
            <a:ext cx="1970002" cy="159595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34729"/>
            <a:ext cx="8390539" cy="7635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Научно – методическая, инновационная </a:t>
            </a:r>
            <a:r>
              <a:rPr lang="ru-RU" sz="2800" dirty="0" smtClean="0">
                <a:solidFill>
                  <a:srgbClr val="FF6600"/>
                </a:solidFill>
                <a:latin typeface="Garamond" panose="02020404030301010803" pitchFamily="18" charset="0"/>
              </a:rPr>
              <a:t>деятельность</a:t>
            </a:r>
            <a:endParaRPr lang="ru-RU" sz="28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601670" y="800663"/>
          <a:ext cx="725022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111"/>
                <a:gridCol w="934363"/>
                <a:gridCol w="2690748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noFill/>
                  </a:tcPr>
                </a:tc>
                <a:tc hMerge="1">
                  <a:tcPr/>
                </a:tc>
              </a:tr>
              <a:tr h="1188720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Рабочая программа по развитию детей подготовительного дошкольного возраста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3040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Рабочая программа кружка по экологическому воспитанию </a:t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«Юный эколог», для детей дошкольного возраста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720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Парциальная программа для детей старшего дошкольного возраста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Роботоленд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noFill/>
                  </a:tcPr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нравственных качеств   через экологическое восприятие в   ДОУ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" name="Title 1"/>
          <p:cNvSpPr txBox="1"/>
          <p:nvPr/>
        </p:nvSpPr>
        <p:spPr>
          <a:xfrm>
            <a:off x="448965" y="798254"/>
            <a:ext cx="5344675" cy="4581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D4E0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reflection blurRad="6350" stA="53000" endA="300" endPos="35500" dir="5400000" sy="-90000" algn="bl"/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Реализуемые авторские программы</a:t>
            </a:r>
            <a:endParaRPr lang="ru-RU" sz="2400" b="1" dirty="0">
              <a:solidFill>
                <a:schemeClr val="bg1"/>
              </a:solidFill>
              <a:effectLst>
                <a:reflection blurRad="6350" stA="53000" endA="300" endPos="35500" dir="5400000" sy="-90000" algn="bl"/>
              </a:effectLst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48965" y="4956050"/>
            <a:ext cx="5344675" cy="4581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D4E0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reflection blurRad="6350" stA="53000" endA="300" endPos="35500" dir="5400000" sy="-90000" algn="bl"/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по самообразованию</a:t>
            </a:r>
            <a:endParaRPr lang="ru-RU" sz="2400" b="1" dirty="0">
              <a:solidFill>
                <a:schemeClr val="bg1"/>
              </a:solidFill>
              <a:effectLst>
                <a:reflection blurRad="6350" stA="53000" endA="300" endPos="35500" dir="5400000" sy="-90000" algn="bl"/>
              </a:effectLst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8122" y="2243887"/>
            <a:ext cx="2165232" cy="162392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7" y="1022846"/>
            <a:ext cx="2165232" cy="162392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2" y="4685969"/>
            <a:ext cx="2178952" cy="163421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7" y="3464928"/>
            <a:ext cx="2165232" cy="162392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57" y="236481"/>
            <a:ext cx="8251638" cy="73483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3000" dirty="0">
                <a:solidFill>
                  <a:srgbClr val="FF6600"/>
                </a:solidFill>
                <a:latin typeface="Garamond" panose="02020404030301010803" pitchFamily="18" charset="0"/>
              </a:rPr>
              <a:t>Воспитательные мероприятия с родителями и детьми</a:t>
            </a:r>
            <a:endParaRPr lang="ru-RU" sz="30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3"/>
          <p:cNvGraphicFramePr/>
          <p:nvPr/>
        </p:nvGraphicFramePr>
        <p:xfrm>
          <a:off x="771858" y="971315"/>
          <a:ext cx="8221830" cy="56644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65712"/>
                <a:gridCol w="6756118"/>
              </a:tblGrid>
              <a:tr h="40268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Дата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Форма проведения, название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сентябрь 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Родительское собрание «Подготовка к новому учебному году»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rowSpan="2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октябрь 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выставке «Осенние фантазии»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субботнике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ноябрь 2019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подготовке и проведении «Дня матери»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декабрь 2019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выставке «Новогодняя игрушка»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Февраль 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пап и дедушек в празднике, посвященном 23 февраля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март 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подготовке  «8 Марта – Женский день»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апрель 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выставке «День космонавтики»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Родительское собрание «Подведение итогов учебного 2018-2019 года»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субботнике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 «Звездном дожде»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май 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Посадка и ведение огорода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Участие воспитанницы в научной конференции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Сопровождение на экскурсии в библиотеку, Лукоморье, пожарную часть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Сбор макулатуры, батареек, крышек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Посещение хореографии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3095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май 2019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Подготовка к празднику для выпускников в школу, чаепитие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0">
                          <a:schemeClr val="accent3">
                            <a:lumMod val="89000"/>
                          </a:schemeClr>
                        </a:gs>
                        <a:gs pos="3000">
                          <a:schemeClr val="accent3">
                            <a:lumMod val="7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03065" y="527605"/>
            <a:ext cx="4744132" cy="5191970"/>
          </a:xfrm>
          <a:prstGeom prst="rect">
            <a:avLst/>
          </a:prstGeom>
          <a:ln w="127000" cap="rnd">
            <a:solidFill>
              <a:srgbClr val="FF9999">
                <a:alpha val="69804"/>
              </a:srgb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143555" y="3581705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287110" y="3429000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491162" y="3276295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982324" y="3505352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-73181" y="3428999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1267009" y="3728140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-363893" y="3466241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667644" y="4731424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174591" y="5212584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-167598" y="4916329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-408737" y="4713097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 rot="6048191">
            <a:off x="-898325" y="4437669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-592726" y="3551385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2388" t="5211" r="25902" b="76975"/>
          <a:stretch>
            <a:fillRect/>
          </a:stretch>
        </p:blipFill>
        <p:spPr bwMode="auto">
          <a:xfrm>
            <a:off x="-738283" y="4397961"/>
            <a:ext cx="1985165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483" y="192634"/>
            <a:ext cx="8251638" cy="7994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3000" dirty="0">
                <a:solidFill>
                  <a:srgbClr val="FF6600"/>
                </a:solidFill>
                <a:latin typeface="Garamond" panose="02020404030301010803" pitchFamily="18" charset="0"/>
              </a:rPr>
              <a:t>Мои достижения на региональном </a:t>
            </a:r>
            <a:br>
              <a:rPr lang="ru-RU" sz="3000" dirty="0">
                <a:solidFill>
                  <a:srgbClr val="FF6600"/>
                </a:solidFill>
                <a:latin typeface="Garamond" panose="02020404030301010803" pitchFamily="18" charset="0"/>
              </a:rPr>
            </a:br>
            <a:r>
              <a:rPr lang="ru-RU" sz="3000" dirty="0">
                <a:solidFill>
                  <a:srgbClr val="FF6600"/>
                </a:solidFill>
                <a:latin typeface="Garamond" panose="02020404030301010803" pitchFamily="18" charset="0"/>
              </a:rPr>
              <a:t>и муниципальном уровне</a:t>
            </a:r>
            <a:endParaRPr lang="ru-RU" sz="30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41045" y="1220600"/>
            <a:ext cx="1740983" cy="231971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76" y="4414325"/>
            <a:ext cx="1740983" cy="2253036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80476" y="1416751"/>
            <a:ext cx="1735997" cy="226903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04302" y="1645309"/>
            <a:ext cx="1689378" cy="226903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429565" y="2063273"/>
            <a:ext cx="1544918" cy="222300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925546" y="4092794"/>
            <a:ext cx="1675119" cy="2222865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306" y="222195"/>
            <a:ext cx="7016195" cy="56639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6600"/>
                </a:solidFill>
                <a:latin typeface="Garamond" panose="02020404030301010803" pitchFamily="18" charset="0"/>
              </a:rPr>
              <a:t>Содержание </a:t>
            </a:r>
            <a:endParaRPr lang="ru-RU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726306" y="788590"/>
            <a:ext cx="7204291" cy="575253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ru-RU" sz="1700" dirty="0" smtClean="0">
                <a:latin typeface="+mj-lt"/>
              </a:rPr>
              <a:t>    </a:t>
            </a:r>
            <a:endParaRPr lang="ru-RU" sz="17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Моя педагогическая философия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 smtClean="0">
                <a:latin typeface="+mj-lt"/>
              </a:rPr>
              <a:t>Общие </a:t>
            </a:r>
            <a:r>
              <a:rPr lang="ru-RU" sz="1700" dirty="0">
                <a:latin typeface="+mj-lt"/>
              </a:rPr>
              <a:t>сведения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Образование 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Повышение квалификации, профессиональная переподготовка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Реализуемые основные, дополнительные  </a:t>
            </a:r>
            <a:r>
              <a:rPr lang="ru-RU" sz="1700" dirty="0" smtClean="0">
                <a:latin typeface="+mj-lt"/>
              </a:rPr>
              <a:t>образовательные </a:t>
            </a:r>
            <a:r>
              <a:rPr lang="ru-RU" sz="1700" dirty="0">
                <a:latin typeface="+mj-lt"/>
              </a:rPr>
              <a:t>программы на 2019 год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Результаты педагогической деятельности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Оценка уровня профессиональных компетенций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Сертификаты 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Участие воспитанников в конкурсах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Галерея 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Использование ИКТ </a:t>
            </a:r>
            <a:r>
              <a:rPr lang="ru-RU" sz="1700" dirty="0" smtClean="0">
                <a:latin typeface="+mj-lt"/>
              </a:rPr>
              <a:t>в </a:t>
            </a:r>
            <a:r>
              <a:rPr lang="ru-RU" sz="1700" dirty="0">
                <a:latin typeface="+mj-lt"/>
              </a:rPr>
              <a:t>образовательной деятельности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Образовательные инновации </a:t>
            </a:r>
            <a:r>
              <a:rPr lang="ru-RU" sz="1700" dirty="0" smtClean="0">
                <a:latin typeface="+mj-lt"/>
              </a:rPr>
              <a:t>на базе </a:t>
            </a:r>
            <a:r>
              <a:rPr lang="ru-RU" sz="1700" dirty="0">
                <a:latin typeface="+mj-lt"/>
              </a:rPr>
              <a:t>средств ИКТ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Научно – методическая, инновационная деятельность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Воспитательные мероприятия с родителями и детьми</a:t>
            </a:r>
            <a:endParaRPr lang="ru-RU" sz="17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>
                <a:latin typeface="+mj-lt"/>
              </a:rPr>
              <a:t>Мои достижения на региональном </a:t>
            </a:r>
            <a:r>
              <a:rPr lang="ru-RU" sz="1700" dirty="0" smtClean="0">
                <a:latin typeface="+mj-lt"/>
              </a:rPr>
              <a:t>и </a:t>
            </a:r>
            <a:r>
              <a:rPr lang="ru-RU" sz="1700" dirty="0">
                <a:latin typeface="+mj-lt"/>
              </a:rPr>
              <a:t>муниципальном уровне</a:t>
            </a:r>
            <a:endParaRPr lang="ru-RU" sz="1700" dirty="0">
              <a:latin typeface="+mj-lt"/>
            </a:endParaRPr>
          </a:p>
          <a:p>
            <a:pPr>
              <a:lnSpc>
                <a:spcPts val="1100"/>
              </a:lnSpc>
              <a:buFont typeface="Courier New" panose="02070309020205020404" pitchFamily="49" charset="0"/>
              <a:buChar char="o"/>
            </a:pPr>
            <a:endParaRPr lang="ru-RU" sz="1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89" y="222195"/>
            <a:ext cx="8229600" cy="9162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Моя педагогическая философия</a:t>
            </a: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38081"/>
            <a:ext cx="35039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НАША ПРОФЕССИЯ САМАЯ ЛУЧШАЯ,  КАК НИКАКАЯ ДРУГАЯ  ПОД </a:t>
            </a:r>
            <a:r>
              <a:rPr lang="ru-RU" dirty="0" smtClean="0"/>
              <a:t>СОЛНЦЕМ</a:t>
            </a:r>
            <a:endParaRPr lang="ru-RU" dirty="0" smtClean="0"/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FF6600"/>
                </a:solidFill>
              </a:rPr>
              <a:t>/</a:t>
            </a:r>
            <a:r>
              <a:rPr lang="ru-RU" sz="2400" b="1" dirty="0" err="1" smtClean="0">
                <a:solidFill>
                  <a:srgbClr val="FF660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Я.А.Коменский</a:t>
            </a:r>
            <a:r>
              <a:rPr lang="ru-RU" sz="2000" dirty="0" smtClean="0">
                <a:solidFill>
                  <a:srgbClr val="FF6600"/>
                </a:solidFill>
              </a:rPr>
              <a:t>/</a:t>
            </a:r>
            <a:endParaRPr lang="ru-RU" sz="2000" dirty="0">
              <a:solidFill>
                <a:srgbClr val="FF66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8231" y="2049610"/>
            <a:ext cx="3194058" cy="4258743"/>
          </a:xfrm>
          <a:prstGeom prst="rect">
            <a:avLst/>
          </a:prstGeom>
          <a:ln w="127000" cap="rnd">
            <a:solidFill>
              <a:srgbClr val="FF66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9816" y="468664"/>
            <a:ext cx="8560630" cy="6319846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/>
              <a:t>    </a:t>
            </a:r>
            <a:r>
              <a:rPr lang="ru-RU" sz="1400" dirty="0" smtClean="0"/>
              <a:t>   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 Вспомним </a:t>
            </a:r>
            <a:r>
              <a:rPr lang="ru-RU" sz="1400" dirty="0"/>
              <a:t>одну из духовных практик. Вот общеизвестная, для открытия сердца: для того, чтобы к тебе потянулись люди, нужно представить, что ты – Солнце. Горячее, яркое, согревающее, обнимающее всех своими лучами. Просто, вместо сердца в груди – солнце. Нужно позволить любви, излучающейся из сердечного центра в середине груди, стать ярче и больше. Наполниться этой любовью, засветиться.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Я – солнце! Я несу любовь людям. Детям.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В Индии говорят: «Хочешь узнать человека? Тогда задень его. Человек – это сосуд. Чем наполнен, то и начнет выплескиваться из него», - злой, добрый, уверенный в себе, растерянный. Задача взрослого, мудрого человека – его наполнить. 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Моя задача. Моя профессия. Профессия «воспитатель». 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Самая нужная на свете профессия. Воспитатель - это первый друг для детей, помощник и союзник, психолог. Воспитатель не может быть просто педагогом. Прежде всего, воспитатель, это организатор и координатор воспитательного процесса. Я учу детей самостоятельно добывать знания, объективно оценивать себя и свои возможности, и отвечать за результаты своего труда, воспитывая личность.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Личность - это система отношений к миру и с миром, к самому себе и с самим собой. Социальное развитие личности происходит на протяжении всей жизни человека, но основы его закладываются в детстве. От того, насколько ребенок усвоил нравственные нормы, насколько стал активной творческой личностью, способную вести самостоятельный поиск, будет зависеть его жизненный успех во взрослой жизни. 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Быстро пройдет дошкольное детство. К школе не все успеют повзрослеть, так устроено природой. Но все равно, все дети для нас, как зернышки, полноценные пшеничные зернышки, з о л о т ы е. Все должны взойти, не </a:t>
            </a:r>
            <a:r>
              <a:rPr lang="ru-RU" sz="1400" dirty="0" err="1"/>
              <a:t>пропа́сть</a:t>
            </a:r>
            <a:r>
              <a:rPr lang="ru-RU" sz="1400" dirty="0"/>
              <a:t>! Ведь наша общая цель – социализация человека в обществе. И в обществе значим каждый человек.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А мы, воспитатели, поможем ребёнку усвоить опыт освоения социума через освоение поведения, построение межличностных отношений, и создание собственной позиции, при которой у ребёнка вырабатывается осознанное восприятие мира. Поможем родителям воспитать личность. Согреем, поможем «взойти», поддержим. 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Ведь мы – СОЛНЦЕ!</a:t>
            </a:r>
            <a:endParaRPr lang="ru-RU" sz="1400" dirty="0"/>
          </a:p>
          <a:p>
            <a:pPr marL="0" indent="0">
              <a:buNone/>
            </a:pPr>
            <a:endParaRPr lang="ru-RU" sz="1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574" y="239606"/>
            <a:ext cx="2452430" cy="458115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СОЛНЦЕ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55837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6600"/>
                </a:solidFill>
                <a:latin typeface="Garamond" panose="02020404030301010803" pitchFamily="18" charset="0"/>
              </a:rPr>
              <a:t>Общие сведения</a:t>
            </a:r>
            <a:endParaRPr lang="ru-RU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Объект 4"/>
          <p:cNvSpPr txBox="1"/>
          <p:nvPr/>
        </p:nvSpPr>
        <p:spPr>
          <a:xfrm>
            <a:off x="1670604" y="1719755"/>
            <a:ext cx="6700475" cy="39138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 Antiqua" panose="02040602050305030304" pitchFamily="18" charset="0"/>
              </a:rPr>
              <a:t>  дата рождения: 1.01.1979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 Antiqua" panose="02040602050305030304" pitchFamily="18" charset="0"/>
              </a:rPr>
              <a:t>  занимаемая должность: воспитатель группы «Веснушки», группа комбинированной направленности для детей с тяжелыми и фонетико-фонематическими нарушениями речи (дети 6-7 лет)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 Antiqua" panose="02040602050305030304" pitchFamily="18" charset="0"/>
              </a:rPr>
              <a:t>  категория: первая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 Antiqua" panose="02040602050305030304" pitchFamily="18" charset="0"/>
              </a:rPr>
              <a:t>  место работы: МБДОУ «Центр развития ребенка –   детский сад №28 «ОГОНЁК»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 Antiqua" panose="02040602050305030304" pitchFamily="18" charset="0"/>
              </a:rPr>
              <a:t>  педагогический стаж: 6 лет</a:t>
            </a:r>
            <a:endParaRPr lang="ru-RU" sz="2000" dirty="0" smtClean="0">
              <a:latin typeface="Book Antiqua" panose="0204060205030503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670604" y="833015"/>
            <a:ext cx="7016195" cy="85920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D4E0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ru-RU" b="1" smtClean="0">
                <a:solidFill>
                  <a:schemeClr val="bg1"/>
                </a:solidFill>
                <a:effectLst>
                  <a:reflection blurRad="6350" stA="53000" endA="300" endPos="35500" dir="5400000" sy="-90000" algn="bl"/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Маврина Ирина Николаевна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55837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6600"/>
                </a:solidFill>
                <a:latin typeface="Garamond" panose="02020404030301010803" pitchFamily="18" charset="0"/>
              </a:rPr>
              <a:t>Образование </a:t>
            </a:r>
            <a:endParaRPr lang="ru-RU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Объект 4"/>
          <p:cNvSpPr txBox="1"/>
          <p:nvPr/>
        </p:nvSpPr>
        <p:spPr>
          <a:xfrm>
            <a:off x="1670604" y="788589"/>
            <a:ext cx="6700475" cy="39138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 образование: высшее, ФГБОУ ВПО «Новосибирский государственный педагогический университет»</a:t>
            </a:r>
            <a:endParaRPr lang="ru-RU" sz="20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Book Antiqua" panose="02040602050305030304" pitchFamily="18" charset="0"/>
              </a:rPr>
              <a:t> присвоена квалификация: преподаватель дошкольной педагогики и психологии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18376" y="3306805"/>
            <a:ext cx="1921828" cy="3114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03212" y="3273560"/>
            <a:ext cx="2266096" cy="314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8508" y="3273561"/>
            <a:ext cx="2311894" cy="314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306" y="222195"/>
            <a:ext cx="7016195" cy="9162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6600"/>
                </a:solidFill>
                <a:latin typeface="Garamond" panose="02020404030301010803" pitchFamily="18" charset="0"/>
              </a:rPr>
              <a:t>Повышение квалификации, профессиональная переподготовка</a:t>
            </a:r>
            <a:endParaRPr lang="ru-RU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Объект 4"/>
          <p:cNvSpPr txBox="1"/>
          <p:nvPr/>
        </p:nvSpPr>
        <p:spPr>
          <a:xfrm>
            <a:off x="1491138" y="788590"/>
            <a:ext cx="7358192" cy="29458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1500" dirty="0">
                <a:latin typeface="Book Antiqua" panose="02040602050305030304" pitchFamily="18" charset="0"/>
              </a:rPr>
              <a:t>ГАУ ДПО НСО «Новосибирский институт повышения квалификации и переподготовки работников образования» 16.12.16г.</a:t>
            </a:r>
            <a:endParaRPr lang="ru-RU" sz="15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500" dirty="0">
                <a:latin typeface="Book Antiqua" panose="02040602050305030304" pitchFamily="18" charset="0"/>
              </a:rPr>
              <a:t>Автономная некоммерческая организация дополнительного профессионального образования «Академия образования «</a:t>
            </a:r>
            <a:r>
              <a:rPr lang="ru-RU" sz="1500" dirty="0" err="1">
                <a:latin typeface="Book Antiqua" panose="02040602050305030304" pitchFamily="18" charset="0"/>
              </a:rPr>
              <a:t>Атон</a:t>
            </a:r>
            <a:r>
              <a:rPr lang="ru-RU" sz="1500" dirty="0">
                <a:latin typeface="Book Antiqua" panose="02040602050305030304" pitchFamily="18" charset="0"/>
              </a:rPr>
              <a:t>» 20.04.17г.</a:t>
            </a:r>
            <a:endParaRPr lang="ru-RU" sz="15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500" dirty="0">
                <a:latin typeface="Book Antiqua" panose="02040602050305030304" pitchFamily="18" charset="0"/>
              </a:rPr>
              <a:t>ООО УКЦ «Эксперт» 4.12.18г. Международный образовательный портал «Солнечный свет» 12.04.20</a:t>
            </a:r>
            <a:endParaRPr lang="ru-RU" sz="15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500" dirty="0">
                <a:latin typeface="Book Antiqua" panose="02040602050305030304" pitchFamily="18" charset="0"/>
              </a:rPr>
              <a:t>ООО «Центр развития человека «Успешный человек будущего» 17.04.20</a:t>
            </a:r>
            <a:endParaRPr lang="ru-RU" sz="15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500" dirty="0">
                <a:latin typeface="Book Antiqua" panose="02040602050305030304" pitchFamily="18" charset="0"/>
              </a:rPr>
              <a:t>ООО «Центр развития человека «Успешный человек будущего» 7.04.20</a:t>
            </a:r>
            <a:endParaRPr lang="ru-RU" sz="15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91138" y="3618592"/>
            <a:ext cx="1460128" cy="203116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18889" y="3924636"/>
            <a:ext cx="1423526" cy="203116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77258" y="3497714"/>
            <a:ext cx="1988837" cy="1513368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434" y="4254398"/>
            <a:ext cx="1448826" cy="2047976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82" y="4230682"/>
            <a:ext cx="2007993" cy="141907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492" y="5278386"/>
            <a:ext cx="2022371" cy="142923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222195"/>
            <a:ext cx="8854632" cy="91623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Реализуемые основные, дополнительные  </a:t>
            </a:r>
            <a:b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</a:br>
            <a:r>
              <a:rPr lang="ru-RU" sz="2800" dirty="0">
                <a:solidFill>
                  <a:srgbClr val="FF6600"/>
                </a:solidFill>
                <a:latin typeface="Garamond" panose="02020404030301010803" pitchFamily="18" charset="0"/>
              </a:rPr>
              <a:t>образовательные программы на 2019 год</a:t>
            </a:r>
            <a:endParaRPr lang="ru-RU" sz="2800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5" name="Объект 3"/>
          <p:cNvGraphicFramePr>
            <a:graphicFrameLocks noGrp="1"/>
          </p:cNvGraphicFramePr>
          <p:nvPr>
            <p:ph idx="1"/>
          </p:nvPr>
        </p:nvGraphicFramePr>
        <p:xfrm>
          <a:off x="143555" y="1138425"/>
          <a:ext cx="8854633" cy="5684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67696"/>
                <a:gridCol w="688693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500" dirty="0" smtClean="0"/>
                        <a:t>ОСНОВНАЯ ПРОГРАММА: «От рождения до школы» под ред. Н.Е. </a:t>
                      </a:r>
                      <a:r>
                        <a:rPr lang="ru-RU" sz="1500" dirty="0" err="1" smtClean="0"/>
                        <a:t>Вераксы</a:t>
                      </a:r>
                      <a:r>
                        <a:rPr lang="ru-RU" sz="1500" dirty="0" smtClean="0"/>
                        <a:t>, М.Л. Васильевой, </a:t>
                      </a:r>
                      <a:r>
                        <a:rPr lang="ru-RU" sz="1500" dirty="0" err="1" smtClean="0"/>
                        <a:t>Т.С.Комаровой</a:t>
                      </a:r>
                      <a:r>
                        <a:rPr lang="ru-RU" sz="1500" dirty="0" smtClean="0"/>
                        <a:t>. </a:t>
                      </a:r>
                      <a:endParaRPr lang="ru-RU" sz="1500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cPr/>
                </a:tc>
              </a:tr>
              <a:tr h="1936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ПАРЦИАЛЬНЫЕ ПРОГРАММЫ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Образоват</a:t>
                      </a:r>
                      <a:r>
                        <a:rPr lang="ru-RU" sz="1600" dirty="0" smtClean="0">
                          <a:effectLst/>
                        </a:rPr>
                        <a:t>. области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Литература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Речевое развитие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Адаптированная </a:t>
                      </a:r>
                      <a:r>
                        <a:rPr lang="ru-RU" sz="1300" dirty="0">
                          <a:effectLst/>
                        </a:rPr>
                        <a:t>программа для детей с ТНР.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Программа </a:t>
                      </a:r>
                      <a:r>
                        <a:rPr lang="ru-RU" sz="1300" dirty="0">
                          <a:effectLst/>
                        </a:rPr>
                        <a:t>«Родничок» учителя – логопеда </a:t>
                      </a:r>
                      <a:r>
                        <a:rPr lang="ru-RU" sz="1300" dirty="0" err="1">
                          <a:effectLst/>
                        </a:rPr>
                        <a:t>Тилиной</a:t>
                      </a:r>
                      <a:r>
                        <a:rPr lang="ru-RU" sz="1300" dirty="0">
                          <a:effectLst/>
                        </a:rPr>
                        <a:t> Е.В.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Филичева </a:t>
                      </a:r>
                      <a:r>
                        <a:rPr lang="ru-RU" sz="1300" dirty="0">
                          <a:effectLst/>
                        </a:rPr>
                        <a:t>Т.Б., Чиркина Г.В. «Коррекционное обучение и воспитание детей с общим недоразвитием речи»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</a:t>
                      </a:r>
                      <a:r>
                        <a:rPr lang="ru-RU" sz="1300" dirty="0" err="1" smtClean="0">
                          <a:effectLst/>
                        </a:rPr>
                        <a:t>Нищева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Н.В. «Примерная программа коррекционно-развивающей работы в логопедической группе для детей с ОНР (с3 до 7 лет)».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</a:t>
                      </a:r>
                      <a:r>
                        <a:rPr lang="ru-RU" sz="1300" dirty="0" err="1" smtClean="0">
                          <a:effectLst/>
                        </a:rPr>
                        <a:t>Нищева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Н.В. «Конспекты подгрупповых логопедических занятий в старшей группе детского сада для детей с ОНР»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В.В </a:t>
                      </a:r>
                      <a:r>
                        <a:rPr lang="ru-RU" sz="1300" dirty="0" err="1">
                          <a:effectLst/>
                        </a:rPr>
                        <a:t>Гербова</a:t>
                      </a:r>
                      <a:r>
                        <a:rPr lang="ru-RU" sz="1300" dirty="0">
                          <a:effectLst/>
                        </a:rPr>
                        <a:t> «Развитие речи в детском саду»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О.С</a:t>
                      </a:r>
                      <a:r>
                        <a:rPr lang="ru-RU" sz="1300" dirty="0">
                          <a:effectLst/>
                        </a:rPr>
                        <a:t>. Ушакова «Развитие речи»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Познавательное развитие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О.В</a:t>
                      </a:r>
                      <a:r>
                        <a:rPr lang="ru-RU" sz="1300" dirty="0">
                          <a:effectLst/>
                        </a:rPr>
                        <a:t>. </a:t>
                      </a:r>
                      <a:r>
                        <a:rPr lang="ru-RU" sz="1300" dirty="0" err="1">
                          <a:effectLst/>
                        </a:rPr>
                        <a:t>Дыбина</a:t>
                      </a:r>
                      <a:r>
                        <a:rPr lang="ru-RU" sz="1300" dirty="0">
                          <a:effectLst/>
                        </a:rPr>
                        <a:t> «Что было до…», «Ознакомление с предметным и </a:t>
                      </a:r>
                      <a:r>
                        <a:rPr lang="ru-RU" sz="1300" dirty="0" err="1" smtClean="0">
                          <a:effectLst/>
                        </a:rPr>
                        <a:t>соц.окружением</a:t>
                      </a:r>
                      <a:r>
                        <a:rPr lang="ru-RU" sz="1300" dirty="0">
                          <a:effectLst/>
                        </a:rPr>
                        <a:t>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С.Н</a:t>
                      </a:r>
                      <a:r>
                        <a:rPr lang="ru-RU" sz="1300" dirty="0">
                          <a:effectLst/>
                        </a:rPr>
                        <a:t>. Николаева «Юный эколог»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Л.Г</a:t>
                      </a:r>
                      <a:r>
                        <a:rPr lang="ru-RU" sz="1300" dirty="0">
                          <a:effectLst/>
                        </a:rPr>
                        <a:t>. </a:t>
                      </a:r>
                      <a:r>
                        <a:rPr lang="ru-RU" sz="1300" dirty="0" err="1">
                          <a:effectLst/>
                        </a:rPr>
                        <a:t>Петерсон</a:t>
                      </a:r>
                      <a:r>
                        <a:rPr lang="ru-RU" sz="1300" dirty="0">
                          <a:effectLst/>
                        </a:rPr>
                        <a:t>, Н.П. Холина « Раз - ступенька, два – ступенька»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Л.В</a:t>
                      </a:r>
                      <a:r>
                        <a:rPr lang="ru-RU" sz="1300" dirty="0">
                          <a:effectLst/>
                        </a:rPr>
                        <a:t>. </a:t>
                      </a:r>
                      <a:r>
                        <a:rPr lang="ru-RU" sz="1300" dirty="0" err="1">
                          <a:effectLst/>
                        </a:rPr>
                        <a:t>Куцакова</a:t>
                      </a:r>
                      <a:r>
                        <a:rPr lang="ru-RU" sz="1300" dirty="0">
                          <a:effectLst/>
                        </a:rPr>
                        <a:t> «Конструирование и ручной труд»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Б</a:t>
                      </a:r>
                      <a:r>
                        <a:rPr lang="ru-RU" sz="1300" dirty="0">
                          <a:effectLst/>
                        </a:rPr>
                        <a:t>. </a:t>
                      </a:r>
                      <a:r>
                        <a:rPr lang="ru-RU" sz="1300" dirty="0" err="1">
                          <a:effectLst/>
                        </a:rPr>
                        <a:t>Дыбина</a:t>
                      </a:r>
                      <a:r>
                        <a:rPr lang="ru-RU" sz="1300" dirty="0">
                          <a:effectLst/>
                        </a:rPr>
                        <a:t> «Ребенок и окружающий мир»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Физическое развитие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И.Л</a:t>
                      </a:r>
                      <a:r>
                        <a:rPr lang="ru-RU" sz="1300" dirty="0">
                          <a:effectLst/>
                        </a:rPr>
                        <a:t>. </a:t>
                      </a:r>
                      <a:r>
                        <a:rPr lang="ru-RU" sz="1300" dirty="0" err="1">
                          <a:effectLst/>
                        </a:rPr>
                        <a:t>Пензулаева</a:t>
                      </a:r>
                      <a:r>
                        <a:rPr lang="ru-RU" sz="1300" dirty="0">
                          <a:effectLst/>
                        </a:rPr>
                        <a:t> «Физическая культура в детском саду» 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Авторская </a:t>
                      </a:r>
                      <a:r>
                        <a:rPr lang="ru-RU" sz="1300" dirty="0">
                          <a:effectLst/>
                        </a:rPr>
                        <a:t>технология инструктора по </a:t>
                      </a:r>
                      <a:r>
                        <a:rPr lang="ru-RU" sz="1300" dirty="0" err="1" smtClean="0">
                          <a:effectLst/>
                        </a:rPr>
                        <a:t>физи</a:t>
                      </a:r>
                      <a:r>
                        <a:rPr lang="ru-RU" sz="1300" dirty="0" smtClean="0">
                          <a:effectLst/>
                        </a:rPr>
                        <a:t>. </a:t>
                      </a:r>
                      <a:r>
                        <a:rPr lang="ru-RU" sz="1300" dirty="0">
                          <a:effectLst/>
                        </a:rPr>
                        <a:t>культуре Петровой Л.В. «Расти, играя!»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Автор. </a:t>
                      </a:r>
                      <a:r>
                        <a:rPr lang="ru-RU" sz="1300" dirty="0">
                          <a:effectLst/>
                        </a:rPr>
                        <a:t>технология  инструктора по плаванию </a:t>
                      </a:r>
                      <a:r>
                        <a:rPr lang="ru-RU" sz="1300" dirty="0" err="1">
                          <a:effectLst/>
                        </a:rPr>
                        <a:t>Благодаренко</a:t>
                      </a:r>
                      <a:r>
                        <a:rPr lang="ru-RU" sz="1300" dirty="0">
                          <a:effectLst/>
                        </a:rPr>
                        <a:t> Г.В. «Плавайте на здоровье!»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Художественно – эстетическое развитие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Т.М</a:t>
                      </a:r>
                      <a:r>
                        <a:rPr lang="ru-RU" sz="1300" dirty="0">
                          <a:effectLst/>
                        </a:rPr>
                        <a:t>. Комарова «Изобразительная деятельность в детском саду»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Социально-коммуникативное развитие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Н.Ф</a:t>
                      </a:r>
                      <a:r>
                        <a:rPr lang="ru-RU" sz="1300" dirty="0">
                          <a:effectLst/>
                        </a:rPr>
                        <a:t>. Губанова «Игровая деятельность в детском саду»</a:t>
                      </a:r>
                      <a:endParaRPr lang="ru-RU" sz="13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 smtClean="0">
                          <a:effectLst/>
                        </a:rPr>
                        <a:t>- Громова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Кабушко</a:t>
                      </a:r>
                      <a:r>
                        <a:rPr lang="ru-RU" sz="1300" dirty="0">
                          <a:effectLst/>
                        </a:rPr>
                        <a:t>, Соломатина «Ознакомление дошкольников с </a:t>
                      </a:r>
                      <a:r>
                        <a:rPr lang="ru-RU" sz="1300" dirty="0" smtClean="0">
                          <a:effectLst/>
                        </a:rPr>
                        <a:t>социальным </a:t>
                      </a:r>
                      <a:r>
                        <a:rPr lang="ru-RU" sz="1300" dirty="0">
                          <a:effectLst/>
                        </a:rPr>
                        <a:t>миром</a:t>
                      </a:r>
                      <a:r>
                        <a:rPr lang="ru-RU" sz="1300" dirty="0" smtClean="0">
                          <a:effectLst/>
                        </a:rPr>
                        <a:t>»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3000">
                          <a:schemeClr val="accent3">
                            <a:shade val="67500"/>
                            <a:satMod val="115000"/>
                          </a:schemeClr>
                        </a:gs>
                        <a:gs pos="44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13705</Words>
  <Application>WPS Presentation</Application>
  <PresentationFormat>Экран (4:3)</PresentationFormat>
  <Paragraphs>639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Garamond</vt:lpstr>
      <vt:lpstr>Calibri</vt:lpstr>
      <vt:lpstr>Times New Roman</vt:lpstr>
      <vt:lpstr>Segoe Script</vt:lpstr>
      <vt:lpstr>Courier New</vt:lpstr>
      <vt:lpstr>Book Antiqua</vt:lpstr>
      <vt:lpstr>Calibri</vt:lpstr>
      <vt:lpstr>Microsoft YaHei</vt:lpstr>
      <vt:lpstr/>
      <vt:lpstr>Arial Unicode MS</vt:lpstr>
      <vt:lpstr>Arial Black</vt:lpstr>
      <vt:lpstr>Office Theme</vt:lpstr>
      <vt:lpstr>Маврина Ирина Николаевна</vt:lpstr>
      <vt:lpstr>PowerPoint 演示文稿</vt:lpstr>
      <vt:lpstr>Содержание </vt:lpstr>
      <vt:lpstr>Моя педагогическая философия</vt:lpstr>
      <vt:lpstr>СОЛНЦЕ</vt:lpstr>
      <vt:lpstr>Общие сведения</vt:lpstr>
      <vt:lpstr>Образование </vt:lpstr>
      <vt:lpstr>Повышение квалификации, профессиональная переподготовка</vt:lpstr>
      <vt:lpstr>Реализуемые основные, дополнительные   образовательные программы на 2019 год</vt:lpstr>
      <vt:lpstr>Результаты педагогической деятельности</vt:lpstr>
      <vt:lpstr>Оценка уровня профессиональных компетенций</vt:lpstr>
      <vt:lpstr>Сертификаты </vt:lpstr>
      <vt:lpstr>Участие воспитанников в конкурсах</vt:lpstr>
      <vt:lpstr>PowerPoint 演示文稿</vt:lpstr>
      <vt:lpstr>Использование ИКТ в образовательной деятельности</vt:lpstr>
      <vt:lpstr>Образовательные инновации на базе средств ИКТ</vt:lpstr>
      <vt:lpstr>PowerPoint 演示文稿</vt:lpstr>
      <vt:lpstr>Научно – методическая, инновационная деятельность</vt:lpstr>
      <vt:lpstr>Воспитательные мероприятия с родителями и детьми</vt:lpstr>
      <vt:lpstr>Мои достижения на региональном  и муниципальном уровне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Вадим и Света</cp:lastModifiedBy>
  <cp:revision>37</cp:revision>
  <dcterms:created xsi:type="dcterms:W3CDTF">2013-08-21T19:17:00Z</dcterms:created>
  <dcterms:modified xsi:type="dcterms:W3CDTF">2020-05-18T03:41:51Z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1049-11.2.0.9327</vt:lpwstr>
  </property>
</Properties>
</file>