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1" r:id="rId2"/>
    <p:sldId id="260" r:id="rId3"/>
    <p:sldId id="261" r:id="rId4"/>
    <p:sldId id="264" r:id="rId5"/>
    <p:sldId id="265" r:id="rId6"/>
    <p:sldId id="266" r:id="rId7"/>
    <p:sldId id="268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13ED"/>
    <a:srgbClr val="FFC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BAB43-554B-44BF-91E8-22E81C8E1F1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7969E-76D2-4AA0-9972-1125EF973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CEE7-4EA8-4C64-9D47-9128D8EA3215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95D4-1AA6-4326-BA58-E9B66CB3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CEE7-4EA8-4C64-9D47-9128D8EA3215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95D4-1AA6-4326-BA58-E9B66CB3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CEE7-4EA8-4C64-9D47-9128D8EA3215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95D4-1AA6-4326-BA58-E9B66CB3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CEE7-4EA8-4C64-9D47-9128D8EA3215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95D4-1AA6-4326-BA58-E9B66CB3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CEE7-4EA8-4C64-9D47-9128D8EA3215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95D4-1AA6-4326-BA58-E9B66CB3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CEE7-4EA8-4C64-9D47-9128D8EA3215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95D4-1AA6-4326-BA58-E9B66CB3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CEE7-4EA8-4C64-9D47-9128D8EA3215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95D4-1AA6-4326-BA58-E9B66CB3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CEE7-4EA8-4C64-9D47-9128D8EA3215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95D4-1AA6-4326-BA58-E9B66CB3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CEE7-4EA8-4C64-9D47-9128D8EA3215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95D4-1AA6-4326-BA58-E9B66CB3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CEE7-4EA8-4C64-9D47-9128D8EA3215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95D4-1AA6-4326-BA58-E9B66CB3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CEE7-4EA8-4C64-9D47-9128D8EA3215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95D4-1AA6-4326-BA58-E9B66CB3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5CEE7-4EA8-4C64-9D47-9128D8EA3215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995D4-1AA6-4326-BA58-E9B66CB3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51.radikal.ru/i133/0807/cc/0831af27428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25129" y="3244334"/>
            <a:ext cx="3174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2D13ED"/>
                </a:solidFill>
              </a:rPr>
              <a:t>К а </a:t>
            </a:r>
            <a:r>
              <a:rPr lang="ru-RU" sz="2000" b="1" i="1" dirty="0" err="1" smtClean="0">
                <a:solidFill>
                  <a:srgbClr val="2D13ED"/>
                </a:solidFill>
              </a:rPr>
              <a:t>р</a:t>
            </a:r>
            <a:r>
              <a:rPr lang="ru-RU" sz="2000" b="1" i="1" dirty="0" smtClean="0">
                <a:solidFill>
                  <a:srgbClr val="2D13ED"/>
                </a:solidFill>
              </a:rPr>
              <a:t> т о т е к а  и г </a:t>
            </a:r>
            <a:r>
              <a:rPr lang="ru-RU" sz="2000" b="1" i="1" dirty="0" err="1" smtClean="0">
                <a:solidFill>
                  <a:srgbClr val="2D13ED"/>
                </a:solidFill>
              </a:rPr>
              <a:t>р</a:t>
            </a:r>
            <a:r>
              <a:rPr lang="ru-RU" sz="2000" b="1" i="1" dirty="0" smtClean="0">
                <a:solidFill>
                  <a:srgbClr val="2D13ED"/>
                </a:solidFill>
              </a:rPr>
              <a:t>  № 2</a:t>
            </a:r>
            <a:endParaRPr lang="ru-RU" sz="2000" b="1" i="1" dirty="0">
              <a:solidFill>
                <a:srgbClr val="2D13E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5" y="522920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2D13ED"/>
                </a:solidFill>
              </a:rPr>
              <a:t>Авторские игры                                 </a:t>
            </a:r>
            <a:r>
              <a:rPr lang="ru-RU" sz="1400" dirty="0" err="1" smtClean="0">
                <a:solidFill>
                  <a:srgbClr val="2D13ED"/>
                </a:solidFill>
              </a:rPr>
              <a:t>Благодаренко</a:t>
            </a:r>
            <a:r>
              <a:rPr lang="ru-RU" sz="1400" dirty="0" smtClean="0">
                <a:solidFill>
                  <a:srgbClr val="2D13ED"/>
                </a:solidFill>
              </a:rPr>
              <a:t> Г.В.</a:t>
            </a:r>
            <a:endParaRPr lang="ru-RU" sz="1400" dirty="0">
              <a:solidFill>
                <a:srgbClr val="2D13ED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http://img0.liveinternet.ru/images/attach/c/5/88/440/88440452_Mat_i_ditya__delfinu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382"/>
            <a:ext cx="9156509" cy="6867382"/>
          </a:xfrm>
          <a:prstGeom prst="rect">
            <a:avLst/>
          </a:prstGeom>
          <a:noFill/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07504" y="884837"/>
            <a:ext cx="2808312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D13ED"/>
                </a:solidFill>
                <a:effectLst/>
                <a:latin typeface="Arial" pitchFamily="34" charset="0"/>
                <a:ea typeface="Times New Roman" pitchFamily="18" charset="0"/>
              </a:rPr>
              <a:t>Найди свою маму.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</a:rPr>
              <a:t>Цель: </a:t>
            </a:r>
            <a:r>
              <a:rPr lang="ru-RU" sz="1400" dirty="0" smtClean="0">
                <a:solidFill>
                  <a:srgbClr val="FFC000"/>
                </a:solidFill>
              </a:rPr>
              <a:t>развивать у детей чувство глубокой любви и привязанности к маме; закреплять знания о  животных, помочь детям запомнить внешний вид животных, их названия и названия детёнышей.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Описание игры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</a:rPr>
              <a:t>: На одном бортике бассейна находятся игрушки мамы, на противоположной стороне их детёныши..Задача ребёнка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</a:rPr>
              <a:t>досточке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</a:rPr>
              <a:t>  </a:t>
            </a:r>
            <a:r>
              <a:rPr lang="ru-RU" sz="1400" dirty="0" smtClean="0">
                <a:solidFill>
                  <a:srgbClr val="FFC000"/>
                </a:solidFill>
                <a:latin typeface="Arial" pitchFamily="34" charset="0"/>
              </a:rPr>
              <a:t>перевезти детёныша к своей маме.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418" name="Picture 10" descr="http://negani.com/uploads/posts/2012-05/1337709292_animal_mom_and_baby_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429000"/>
            <a:ext cx="1942829" cy="1296144"/>
          </a:xfrm>
          <a:prstGeom prst="rect">
            <a:avLst/>
          </a:prstGeom>
          <a:noFill/>
        </p:spPr>
      </p:pic>
      <p:pic>
        <p:nvPicPr>
          <p:cNvPr id="17420" name="Picture 12" descr="http://www.fresher.ru/images7/pary-v-mire-zhivotnyx/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797152"/>
            <a:ext cx="1925535" cy="1296144"/>
          </a:xfrm>
          <a:prstGeom prst="rect">
            <a:avLst/>
          </a:prstGeom>
          <a:noFill/>
        </p:spPr>
      </p:pic>
      <p:pic>
        <p:nvPicPr>
          <p:cNvPr id="17422" name="Picture 14" descr="http://www.faktikos.ru/images/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403318"/>
            <a:ext cx="2232248" cy="1454682"/>
          </a:xfrm>
          <a:prstGeom prst="rect">
            <a:avLst/>
          </a:prstGeom>
          <a:noFill/>
        </p:spPr>
      </p:pic>
      <p:pic>
        <p:nvPicPr>
          <p:cNvPr id="17424" name="Picture 16" descr="http://go2.imgsmail.ru/imgpreview?key=343890111d59574f&amp;mb=imgdb_preview_5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157192"/>
            <a:ext cx="1956143" cy="129614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75856" y="3068960"/>
            <a:ext cx="36708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D13ED"/>
                </a:solidFill>
              </a:rPr>
              <a:t>Мама каждая важна. </a:t>
            </a:r>
          </a:p>
          <a:p>
            <a:r>
              <a:rPr lang="ru-RU" sz="2000" b="1" dirty="0" smtClean="0">
                <a:solidFill>
                  <a:srgbClr val="2D13ED"/>
                </a:solidFill>
              </a:rPr>
              <a:t>Мама каждому нужна.</a:t>
            </a:r>
          </a:p>
          <a:p>
            <a:r>
              <a:rPr lang="ru-RU" sz="2000" b="1" dirty="0" smtClean="0">
                <a:solidFill>
                  <a:srgbClr val="2D13ED"/>
                </a:solidFill>
              </a:rPr>
              <a:t>Быстро к мамочке плыви</a:t>
            </a:r>
          </a:p>
          <a:p>
            <a:r>
              <a:rPr lang="ru-RU" sz="2000" b="1" dirty="0" smtClean="0">
                <a:solidFill>
                  <a:srgbClr val="2D13ED"/>
                </a:solidFill>
              </a:rPr>
              <a:t>Свою мамочку найди.</a:t>
            </a:r>
            <a:endParaRPr lang="ru-RU" sz="2000" b="1" dirty="0">
              <a:solidFill>
                <a:srgbClr val="2D13ED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-fotki.yandex.ru/get/5408/gogouua.24/0_45b69_ee303916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92080" y="404664"/>
            <a:ext cx="338437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7240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Морской конёк.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724025" algn="l"/>
              </a:tabLst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</a:rPr>
              <a:t>Цель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</a:rPr>
              <a:t>: </a:t>
            </a:r>
            <a:r>
              <a:rPr lang="ru-RU" dirty="0" smtClean="0">
                <a:solidFill>
                  <a:srgbClr val="FFC000"/>
                </a:solidFill>
                <a:latin typeface="Arial" pitchFamily="34" charset="0"/>
              </a:rPr>
              <a:t>Приучать детей преодолевать сопротивление воды, действовать согласованно в парах.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724025" algn="l"/>
              </a:tabLst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</a:rPr>
              <a:t>Описание игры: </a:t>
            </a:r>
            <a:r>
              <a:rPr lang="ru-RU" dirty="0" smtClean="0">
                <a:solidFill>
                  <a:srgbClr val="FFC000"/>
                </a:solidFill>
                <a:latin typeface="Arial" pitchFamily="34" charset="0"/>
              </a:rPr>
              <a:t>Дети стоят парами, один ребёнок держит надувной круг , второй держится за круг позади.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724025" algn="l"/>
              </a:tabLst>
            </a:pPr>
            <a:r>
              <a:rPr lang="ru-RU" dirty="0" smtClean="0">
                <a:solidFill>
                  <a:srgbClr val="FFC000"/>
                </a:solidFill>
                <a:latin typeface="Arial" pitchFamily="34" charset="0"/>
              </a:rPr>
              <a:t>Первый ребёнок тянет круг, второй  плывёт за первым ребёнком.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724025" algn="l"/>
              </a:tabLst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7240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Запрягу конька морского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7240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Быстрого да удалого,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7240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Мы помчимся по морям,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7240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Океанам и волнам,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7240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Крепко за него держись,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7240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Только не перевернись.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7240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Благодаренко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 Г.В.)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dreamworlds.ru/uploads/posts/2013-06/thumbs/1372174489_donald_zolan_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24128" y="2852936"/>
            <a:ext cx="26320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D13ED"/>
                </a:solidFill>
              </a:rPr>
              <a:t>Удочку свою возьму,</a:t>
            </a:r>
          </a:p>
          <a:p>
            <a:r>
              <a:rPr lang="ru-RU" b="1" dirty="0" smtClean="0">
                <a:solidFill>
                  <a:srgbClr val="2D13ED"/>
                </a:solidFill>
              </a:rPr>
              <a:t>И на бережок пойду</a:t>
            </a:r>
          </a:p>
          <a:p>
            <a:r>
              <a:rPr lang="ru-RU" b="1" dirty="0" smtClean="0">
                <a:solidFill>
                  <a:srgbClr val="2D13ED"/>
                </a:solidFill>
              </a:rPr>
              <a:t>Посижу на берегу,</a:t>
            </a:r>
          </a:p>
          <a:p>
            <a:r>
              <a:rPr lang="ru-RU" b="1" dirty="0" smtClean="0">
                <a:solidFill>
                  <a:srgbClr val="2D13ED"/>
                </a:solidFill>
              </a:rPr>
              <a:t>Маме рыбку наловлю,</a:t>
            </a:r>
          </a:p>
          <a:p>
            <a:r>
              <a:rPr lang="ru-RU" b="1" dirty="0" smtClean="0">
                <a:solidFill>
                  <a:srgbClr val="2D13ED"/>
                </a:solidFill>
              </a:rPr>
              <a:t>Принесу ей пескарей,</a:t>
            </a:r>
          </a:p>
          <a:p>
            <a:r>
              <a:rPr lang="ru-RU" b="1" dirty="0" smtClean="0">
                <a:solidFill>
                  <a:srgbClr val="2D13ED"/>
                </a:solidFill>
              </a:rPr>
              <a:t>Сварим мы уху скорей.</a:t>
            </a:r>
          </a:p>
          <a:p>
            <a:r>
              <a:rPr lang="ru-RU" b="1" dirty="0" smtClean="0">
                <a:solidFill>
                  <a:srgbClr val="2D13ED"/>
                </a:solidFill>
              </a:rPr>
              <a:t>Всех друзей я приглашу </a:t>
            </a:r>
          </a:p>
          <a:p>
            <a:r>
              <a:rPr lang="ru-RU" b="1" dirty="0" smtClean="0">
                <a:solidFill>
                  <a:srgbClr val="2D13ED"/>
                </a:solidFill>
              </a:rPr>
              <a:t>И ухою накормлю.</a:t>
            </a:r>
            <a:endParaRPr lang="ru-RU" b="1" dirty="0">
              <a:solidFill>
                <a:srgbClr val="2D13ED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332656"/>
            <a:ext cx="24482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Цель: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Развивать  у детей мелкую моторику, точность  движения,   меткость.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Описание игры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ru-RU" dirty="0" smtClean="0">
                <a:solidFill>
                  <a:srgbClr val="7030A0"/>
                </a:solidFill>
              </a:rPr>
              <a:t>На поверхности воды магнитные рыбки, которые дети должны поймать.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1366x768hd.ru/images/details/3d_oboi_1/sunduk_s_sokrovischami_na_dne_20130921_1666982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67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604867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D13ED"/>
                </a:solidFill>
              </a:rPr>
              <a:t>Достань клад</a:t>
            </a:r>
            <a:r>
              <a:rPr lang="ru-RU" sz="1400" b="1" dirty="0" smtClean="0">
                <a:solidFill>
                  <a:srgbClr val="2D13ED"/>
                </a:solidFill>
              </a:rPr>
              <a:t>.</a:t>
            </a:r>
          </a:p>
          <a:p>
            <a:r>
              <a:rPr lang="ru-RU" sz="1400" b="1" dirty="0" smtClean="0">
                <a:solidFill>
                  <a:srgbClr val="2D13ED"/>
                </a:solidFill>
              </a:rPr>
              <a:t>Цель:</a:t>
            </a:r>
            <a:r>
              <a:rPr lang="ru-RU" sz="1400" b="1" dirty="0" smtClean="0">
                <a:solidFill>
                  <a:srgbClr val="FF0000"/>
                </a:solidFill>
              </a:rPr>
              <a:t>:</a:t>
            </a:r>
            <a:r>
              <a:rPr lang="ru-RU" sz="1400" dirty="0" smtClean="0">
                <a:solidFill>
                  <a:srgbClr val="FF0000"/>
                </a:solidFill>
              </a:rPr>
              <a:t>  </a:t>
            </a:r>
            <a:r>
              <a:rPr lang="ru-RU" sz="1400" dirty="0" smtClean="0"/>
              <a:t>Учить детей доставать различные предметы со дна бассейна. Погружаться в воду с головой. Приучать смело открывать глаза в воде, рассматривать предметы под водой.</a:t>
            </a:r>
          </a:p>
          <a:p>
            <a:r>
              <a:rPr lang="ru-RU" sz="1400" dirty="0" smtClean="0"/>
              <a:t>Совершенствовать умение ориентироваться в воде.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Описание игры: </a:t>
            </a:r>
            <a:r>
              <a:rPr lang="ru-RU" sz="1400" dirty="0" smtClean="0"/>
              <a:t>У воспитателя корзиночка с тонущими игрушками (Для малышей использовать предметы плавающие на воде) предметы находятся на дне бассейна, дети достают эти предметы со дна бассейна и складывают их в сундучок или на </a:t>
            </a:r>
            <a:r>
              <a:rPr lang="ru-RU" sz="1400" dirty="0" err="1" smtClean="0"/>
              <a:t>карабль</a:t>
            </a:r>
            <a:r>
              <a:rPr lang="ru-RU" sz="1400" dirty="0" smtClean="0"/>
              <a:t>. (для игры можно использовать блестящие шары –жемчуг, шайбы-монеты.)</a:t>
            </a:r>
          </a:p>
          <a:p>
            <a:endParaRPr lang="ru-RU" sz="2000" b="1" dirty="0">
              <a:solidFill>
                <a:srgbClr val="2D13ED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1.Клад </a:t>
            </a:r>
            <a:r>
              <a:rPr lang="ru-RU" b="1" dirty="0">
                <a:solidFill>
                  <a:srgbClr val="FFFF00"/>
                </a:solidFill>
              </a:rPr>
              <a:t>найти вам не легко </a:t>
            </a:r>
          </a:p>
          <a:p>
            <a:r>
              <a:rPr lang="ru-RU" b="1" dirty="0">
                <a:solidFill>
                  <a:srgbClr val="FFFF00"/>
                </a:solidFill>
              </a:rPr>
              <a:t>Мы ныряем глубоко,</a:t>
            </a:r>
          </a:p>
          <a:p>
            <a:r>
              <a:rPr lang="ru-RU" b="1" dirty="0">
                <a:solidFill>
                  <a:srgbClr val="FFFF00"/>
                </a:solidFill>
              </a:rPr>
              <a:t>Воздух в ротик набирайте,</a:t>
            </a:r>
          </a:p>
          <a:p>
            <a:r>
              <a:rPr lang="ru-RU" b="1" dirty="0">
                <a:solidFill>
                  <a:srgbClr val="FFFF00"/>
                </a:solidFill>
              </a:rPr>
              <a:t>И поглубже вы ныряйте,</a:t>
            </a:r>
          </a:p>
          <a:p>
            <a:r>
              <a:rPr lang="ru-RU" b="1" dirty="0">
                <a:solidFill>
                  <a:srgbClr val="FFFF00"/>
                </a:solidFill>
              </a:rPr>
              <a:t>Быстро клад свой доставайте.</a:t>
            </a:r>
          </a:p>
          <a:p>
            <a:r>
              <a:rPr lang="ru-RU" b="1" dirty="0">
                <a:solidFill>
                  <a:srgbClr val="FFFF00"/>
                </a:solidFill>
              </a:rPr>
              <a:t>И за новеньким ныряйте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1" y="2420888"/>
            <a:ext cx="35283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2. Чтобы </a:t>
            </a:r>
            <a:r>
              <a:rPr lang="ru-RU" b="1" dirty="0">
                <a:solidFill>
                  <a:srgbClr val="FFFF00"/>
                </a:solidFill>
              </a:rPr>
              <a:t>клад найти ребятки.</a:t>
            </a:r>
          </a:p>
          <a:p>
            <a:r>
              <a:rPr lang="ru-RU" b="1" dirty="0">
                <a:solidFill>
                  <a:srgbClr val="FFFF00"/>
                </a:solidFill>
              </a:rPr>
              <a:t>Мы с водой сыграем в прятки .</a:t>
            </a:r>
          </a:p>
          <a:p>
            <a:r>
              <a:rPr lang="ru-RU" b="1" dirty="0">
                <a:solidFill>
                  <a:srgbClr val="FFFF00"/>
                </a:solidFill>
              </a:rPr>
              <a:t>Мы на дно ныряем с вами</a:t>
            </a:r>
          </a:p>
          <a:p>
            <a:r>
              <a:rPr lang="ru-RU" b="1" dirty="0">
                <a:solidFill>
                  <a:srgbClr val="FFFF00"/>
                </a:solidFill>
              </a:rPr>
              <a:t>Ищем (жемчуг) клад и достаём</a:t>
            </a:r>
          </a:p>
          <a:p>
            <a:r>
              <a:rPr lang="ru-RU" b="1" dirty="0">
                <a:solidFill>
                  <a:srgbClr val="FFFF00"/>
                </a:solidFill>
              </a:rPr>
              <a:t>Клад в корабль свой несём.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899592" y="4509119"/>
            <a:ext cx="3528392" cy="156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3. Клад найти вам не легко,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Спрятан клад наш глубоко,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Воздух нужно задержать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И поглубже понырять,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Клад мы можем все достать,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Вам всем клад наш показать.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pic.xenomorph.ru/2012-03/1330598644_picturecontent-pid-433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6932"/>
            <a:ext cx="9144000" cy="6914932"/>
          </a:xfrm>
          <a:prstGeom prst="rect">
            <a:avLst/>
          </a:prstGeom>
          <a:noFill/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23528" y="1503346"/>
            <a:ext cx="882047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Муравей.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Шел мурашек по  дорожке                                      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шагают по дорожке)</a:t>
            </a:r>
            <a:endParaRPr kumimoji="0" lang="ru-RU" sz="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Собирал мурашек крошки,                                    ( наклоны на каждый шаг)</a:t>
            </a:r>
            <a:endParaRPr kumimoji="0" lang="ru-RU" sz="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Подошёл он к ручейку,                                           (Остановиться ,попрыгать</a:t>
            </a:r>
            <a:endParaRPr kumimoji="0" lang="ru-RU" sz="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Переправу не найду.                                               Как будто всматривается вдаль,)                            </a:t>
            </a:r>
            <a:endParaRPr kumimoji="0" lang="ru-RU" sz="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                 (повороты вправо, влево,)</a:t>
            </a:r>
            <a:endParaRPr kumimoji="0" lang="ru-RU" sz="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Ветка с дерева упала: «Бух»                                (Все присели, спрятались)</a:t>
            </a:r>
            <a:endParaRPr kumimoji="0" lang="ru-RU" sz="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Сразу мостиком вдруг стала: «Ух»                      (встали.)</a:t>
            </a:r>
            <a:endParaRPr kumimoji="0" lang="ru-RU" sz="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Переправил крошки все,                                       (берут шарики из бумаги,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пе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-</a:t>
            </a:r>
            <a:endParaRPr kumimoji="0" lang="ru-RU" sz="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реносят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по  мостику)</a:t>
            </a:r>
            <a:endParaRPr kumimoji="0" lang="ru-RU" sz="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И отдал своей семье                                              (Все дети берутся за руки, как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друж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-</a:t>
            </a:r>
            <a:endParaRPr kumimoji="0" lang="ru-RU" sz="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ная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семья).</a:t>
            </a:r>
            <a:endParaRPr kumimoji="0" lang="ru-RU" sz="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Благодаренко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Г.В.)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548680"/>
            <a:ext cx="730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Цель: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grekomania.ru/userfiles/User2107/gallery/big/3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6816" cy="6857999"/>
          </a:xfrm>
          <a:prstGeom prst="rect">
            <a:avLst/>
          </a:prstGeom>
          <a:noFill/>
        </p:spPr>
      </p:pic>
      <p:pic>
        <p:nvPicPr>
          <p:cNvPr id="5" name="Picture 4" descr="http://labtour.ru/tour_img/bird-watching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665012"/>
            <a:ext cx="1619672" cy="11929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80112" y="2492896"/>
            <a:ext cx="32403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D13ED"/>
                </a:solidFill>
              </a:rPr>
              <a:t>Птенчик</a:t>
            </a:r>
          </a:p>
          <a:p>
            <a:r>
              <a:rPr lang="ru-RU" b="1" dirty="0">
                <a:solidFill>
                  <a:srgbClr val="2D13ED"/>
                </a:solidFill>
              </a:rPr>
              <a:t>Птенчик выпал из гнезда</a:t>
            </a:r>
            <a:r>
              <a:rPr lang="ru-RU" b="1" dirty="0" smtClean="0">
                <a:solidFill>
                  <a:srgbClr val="2D13ED"/>
                </a:solidFill>
              </a:rPr>
              <a:t>,   </a:t>
            </a:r>
            <a:endParaRPr lang="ru-RU" b="1" dirty="0">
              <a:solidFill>
                <a:srgbClr val="2D13ED"/>
              </a:solidFill>
            </a:endParaRPr>
          </a:p>
          <a:p>
            <a:r>
              <a:rPr lang="ru-RU" b="1" dirty="0">
                <a:solidFill>
                  <a:srgbClr val="2D13ED"/>
                </a:solidFill>
              </a:rPr>
              <a:t>Да, да, да, да,  да, да.</a:t>
            </a:r>
          </a:p>
          <a:p>
            <a:r>
              <a:rPr lang="ru-RU" b="1" dirty="0">
                <a:solidFill>
                  <a:srgbClr val="2D13ED"/>
                </a:solidFill>
              </a:rPr>
              <a:t>Птенчик тихо посидел,</a:t>
            </a:r>
          </a:p>
          <a:p>
            <a:r>
              <a:rPr lang="ru-RU" b="1" dirty="0">
                <a:solidFill>
                  <a:srgbClr val="2D13ED"/>
                </a:solidFill>
              </a:rPr>
              <a:t>Песенку свою запел</a:t>
            </a:r>
          </a:p>
          <a:p>
            <a:r>
              <a:rPr lang="ru-RU" b="1" dirty="0">
                <a:solidFill>
                  <a:srgbClr val="2D13ED"/>
                </a:solidFill>
              </a:rPr>
              <a:t>Чик-чирик, чик-чирик,</a:t>
            </a:r>
          </a:p>
          <a:p>
            <a:r>
              <a:rPr lang="ru-RU" b="1" dirty="0">
                <a:solidFill>
                  <a:srgbClr val="2D13ED"/>
                </a:solidFill>
              </a:rPr>
              <a:t>По дорожке поскакал,</a:t>
            </a:r>
          </a:p>
          <a:p>
            <a:r>
              <a:rPr lang="ru-RU" b="1" dirty="0">
                <a:solidFill>
                  <a:srgbClr val="2D13ED"/>
                </a:solidFill>
              </a:rPr>
              <a:t>Прыг, скок, прыг, скок,</a:t>
            </a:r>
          </a:p>
          <a:p>
            <a:r>
              <a:rPr lang="ru-RU" b="1" dirty="0">
                <a:solidFill>
                  <a:srgbClr val="2D13ED"/>
                </a:solidFill>
              </a:rPr>
              <a:t>Крылышками помахал</a:t>
            </a:r>
          </a:p>
          <a:p>
            <a:r>
              <a:rPr lang="ru-RU" b="1" dirty="0">
                <a:solidFill>
                  <a:srgbClr val="2D13ED"/>
                </a:solidFill>
              </a:rPr>
              <a:t>Раз, два, раз, два.</a:t>
            </a:r>
          </a:p>
          <a:p>
            <a:r>
              <a:rPr lang="ru-RU" b="1" dirty="0">
                <a:solidFill>
                  <a:srgbClr val="2D13ED"/>
                </a:solidFill>
              </a:rPr>
              <a:t>Вдруг увидел он котёнка,</a:t>
            </a:r>
          </a:p>
          <a:p>
            <a:r>
              <a:rPr lang="ru-RU" b="1" dirty="0">
                <a:solidFill>
                  <a:srgbClr val="2D13ED"/>
                </a:solidFill>
              </a:rPr>
              <a:t>Быстро в гнёздышко взлетел,</a:t>
            </a:r>
          </a:p>
          <a:p>
            <a:r>
              <a:rPr lang="ru-RU" b="1" dirty="0">
                <a:solidFill>
                  <a:srgbClr val="2D13ED"/>
                </a:solidFill>
              </a:rPr>
              <a:t>От котёнка улетел.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-4592"/>
            <a:ext cx="269979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D13ED"/>
                </a:solidFill>
                <a:effectLst/>
                <a:latin typeface="Arial" pitchFamily="34" charset="0"/>
                <a:ea typeface="Times New Roman" pitchFamily="18" charset="0"/>
              </a:rPr>
              <a:t>Птенчик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2D13ED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Птенчик выпал из гнезда,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Да, да, да, да,  да, да.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Птенчик крылышками машет,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По дорожке резво скачет,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Кот охотник выходи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И меня ты догони..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zhzh.info/_bl/23/52377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6782057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971600" y="1700808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5580112" y="332656"/>
            <a:ext cx="3384376" cy="4392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2D13ED"/>
                </a:solidFill>
                <a:latin typeface="Arial" pitchFamily="34" charset="0"/>
                <a:ea typeface="Times New Roman" pitchFamily="18" charset="0"/>
              </a:rPr>
              <a:t>Сороконожка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2D13ED"/>
                </a:solidFill>
                <a:latin typeface="Arial" pitchFamily="34" charset="0"/>
              </a:rPr>
              <a:t>Цель: Научить сопоставлять предметы, выделять основные признаки. Закреплять понятия «разные», «одинаковые», «пара».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2D13ED"/>
                </a:solidFill>
                <a:latin typeface="Arial" pitchFamily="34" charset="0"/>
              </a:rPr>
              <a:t>Развивать внимание, мышление.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2D13ED"/>
                </a:solidFill>
                <a:latin typeface="Arial" pitchFamily="34" charset="0"/>
              </a:rPr>
              <a:t>(сухое плавание)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</a:rPr>
              <a:t>У сороконожки красивые сапожки,</a:t>
            </a:r>
            <a:endParaRPr lang="ru-RU" b="1" dirty="0" smtClean="0">
              <a:solidFill>
                <a:srgbClr val="92D05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</a:rPr>
              <a:t>Красивые сапожки на маленькие ножки,</a:t>
            </a:r>
            <a:endParaRPr lang="ru-RU" b="1" dirty="0" smtClean="0">
              <a:solidFill>
                <a:srgbClr val="92D05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</a:rPr>
              <a:t>А маленькие ножки,</a:t>
            </a:r>
            <a:endParaRPr lang="ru-RU" b="1" dirty="0" smtClean="0">
              <a:solidFill>
                <a:srgbClr val="92D05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</a:rPr>
              <a:t>Бежали по дорожке,</a:t>
            </a:r>
            <a:endParaRPr lang="ru-RU" b="1" dirty="0" smtClean="0">
              <a:solidFill>
                <a:srgbClr val="92D05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</a:rPr>
              <a:t>Топ, топ, топ.</a:t>
            </a:r>
            <a:endParaRPr lang="ru-RU" b="1" dirty="0" smtClean="0">
              <a:solidFill>
                <a:srgbClr val="92D05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</a:rPr>
              <a:t>Побежали через лесок</a:t>
            </a:r>
            <a:endParaRPr lang="ru-RU" b="1" dirty="0" smtClean="0">
              <a:solidFill>
                <a:srgbClr val="92D05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</a:rPr>
              <a:t>Потеряли сапожок,</a:t>
            </a:r>
            <a:endParaRPr lang="ru-RU" b="1" dirty="0" smtClean="0">
              <a:solidFill>
                <a:srgbClr val="92D05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92D050"/>
                </a:solidFill>
                <a:latin typeface="Arial" pitchFamily="34" charset="0"/>
              </a:rPr>
              <a:t>Сапожок скорей найди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92D050"/>
                </a:solidFill>
                <a:latin typeface="Arial" pitchFamily="34" charset="0"/>
              </a:rPr>
              <a:t>Сороконожке помоги.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694</Words>
  <Application>Microsoft Office PowerPoint</Application>
  <PresentationFormat>Экран (4:3)</PresentationFormat>
  <Paragraphs>101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64</cp:revision>
  <dcterms:created xsi:type="dcterms:W3CDTF">2015-01-05T13:35:18Z</dcterms:created>
  <dcterms:modified xsi:type="dcterms:W3CDTF">2015-01-07T12:04:34Z</dcterms:modified>
</cp:coreProperties>
</file>