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0" r:id="rId5"/>
    <p:sldId id="261" r:id="rId6"/>
    <p:sldId id="273" r:id="rId7"/>
    <p:sldId id="275" r:id="rId8"/>
    <p:sldId id="269" r:id="rId9"/>
    <p:sldId id="270" r:id="rId10"/>
    <p:sldId id="272" r:id="rId11"/>
    <p:sldId id="262" r:id="rId12"/>
    <p:sldId id="266" r:id="rId13"/>
    <p:sldId id="263" r:id="rId14"/>
    <p:sldId id="264" r:id="rId15"/>
    <p:sldId id="268" r:id="rId16"/>
    <p:sldId id="274" r:id="rId17"/>
    <p:sldId id="271" r:id="rId18"/>
    <p:sldId id="267" r:id="rId19"/>
    <p:sldId id="259" r:id="rId20"/>
    <p:sldId id="26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30E3-E8CD-4C1B-83ED-90F41DB225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9F3-6453-4577-BD56-1E37C985A5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30E3-E8CD-4C1B-83ED-90F41DB225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9F3-6453-4577-BD56-1E37C985A5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30E3-E8CD-4C1B-83ED-90F41DB225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9F3-6453-4577-BD56-1E37C985A5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30E3-E8CD-4C1B-83ED-90F41DB225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9F3-6453-4577-BD56-1E37C985A5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30E3-E8CD-4C1B-83ED-90F41DB225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9F3-6453-4577-BD56-1E37C985A5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30E3-E8CD-4C1B-83ED-90F41DB225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9F3-6453-4577-BD56-1E37C985A5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30E3-E8CD-4C1B-83ED-90F41DB225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9F3-6453-4577-BD56-1E37C985A5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30E3-E8CD-4C1B-83ED-90F41DB225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9F3-6453-4577-BD56-1E37C985A5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30E3-E8CD-4C1B-83ED-90F41DB2251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9F3-6453-4577-BD56-1E37C985A5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30E3-E8CD-4C1B-83ED-90F41DB225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9F3-6453-4577-BD56-1E37C985A5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30E3-E8CD-4C1B-83ED-90F41DB225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9F3-6453-4577-BD56-1E37C985A5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30E3-E8CD-4C1B-83ED-90F41DB225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D9F3-6453-4577-BD56-1E37C985A5B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35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21975" y="1492624"/>
            <a:ext cx="16648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                        Проект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по формированию связной речи у детей </a:t>
            </a:r>
            <a:r>
              <a:rPr lang="ru-RU" sz="2800" b="1" dirty="0" smtClean="0">
                <a:solidFill>
                  <a:srgbClr val="7030A0"/>
                </a:solidFill>
              </a:rPr>
              <a:t>раннего возраста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                                                                         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«Раз- словечко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r>
              <a:rPr lang="ru-RU" sz="2800" b="1" dirty="0" smtClean="0">
                <a:solidFill>
                  <a:srgbClr val="FF0000"/>
                </a:solidFill>
              </a:rPr>
              <a:t> два-словечко»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18812" y="4303058"/>
            <a:ext cx="216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Подготовили: </a:t>
            </a:r>
            <a:endParaRPr lang="ru-RU" sz="2000" b="1" dirty="0" smtClean="0"/>
          </a:p>
          <a:p>
            <a:r>
              <a:rPr lang="ru-RU" sz="2000" b="1" dirty="0" smtClean="0"/>
              <a:t>Гольке Г</a:t>
            </a:r>
            <a:r>
              <a:rPr lang="en-US" sz="2000" b="1" dirty="0" smtClean="0"/>
              <a:t>.</a:t>
            </a:r>
            <a:r>
              <a:rPr lang="ru-RU" sz="2000" b="1" dirty="0" smtClean="0"/>
              <a:t>В</a:t>
            </a:r>
            <a:r>
              <a:rPr lang="en-US" sz="2000" b="1" dirty="0" smtClean="0"/>
              <a:t>.</a:t>
            </a:r>
            <a:endParaRPr lang="ru-RU" sz="2000" b="1" dirty="0" smtClean="0"/>
          </a:p>
          <a:p>
            <a:r>
              <a:rPr lang="ru-RU" sz="2000" b="1" dirty="0" smtClean="0"/>
              <a:t>Бронникова А</a:t>
            </a:r>
            <a:r>
              <a:rPr lang="en-US" sz="2000" b="1" dirty="0" smtClean="0"/>
              <a:t>.</a:t>
            </a:r>
            <a:r>
              <a:rPr lang="ru-RU" sz="2000" b="1" dirty="0" smtClean="0"/>
              <a:t>М</a:t>
            </a:r>
            <a:r>
              <a:rPr lang="en-US" sz="2000" b="1" dirty="0" smtClean="0"/>
              <a:t>.</a:t>
            </a:r>
            <a:endParaRPr lang="ru-RU" sz="2000" b="1" dirty="0" smtClean="0"/>
          </a:p>
          <a:p>
            <a:r>
              <a:rPr lang="ru-RU" b="1" dirty="0" smtClean="0"/>
              <a:t>Группа «Колокольчики»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21624" y="403413"/>
            <a:ext cx="302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МДОУ № 28 « Огонек»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69541" y="6051176"/>
            <a:ext cx="169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</a:t>
            </a:r>
            <a:r>
              <a:rPr lang="en-US" b="1" dirty="0" smtClean="0"/>
              <a:t>.</a:t>
            </a:r>
            <a:r>
              <a:rPr lang="ru-RU" b="1" dirty="0" smtClean="0"/>
              <a:t>Бердск 2021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44" y="0"/>
            <a:ext cx="3830682" cy="5107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205422" y="2103120"/>
            <a:ext cx="3893760" cy="4376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100" y="0"/>
            <a:ext cx="37719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5422" y="600891"/>
            <a:ext cx="389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 сусекам поскребли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</a:rPr>
              <a:t> колобки мы испекли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43548" cy="3332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209" y="2201998"/>
            <a:ext cx="3492001" cy="4656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5339"/>
            <a:ext cx="4443548" cy="3332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5954" y="1750423"/>
            <a:ext cx="2508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 потом с ними играли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и сказку вспоминали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67" y="3525339"/>
            <a:ext cx="4075612" cy="3332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648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957" y="600892"/>
            <a:ext cx="4046220" cy="5394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378" b="-243"/>
          <a:stretch>
            <a:fillRect/>
          </a:stretch>
        </p:blipFill>
        <p:spPr>
          <a:xfrm>
            <a:off x="654702" y="628076"/>
            <a:ext cx="3376310" cy="5251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7740" y="600892"/>
            <a:ext cx="2438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Сказку « Маша и медведь»  не устанем мы смотреть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202" y="2470998"/>
            <a:ext cx="3015932" cy="4021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642"/>
            <a:ext cx="4666161" cy="6221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964" y="353057"/>
            <a:ext cx="4640036" cy="6186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080" y="82296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теремочке кто живет? Кто нас в гости всех зовет?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230521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268" y="195216"/>
            <a:ext cx="4810942" cy="6414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5217"/>
            <a:ext cx="4810942" cy="6414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7760" y="1933302"/>
            <a:ext cx="245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сразу вытянули репку 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знать в земле сидела крепко!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465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603" y="2189533"/>
            <a:ext cx="3095898" cy="4127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78" y="306977"/>
            <a:ext cx="2885803" cy="3595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9018" y="600892"/>
            <a:ext cx="5904412" cy="85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Сказок много есть на свете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Их рисуют мамы детям 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426" y="2267911"/>
            <a:ext cx="3037114" cy="4049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313509"/>
            <a:ext cx="3448595" cy="4598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748" y="313509"/>
            <a:ext cx="3448595" cy="4598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995" y="2050868"/>
            <a:ext cx="3553096" cy="4480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8674" y="587829"/>
            <a:ext cx="3827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Родители нам помогали : театр для деток сами создали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4" y="0"/>
            <a:ext cx="4963885" cy="29913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115" y="3135086"/>
            <a:ext cx="4963885" cy="3722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78" y="2194559"/>
            <a:ext cx="6026332" cy="4519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6651" y="483326"/>
            <a:ext cx="5538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Мишки по лесу гуляли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</a:rPr>
              <a:t>и грибочки собирали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В гости девочка пришла; кашу съела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</a:rPr>
              <a:t> натоптала и кровати все помяла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7185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571" y="104503"/>
            <a:ext cx="862148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Итоги проекта</a:t>
            </a:r>
            <a:r>
              <a:rPr lang="ru-RU" sz="2400" b="1" dirty="0" smtClean="0"/>
              <a:t>:</a:t>
            </a:r>
            <a:endParaRPr lang="ru-RU" sz="2400" b="1" dirty="0" smtClean="0"/>
          </a:p>
          <a:p>
            <a:r>
              <a:rPr lang="ru-RU" sz="2400" b="1" dirty="0"/>
              <a:t> </a:t>
            </a:r>
            <a:r>
              <a:rPr lang="ru-RU" sz="2400" dirty="0">
                <a:latin typeface="Century" panose="02040604050505020304" pitchFamily="18" charset="0"/>
              </a:rPr>
              <a:t>Дети научились узнавать и называть </a:t>
            </a:r>
            <a:r>
              <a:rPr lang="ru-RU" sz="2400" dirty="0" smtClean="0">
                <a:latin typeface="Century" panose="02040604050505020304" pitchFamily="18" charset="0"/>
              </a:rPr>
              <a:t>сказки и персонажи . Они </a:t>
            </a:r>
            <a:r>
              <a:rPr lang="ru-RU" sz="2400" dirty="0">
                <a:latin typeface="Century" panose="02040604050505020304" pitchFamily="18" charset="0"/>
              </a:rPr>
              <a:t>проявляют интерес к </a:t>
            </a:r>
            <a:r>
              <a:rPr lang="ru-RU" sz="2400" dirty="0" smtClean="0">
                <a:latin typeface="Century" panose="02040604050505020304" pitchFamily="18" charset="0"/>
              </a:rPr>
              <a:t>книжкам</a:t>
            </a:r>
            <a:r>
              <a:rPr lang="en-US" sz="2400" dirty="0" smtClean="0">
                <a:latin typeface="Century" panose="02040604050505020304" pitchFamily="18" charset="0"/>
              </a:rPr>
              <a:t>,</a:t>
            </a:r>
            <a:r>
              <a:rPr lang="ru-RU" sz="2400" dirty="0" smtClean="0">
                <a:latin typeface="Century" panose="02040604050505020304" pitchFamily="18" charset="0"/>
              </a:rPr>
              <a:t> которые им читали</a:t>
            </a:r>
            <a:r>
              <a:rPr lang="en-US" sz="2400" dirty="0" smtClean="0">
                <a:latin typeface="Century" panose="02040604050505020304" pitchFamily="18" charset="0"/>
              </a:rPr>
              <a:t>,</a:t>
            </a:r>
            <a:r>
              <a:rPr lang="ru-RU" sz="2400" dirty="0" smtClean="0">
                <a:latin typeface="Century" panose="02040604050505020304" pitchFamily="18" charset="0"/>
              </a:rPr>
              <a:t> рассматривают их  и отвечают на вопросы</a:t>
            </a:r>
            <a:r>
              <a:rPr lang="en-US" sz="2400" dirty="0" smtClean="0">
                <a:latin typeface="Century" panose="02040604050505020304" pitchFamily="18" charset="0"/>
              </a:rPr>
              <a:t>.</a:t>
            </a:r>
            <a:r>
              <a:rPr lang="ru-RU" sz="2400" dirty="0" smtClean="0">
                <a:latin typeface="Century" panose="02040604050505020304" pitchFamily="18" charset="0"/>
              </a:rPr>
              <a:t> </a:t>
            </a:r>
            <a:r>
              <a:rPr lang="ru-RU" sz="2400" dirty="0">
                <a:latin typeface="Century" panose="02040604050505020304" pitchFamily="18" charset="0"/>
              </a:rPr>
              <a:t>У детей </a:t>
            </a:r>
            <a:r>
              <a:rPr lang="ru-RU" sz="2400" dirty="0" smtClean="0">
                <a:latin typeface="Century" panose="02040604050505020304" pitchFamily="18" charset="0"/>
              </a:rPr>
              <a:t>возросла </a:t>
            </a:r>
            <a:r>
              <a:rPr lang="ru-RU" sz="2400" dirty="0">
                <a:latin typeface="Century" panose="02040604050505020304" pitchFamily="18" charset="0"/>
              </a:rPr>
              <a:t>речевая активность в разных видах </a:t>
            </a:r>
            <a:r>
              <a:rPr lang="ru-RU" sz="2400" dirty="0" smtClean="0">
                <a:latin typeface="Century" panose="02040604050505020304" pitchFamily="18" charset="0"/>
              </a:rPr>
              <a:t>деятельности</a:t>
            </a:r>
            <a:r>
              <a:rPr lang="en-US" sz="2400" dirty="0" smtClean="0">
                <a:latin typeface="Century" panose="02040604050505020304" pitchFamily="18" charset="0"/>
              </a:rPr>
              <a:t>.</a:t>
            </a:r>
            <a:r>
              <a:rPr lang="ru-RU" sz="2400" dirty="0" smtClean="0">
                <a:latin typeface="Century" panose="02040604050505020304" pitchFamily="18" charset="0"/>
              </a:rPr>
              <a:t> Надеемся </a:t>
            </a:r>
            <a:r>
              <a:rPr lang="en-US" sz="2400" dirty="0" smtClean="0">
                <a:latin typeface="Century" panose="02040604050505020304" pitchFamily="18" charset="0"/>
              </a:rPr>
              <a:t>,</a:t>
            </a:r>
            <a:r>
              <a:rPr lang="ru-RU" sz="2400" dirty="0" smtClean="0">
                <a:latin typeface="Century" panose="02040604050505020304" pitchFamily="18" charset="0"/>
              </a:rPr>
              <a:t>что к концу года дети смогут пересказывать сказки</a:t>
            </a:r>
            <a:r>
              <a:rPr lang="en-US" sz="2400" dirty="0" smtClean="0">
                <a:latin typeface="Century" panose="02040604050505020304" pitchFamily="18" charset="0"/>
              </a:rPr>
              <a:t>,</a:t>
            </a:r>
            <a:r>
              <a:rPr lang="ru-RU" sz="2400" dirty="0" smtClean="0">
                <a:latin typeface="Century" panose="02040604050505020304" pitchFamily="18" charset="0"/>
              </a:rPr>
              <a:t> высказывать свои суждения по картинам и делиться впечатлениями из личного опыта</a:t>
            </a:r>
            <a:r>
              <a:rPr lang="en-US" sz="2400" dirty="0" smtClean="0">
                <a:latin typeface="Century" panose="02040604050505020304" pitchFamily="18" charset="0"/>
              </a:rPr>
              <a:t>.</a:t>
            </a:r>
            <a:endParaRPr lang="en-US" sz="2400" dirty="0" smtClean="0">
              <a:latin typeface="Century" panose="02040604050505020304" pitchFamily="18" charset="0"/>
            </a:endParaRPr>
          </a:p>
          <a:p>
            <a:r>
              <a:rPr lang="ru-RU" sz="2400" dirty="0" smtClean="0">
                <a:latin typeface="Century" panose="02040604050505020304" pitchFamily="18" charset="0"/>
              </a:rPr>
              <a:t>К концу года планируем: </a:t>
            </a:r>
            <a:endParaRPr lang="ru-RU" sz="2400" dirty="0" smtClean="0">
              <a:latin typeface="Century" panose="02040604050505020304" pitchFamily="18" charset="0"/>
            </a:endParaRPr>
          </a:p>
          <a:p>
            <a:r>
              <a:rPr lang="ru-RU" sz="2400" dirty="0" smtClean="0">
                <a:latin typeface="Century" panose="02040604050505020304" pitchFamily="18" charset="0"/>
              </a:rPr>
              <a:t>пополнить книжный уголок произведениями и иллюстрациями к русским народным песенкам</a:t>
            </a:r>
            <a:r>
              <a:rPr lang="en-US" sz="2400" dirty="0" smtClean="0">
                <a:latin typeface="Century" panose="02040604050505020304" pitchFamily="18" charset="0"/>
              </a:rPr>
              <a:t>,</a:t>
            </a:r>
            <a:r>
              <a:rPr lang="ru-RU" sz="2400" dirty="0" smtClean="0">
                <a:latin typeface="Century" panose="02040604050505020304" pitchFamily="18" charset="0"/>
              </a:rPr>
              <a:t> потешкам </a:t>
            </a:r>
            <a:r>
              <a:rPr lang="en-US" sz="2400" dirty="0" smtClean="0">
                <a:latin typeface="Century" panose="02040604050505020304" pitchFamily="18" charset="0"/>
              </a:rPr>
              <a:t>,</a:t>
            </a:r>
            <a:r>
              <a:rPr lang="ru-RU" sz="2400" dirty="0" smtClean="0">
                <a:latin typeface="Century" panose="02040604050505020304" pitchFamily="18" charset="0"/>
              </a:rPr>
              <a:t>сказкам;</a:t>
            </a:r>
            <a:endParaRPr lang="ru-RU" sz="2400" dirty="0" smtClean="0">
              <a:latin typeface="Century" panose="02040604050505020304" pitchFamily="18" charset="0"/>
            </a:endParaRPr>
          </a:p>
          <a:p>
            <a:r>
              <a:rPr lang="ru-RU" sz="2400" dirty="0">
                <a:latin typeface="Century" panose="02040604050505020304" pitchFamily="18" charset="0"/>
              </a:rPr>
              <a:t>п</a:t>
            </a:r>
            <a:r>
              <a:rPr lang="ru-RU" sz="2400" dirty="0" smtClean="0">
                <a:latin typeface="Century" panose="02040604050505020304" pitchFamily="18" charset="0"/>
              </a:rPr>
              <a:t>ополнить музыкальный уголок русскими народными инструментами;</a:t>
            </a:r>
            <a:endParaRPr lang="ru-RU" sz="2400" dirty="0">
              <a:latin typeface="Century" panose="02040604050505020304" pitchFamily="18" charset="0"/>
            </a:endParaRPr>
          </a:p>
          <a:p>
            <a:r>
              <a:rPr lang="ru-RU" sz="2400" dirty="0" smtClean="0">
                <a:latin typeface="Century" panose="02040604050505020304" pitchFamily="18" charset="0"/>
              </a:rPr>
              <a:t> показать родителям сказку «Репка»;</a:t>
            </a:r>
            <a:endParaRPr lang="ru-RU" sz="2400" dirty="0" smtClean="0">
              <a:latin typeface="Century" panose="02040604050505020304" pitchFamily="18" charset="0"/>
            </a:endParaRPr>
          </a:p>
          <a:p>
            <a:r>
              <a:rPr lang="ru-RU" sz="2400" dirty="0">
                <a:latin typeface="Century" panose="02040604050505020304" pitchFamily="18" charset="0"/>
              </a:rPr>
              <a:t>в</a:t>
            </a:r>
            <a:r>
              <a:rPr lang="ru-RU" sz="2400" dirty="0" smtClean="0">
                <a:latin typeface="Century" panose="02040604050505020304" pitchFamily="18" charset="0"/>
              </a:rPr>
              <a:t>ыучить и исполнить народную песню</a:t>
            </a:r>
            <a:r>
              <a:rPr lang="en-US" sz="2400" dirty="0" smtClean="0">
                <a:latin typeface="Century" panose="02040604050505020304" pitchFamily="18" charset="0"/>
              </a:rPr>
              <a:t>,</a:t>
            </a:r>
            <a:r>
              <a:rPr lang="ru-RU" sz="2400" dirty="0" smtClean="0">
                <a:latin typeface="Century" panose="02040604050505020304" pitchFamily="18" charset="0"/>
              </a:rPr>
              <a:t>   сопровождая игрой на музыкальных инструментах</a:t>
            </a:r>
            <a:r>
              <a:rPr lang="en-US" sz="2400" dirty="0" smtClean="0">
                <a:latin typeface="Century" panose="02040604050505020304" pitchFamily="18" charset="0"/>
              </a:rPr>
              <a:t>.</a:t>
            </a:r>
            <a:br>
              <a:rPr lang="ru-RU" sz="2400" dirty="0"/>
            </a:br>
            <a:br>
              <a:rPr lang="ru-RU" dirty="0"/>
            </a:br>
            <a:br>
              <a:rPr lang="ru-RU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832" y="-37184"/>
            <a:ext cx="3289168" cy="246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6651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2389" y="2142309"/>
            <a:ext cx="5068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824" y="222069"/>
            <a:ext cx="9823268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Century" panose="02040604050505020304" pitchFamily="18" charset="0"/>
              </a:rPr>
              <a:t>Тип проекта:</a:t>
            </a:r>
            <a:r>
              <a:rPr lang="ru-RU" sz="1900" dirty="0">
                <a:latin typeface="Century" panose="02040604050505020304" pitchFamily="18" charset="0"/>
              </a:rPr>
              <a:t> познавательный, </a:t>
            </a:r>
            <a:r>
              <a:rPr lang="ru-RU" sz="1900" dirty="0" smtClean="0">
                <a:latin typeface="Century" panose="02040604050505020304" pitchFamily="18" charset="0"/>
              </a:rPr>
              <a:t>творческий</a:t>
            </a:r>
            <a:endParaRPr lang="ru-RU" sz="1900" dirty="0">
              <a:latin typeface="Century" panose="02040604050505020304" pitchFamily="18" charset="0"/>
            </a:endParaRPr>
          </a:p>
          <a:p>
            <a:r>
              <a:rPr lang="ru-RU" sz="1900" b="1" dirty="0">
                <a:latin typeface="Century" panose="02040604050505020304" pitchFamily="18" charset="0"/>
              </a:rPr>
              <a:t>Срок </a:t>
            </a:r>
            <a:r>
              <a:rPr lang="ru-RU" sz="1900" b="1" dirty="0" smtClean="0">
                <a:latin typeface="Century" panose="02040604050505020304" pitchFamily="18" charset="0"/>
              </a:rPr>
              <a:t>реализации:</a:t>
            </a:r>
            <a:r>
              <a:rPr lang="ru-RU" sz="1900" dirty="0">
                <a:latin typeface="Century" panose="02040604050505020304" pitchFamily="18" charset="0"/>
              </a:rPr>
              <a:t> </a:t>
            </a:r>
            <a:r>
              <a:rPr lang="ru-RU" sz="1900" dirty="0" smtClean="0">
                <a:latin typeface="Century" panose="02040604050505020304" pitchFamily="18" charset="0"/>
              </a:rPr>
              <a:t>октябрь 2021г</a:t>
            </a:r>
            <a:r>
              <a:rPr lang="en-US" sz="1900" dirty="0" smtClean="0">
                <a:latin typeface="Century" panose="02040604050505020304" pitchFamily="18" charset="0"/>
              </a:rPr>
              <a:t>.</a:t>
            </a:r>
            <a:r>
              <a:rPr lang="ru-RU" sz="1900" dirty="0" smtClean="0">
                <a:latin typeface="Century" panose="02040604050505020304" pitchFamily="18" charset="0"/>
              </a:rPr>
              <a:t>-апрель 2022г</a:t>
            </a:r>
            <a:r>
              <a:rPr lang="en-US" sz="1900" dirty="0" smtClean="0">
                <a:latin typeface="Century" panose="02040604050505020304" pitchFamily="18" charset="0"/>
              </a:rPr>
              <a:t>.</a:t>
            </a:r>
            <a:endParaRPr lang="ru-RU" sz="1900" dirty="0">
              <a:latin typeface="Century" panose="02040604050505020304" pitchFamily="18" charset="0"/>
            </a:endParaRPr>
          </a:p>
          <a:p>
            <a:r>
              <a:rPr lang="ru-RU" sz="1900" b="1" dirty="0">
                <a:latin typeface="Century" panose="02040604050505020304" pitchFamily="18" charset="0"/>
              </a:rPr>
              <a:t>Участники: </a:t>
            </a:r>
            <a:r>
              <a:rPr lang="ru-RU" sz="1900" dirty="0">
                <a:latin typeface="Century" panose="02040604050505020304" pitchFamily="18" charset="0"/>
              </a:rPr>
              <a:t>дети </a:t>
            </a:r>
            <a:r>
              <a:rPr lang="ru-RU" sz="1900" dirty="0" smtClean="0">
                <a:latin typeface="Century" panose="02040604050505020304" pitchFamily="18" charset="0"/>
              </a:rPr>
              <a:t> </a:t>
            </a:r>
            <a:r>
              <a:rPr lang="ru-RU" sz="1900" dirty="0">
                <a:latin typeface="Century" panose="02040604050505020304" pitchFamily="18" charset="0"/>
              </a:rPr>
              <a:t>группы, </a:t>
            </a:r>
            <a:r>
              <a:rPr lang="ru-RU" sz="1900" dirty="0" smtClean="0">
                <a:latin typeface="Century" panose="02040604050505020304" pitchFamily="18" charset="0"/>
              </a:rPr>
              <a:t>воспитатели, </a:t>
            </a:r>
            <a:r>
              <a:rPr lang="ru-RU" sz="1900" dirty="0">
                <a:latin typeface="Century" panose="02040604050505020304" pitchFamily="18" charset="0"/>
              </a:rPr>
              <a:t>родители;</a:t>
            </a:r>
            <a:endParaRPr lang="ru-RU" sz="1900" dirty="0">
              <a:latin typeface="Century" panose="02040604050505020304" pitchFamily="18" charset="0"/>
            </a:endParaRPr>
          </a:p>
          <a:p>
            <a:r>
              <a:rPr lang="ru-RU" sz="1900" b="1" dirty="0">
                <a:latin typeface="Century" panose="02040604050505020304" pitchFamily="18" charset="0"/>
              </a:rPr>
              <a:t>Актуальность </a:t>
            </a:r>
            <a:r>
              <a:rPr lang="ru-RU" sz="1900" b="1" dirty="0" smtClean="0">
                <a:latin typeface="Century" panose="02040604050505020304" pitchFamily="18" charset="0"/>
              </a:rPr>
              <a:t>проекта: </a:t>
            </a:r>
            <a:r>
              <a:rPr lang="ru-RU" sz="1900" dirty="0" smtClean="0"/>
              <a:t>В  век  компьютеризации и клипового мышления, наш язык теряет свою  эмоциональность</a:t>
            </a:r>
            <a:r>
              <a:rPr lang="en-US" sz="1900" dirty="0" smtClean="0"/>
              <a:t>, </a:t>
            </a:r>
            <a:r>
              <a:rPr lang="ru-RU" sz="1900" dirty="0" smtClean="0"/>
              <a:t>окраску </a:t>
            </a:r>
            <a:r>
              <a:rPr lang="en-US" sz="1900" dirty="0" smtClean="0"/>
              <a:t>,</a:t>
            </a:r>
            <a:r>
              <a:rPr lang="ru-RU" sz="1900" dirty="0" smtClean="0"/>
              <a:t>образность</a:t>
            </a:r>
            <a:r>
              <a:rPr lang="en-US" sz="1900" dirty="0" smtClean="0"/>
              <a:t>,</a:t>
            </a:r>
            <a:r>
              <a:rPr lang="ru-RU" sz="1900" dirty="0"/>
              <a:t>е</a:t>
            </a:r>
            <a:r>
              <a:rPr lang="ru-RU" sz="1900" dirty="0" smtClean="0"/>
              <a:t>го </a:t>
            </a:r>
            <a:r>
              <a:rPr lang="ru-RU" sz="1900" dirty="0"/>
              <a:t>заполонили иностранные </a:t>
            </a:r>
            <a:r>
              <a:rPr lang="ru-RU" sz="1900" dirty="0" smtClean="0"/>
              <a:t>слова</a:t>
            </a:r>
            <a:r>
              <a:rPr lang="en-US" sz="1900" dirty="0"/>
              <a:t>.</a:t>
            </a:r>
            <a:r>
              <a:rPr lang="ru-RU" sz="1900" dirty="0" smtClean="0"/>
              <a:t> Отношение к книге изменилось</a:t>
            </a:r>
            <a:r>
              <a:rPr lang="en-US" sz="1900" dirty="0" smtClean="0"/>
              <a:t>,</a:t>
            </a:r>
            <a:r>
              <a:rPr lang="ru-RU" sz="1900" dirty="0" smtClean="0"/>
              <a:t>  интерес к чтению стал падать</a:t>
            </a:r>
            <a:r>
              <a:rPr lang="en-US" sz="1900" dirty="0" smtClean="0"/>
              <a:t>.</a:t>
            </a:r>
            <a:r>
              <a:rPr lang="ru-RU" sz="1900" dirty="0" smtClean="0"/>
              <a:t> </a:t>
            </a:r>
            <a:r>
              <a:rPr lang="ru-RU" sz="1900" dirty="0"/>
              <a:t>Через устное народное творчество ребёнок не только овладевает родным языком, но и, осваивая его красоту, лаконичность, приобщается к культуре своего народа, получает первые впечатления о </a:t>
            </a:r>
            <a:r>
              <a:rPr lang="ru-RU" sz="1900" dirty="0" smtClean="0"/>
              <a:t>ней.</a:t>
            </a:r>
            <a:r>
              <a:rPr lang="ru-RU" sz="1900" dirty="0" smtClean="0">
                <a:latin typeface="Century" panose="02040604050505020304" pitchFamily="18" charset="0"/>
              </a:rPr>
              <a:t> </a:t>
            </a:r>
            <a:r>
              <a:rPr lang="ru-RU" sz="1900" dirty="0">
                <a:latin typeface="Century" panose="02040604050505020304" pitchFamily="18" charset="0"/>
              </a:rPr>
              <a:t>Чем раньше мы начнём знакомить ребёнка с устным народным творчеством, тем больше шансов на то, что он раньше станет говорить, раньше научится связно выражать свои мысли, свои эмоции</a:t>
            </a:r>
            <a:r>
              <a:rPr lang="ru-RU" sz="1900" dirty="0" smtClean="0">
                <a:latin typeface="Century" panose="02040604050505020304" pitchFamily="18" charset="0"/>
              </a:rPr>
              <a:t>.</a:t>
            </a:r>
            <a:r>
              <a:rPr lang="ru-RU" sz="1900" dirty="0">
                <a:latin typeface="Century" panose="02040604050505020304" pitchFamily="18" charset="0"/>
              </a:rPr>
              <a:t> С помощью народных песенок, потешек у малышей воспитывается положительное отношение к </a:t>
            </a:r>
            <a:r>
              <a:rPr lang="ru-RU" sz="1900" dirty="0" smtClean="0">
                <a:latin typeface="Century" panose="02040604050505020304" pitchFamily="18" charset="0"/>
              </a:rPr>
              <a:t>различным моментам его жизни : </a:t>
            </a:r>
            <a:r>
              <a:rPr lang="ru-RU" sz="1900" dirty="0">
                <a:latin typeface="Century" panose="02040604050505020304" pitchFamily="18" charset="0"/>
              </a:rPr>
              <a:t>умыванию, причёсыванию, приёму пищи, одеванию и т. д. Особенно эффективно использование малых фольклорных форм в период адаптации </a:t>
            </a:r>
            <a:r>
              <a:rPr lang="ru-RU" sz="1900" dirty="0" smtClean="0">
                <a:latin typeface="Century" panose="02040604050505020304" pitchFamily="18" charset="0"/>
              </a:rPr>
              <a:t>ребёнка</a:t>
            </a:r>
            <a:r>
              <a:rPr lang="en-US" sz="1900" dirty="0" smtClean="0">
                <a:latin typeface="Century" panose="02040604050505020304" pitchFamily="18" charset="0"/>
              </a:rPr>
              <a:t>, </a:t>
            </a:r>
            <a:r>
              <a:rPr lang="ru-RU" sz="1900" dirty="0" smtClean="0">
                <a:latin typeface="Century" panose="02040604050505020304" pitchFamily="18" charset="0"/>
              </a:rPr>
              <a:t> что несомненно раскрепощает малыша  и способствует свободному общению</a:t>
            </a:r>
            <a:r>
              <a:rPr lang="en-US" sz="1900" dirty="0" smtClean="0">
                <a:latin typeface="Century" panose="02040604050505020304" pitchFamily="18" charset="0"/>
              </a:rPr>
              <a:t>.</a:t>
            </a:r>
            <a:r>
              <a:rPr lang="ru-RU" sz="1900" dirty="0" smtClean="0">
                <a:latin typeface="Century" panose="02040604050505020304" pitchFamily="18" charset="0"/>
              </a:rPr>
              <a:t>Художественная </a:t>
            </a:r>
            <a:r>
              <a:rPr lang="ru-RU" sz="1900" dirty="0">
                <a:latin typeface="Century" panose="02040604050505020304" pitchFamily="18" charset="0"/>
              </a:rPr>
              <a:t>литература, устное народное творчество в возрасте до 3 лет – уникальное средство, позволяющее ребенку быстро и жадно познавать окружающий мир, а главное – овладевать средствами общения – </a:t>
            </a:r>
            <a:r>
              <a:rPr lang="ru-RU" sz="1900" dirty="0" smtClean="0">
                <a:latin typeface="Century" panose="02040604050505020304" pitchFamily="18" charset="0"/>
              </a:rPr>
              <a:t>речью. </a:t>
            </a:r>
            <a:endParaRPr lang="ru-RU" sz="1900" dirty="0" smtClean="0">
              <a:latin typeface="Century" panose="02040604050505020304" pitchFamily="18" charset="0"/>
            </a:endParaRPr>
          </a:p>
          <a:p>
            <a:endParaRPr lang="ru-RU" sz="1900" dirty="0" smtClean="0">
              <a:latin typeface="Century" panose="02040604050505020304" pitchFamily="18" charset="0"/>
            </a:endParaRPr>
          </a:p>
          <a:p>
            <a:r>
              <a:rPr lang="ru-RU" sz="1900" b="1" dirty="0" smtClean="0">
                <a:latin typeface="Century" panose="02040604050505020304" pitchFamily="18" charset="0"/>
              </a:rPr>
              <a:t>Цель: </a:t>
            </a:r>
            <a:r>
              <a:rPr lang="ru-RU" sz="1900" dirty="0" smtClean="0">
                <a:latin typeface="Century" panose="02040604050505020304" pitchFamily="18" charset="0"/>
              </a:rPr>
              <a:t>Создать </a:t>
            </a:r>
            <a:r>
              <a:rPr lang="ru-RU" sz="1900" dirty="0">
                <a:latin typeface="Century" panose="02040604050505020304" pitchFamily="18" charset="0"/>
              </a:rPr>
              <a:t>оптимальные условия для развития </a:t>
            </a:r>
            <a:r>
              <a:rPr lang="ru-RU" sz="1900" dirty="0" smtClean="0">
                <a:latin typeface="Century" panose="02040604050505020304" pitchFamily="18" charset="0"/>
              </a:rPr>
              <a:t> связной речи </a:t>
            </a:r>
            <a:r>
              <a:rPr lang="ru-RU" sz="1900" dirty="0">
                <a:latin typeface="Century" panose="02040604050505020304" pitchFamily="18" charset="0"/>
              </a:rPr>
              <a:t>детей раннего возраста средствами малых фольклорных форм.</a:t>
            </a:r>
            <a:br>
              <a:rPr lang="ru-RU" dirty="0"/>
            </a:br>
            <a:br>
              <a:rPr lang="ru-RU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8617" y="783770"/>
            <a:ext cx="95750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Задачи проекта </a:t>
            </a:r>
            <a:r>
              <a:rPr lang="ru-RU" b="1" u="sng" dirty="0" smtClean="0"/>
              <a:t>:</a:t>
            </a:r>
            <a:endParaRPr lang="ru-RU" dirty="0"/>
          </a:p>
          <a:p>
            <a:r>
              <a:rPr lang="ru-RU" dirty="0"/>
              <a:t>-</a:t>
            </a:r>
            <a:r>
              <a:rPr lang="ru-RU" sz="2400" dirty="0">
                <a:latin typeface="Century" panose="02040604050505020304" pitchFamily="18" charset="0"/>
              </a:rPr>
              <a:t>формировать способность детей к целостному восприятию произведений разных жанров, к усвоению содержания произведений устного народного творчества и эмоциональной отзывчивости на </a:t>
            </a:r>
            <a:r>
              <a:rPr lang="ru-RU" sz="2400" dirty="0" smtClean="0">
                <a:latin typeface="Century" panose="02040604050505020304" pitchFamily="18" charset="0"/>
              </a:rPr>
              <a:t>него</a:t>
            </a:r>
            <a:r>
              <a:rPr lang="en-US" sz="2400" dirty="0">
                <a:latin typeface="Century" panose="02040604050505020304" pitchFamily="18" charset="0"/>
              </a:rPr>
              <a:t>,</a:t>
            </a:r>
            <a:r>
              <a:rPr lang="ru-RU" sz="2400" dirty="0" smtClean="0">
                <a:latin typeface="Century" panose="02040604050505020304" pitchFamily="18" charset="0"/>
              </a:rPr>
              <a:t> умению отвечать на вопросы;</a:t>
            </a:r>
            <a:endParaRPr lang="ru-RU" sz="2400" dirty="0">
              <a:latin typeface="Century" panose="02040604050505020304" pitchFamily="18" charset="0"/>
            </a:endParaRPr>
          </a:p>
          <a:p>
            <a:r>
              <a:rPr lang="ru-RU" sz="2400" dirty="0">
                <a:latin typeface="Century" panose="02040604050505020304" pitchFamily="18" charset="0"/>
              </a:rPr>
              <a:t>-развивать слуховое внимание, звукоподражание, понимание фольклорной речи, активизировать словарь ребенка;</a:t>
            </a:r>
            <a:endParaRPr lang="ru-RU" sz="2400" dirty="0">
              <a:latin typeface="Century" panose="02040604050505020304" pitchFamily="18" charset="0"/>
            </a:endParaRPr>
          </a:p>
          <a:p>
            <a:r>
              <a:rPr lang="ru-RU" sz="2400" dirty="0">
                <a:latin typeface="Century" panose="02040604050505020304" pitchFamily="18" charset="0"/>
              </a:rPr>
              <a:t>-на основе устного народного творчества воспитывать положительное отношение к совместной деятельности в режимных </a:t>
            </a:r>
            <a:r>
              <a:rPr lang="ru-RU" sz="2400" dirty="0" smtClean="0">
                <a:latin typeface="Century" panose="02040604050505020304" pitchFamily="18" charset="0"/>
              </a:rPr>
              <a:t>моментах</a:t>
            </a:r>
            <a:r>
              <a:rPr lang="en-US" sz="2400" dirty="0" smtClean="0">
                <a:latin typeface="Century" panose="02040604050505020304" pitchFamily="18" charset="0"/>
              </a:rPr>
              <a:t>,</a:t>
            </a:r>
            <a:r>
              <a:rPr lang="ru-RU" sz="2400" dirty="0" smtClean="0">
                <a:latin typeface="Century" panose="02040604050505020304" pitchFamily="18" charset="0"/>
              </a:rPr>
              <a:t>поощрять инициативную речь;</a:t>
            </a:r>
            <a:endParaRPr lang="ru-RU" sz="2400" dirty="0">
              <a:latin typeface="Century" panose="02040604050505020304" pitchFamily="18" charset="0"/>
            </a:endParaRPr>
          </a:p>
          <a:p>
            <a:r>
              <a:rPr lang="ru-RU" sz="2400" dirty="0">
                <a:latin typeface="Century" panose="02040604050505020304" pitchFamily="18" charset="0"/>
              </a:rPr>
              <a:t>-объединить усилия воспитателей и родителей в вопросах приобщения детей к художественной литературе средствами фольклора;</a:t>
            </a:r>
            <a:endParaRPr lang="ru-RU" sz="2400" dirty="0">
              <a:latin typeface="Century" panose="02040604050505020304" pitchFamily="18" charset="0"/>
            </a:endParaRPr>
          </a:p>
          <a:p>
            <a:r>
              <a:rPr lang="ru-RU" sz="2400" dirty="0" smtClean="0">
                <a:latin typeface="Century" panose="02040604050505020304" pitchFamily="18" charset="0"/>
              </a:rPr>
              <a:t>совершенствовать </a:t>
            </a:r>
            <a:r>
              <a:rPr lang="ru-RU" sz="2400" dirty="0">
                <a:latin typeface="Century" panose="02040604050505020304" pitchFamily="18" charset="0"/>
              </a:rPr>
              <a:t>системы взаимодействия с родителями в процессе работы по теме проекта.</a:t>
            </a:r>
            <a:endParaRPr lang="ru-RU" sz="2400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703" y="91440"/>
            <a:ext cx="87521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Century" panose="02040604050505020304" pitchFamily="18" charset="0"/>
              </a:rPr>
              <a:t>Предполагаемый результат</a:t>
            </a:r>
            <a:endParaRPr lang="ru-RU" sz="2000" dirty="0">
              <a:latin typeface="Century" panose="02040604050505020304" pitchFamily="18" charset="0"/>
            </a:endParaRPr>
          </a:p>
          <a:p>
            <a:r>
              <a:rPr lang="ru-RU" sz="2000" dirty="0">
                <a:latin typeface="Century" panose="02040604050505020304" pitchFamily="18" charset="0"/>
              </a:rPr>
              <a:t>-у детей сформируется интерес к устному народному творчеству, художественной литературе;</a:t>
            </a:r>
            <a:endParaRPr lang="ru-RU" sz="2000" dirty="0">
              <a:latin typeface="Century" panose="02040604050505020304" pitchFamily="18" charset="0"/>
            </a:endParaRPr>
          </a:p>
          <a:p>
            <a:r>
              <a:rPr lang="ru-RU" sz="2000" dirty="0" smtClean="0">
                <a:latin typeface="Century" panose="02040604050505020304" pitchFamily="18" charset="0"/>
              </a:rPr>
              <a:t>-разовьется </a:t>
            </a:r>
            <a:r>
              <a:rPr lang="ru-RU" sz="2000" dirty="0">
                <a:latin typeface="Century" panose="02040604050505020304" pitchFamily="18" charset="0"/>
              </a:rPr>
              <a:t>способность воспитанников к целостному восприятию произведений разных жанров, к усвоению содержания произведений устного народного </a:t>
            </a:r>
            <a:r>
              <a:rPr lang="ru-RU" sz="2000" dirty="0" smtClean="0">
                <a:latin typeface="Century" panose="02040604050505020304" pitchFamily="18" charset="0"/>
              </a:rPr>
              <a:t>творчества</a:t>
            </a:r>
            <a:r>
              <a:rPr lang="en-US" sz="2000" dirty="0" smtClean="0">
                <a:latin typeface="Century" panose="02040604050505020304" pitchFamily="18" charset="0"/>
              </a:rPr>
              <a:t>,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>
                <a:latin typeface="Century" panose="02040604050505020304" pitchFamily="18" charset="0"/>
              </a:rPr>
              <a:t>и к эмоциональной отзывчивости на него;</a:t>
            </a:r>
            <a:endParaRPr lang="ru-RU" sz="2000" dirty="0">
              <a:latin typeface="Century" panose="02040604050505020304" pitchFamily="18" charset="0"/>
            </a:endParaRPr>
          </a:p>
          <a:p>
            <a:r>
              <a:rPr lang="ru-RU" sz="2000" dirty="0">
                <a:latin typeface="Century" panose="02040604050505020304" pitchFamily="18" charset="0"/>
              </a:rPr>
              <a:t>-активизируется словарь детей, разовьются слуховое внимание, звукоподражание, понимание фольклорной речи;</a:t>
            </a:r>
            <a:endParaRPr lang="ru-RU" sz="2000" dirty="0">
              <a:latin typeface="Century" panose="02040604050505020304" pitchFamily="18" charset="0"/>
            </a:endParaRPr>
          </a:p>
          <a:p>
            <a:r>
              <a:rPr lang="ru-RU" sz="2000" dirty="0">
                <a:latin typeface="Century" panose="02040604050505020304" pitchFamily="18" charset="0"/>
              </a:rPr>
              <a:t>-у детей возникнет положительное отношение к режимным моментам</a:t>
            </a:r>
            <a:r>
              <a:rPr lang="ru-RU" sz="2000" dirty="0" smtClean="0">
                <a:latin typeface="Century" panose="02040604050505020304" pitchFamily="18" charset="0"/>
              </a:rPr>
              <a:t>;</a:t>
            </a:r>
            <a:endParaRPr lang="ru-RU" sz="2000" dirty="0">
              <a:latin typeface="Century" panose="02040604050505020304" pitchFamily="18" charset="0"/>
            </a:endParaRPr>
          </a:p>
          <a:p>
            <a:r>
              <a:rPr lang="ru-RU" sz="2000" dirty="0" smtClean="0">
                <a:latin typeface="Century" panose="02040604050505020304" pitchFamily="18" charset="0"/>
              </a:rPr>
              <a:t>-</a:t>
            </a:r>
            <a:r>
              <a:rPr lang="ru-RU" sz="2000" dirty="0">
                <a:latin typeface="Century" panose="02040604050505020304" pitchFamily="18" charset="0"/>
              </a:rPr>
              <a:t>у</a:t>
            </a:r>
            <a:r>
              <a:rPr lang="ru-RU" sz="2000" dirty="0" smtClean="0">
                <a:latin typeface="Century" panose="02040604050505020304" pitchFamily="18" charset="0"/>
              </a:rPr>
              <a:t>становятся доверительные отношения </a:t>
            </a:r>
            <a:r>
              <a:rPr lang="ru-RU" sz="2000" dirty="0">
                <a:latin typeface="Century" panose="02040604050505020304" pitchFamily="18" charset="0"/>
              </a:rPr>
              <a:t>между ребенком и </a:t>
            </a:r>
            <a:r>
              <a:rPr lang="ru-RU" sz="2000" dirty="0" smtClean="0">
                <a:latin typeface="Century" panose="02040604050505020304" pitchFamily="18" charset="0"/>
              </a:rPr>
              <a:t>педагогом; между детьми в группе;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smtClean="0">
                <a:latin typeface="Century" panose="02040604050505020304" pitchFamily="18" charset="0"/>
              </a:rPr>
              <a:t>возникнет инициативная речь- желание поделиться опытом;</a:t>
            </a:r>
            <a:endParaRPr lang="ru-RU" sz="2000" dirty="0">
              <a:latin typeface="Century" panose="02040604050505020304" pitchFamily="18" charset="0"/>
            </a:endParaRPr>
          </a:p>
          <a:p>
            <a:r>
              <a:rPr lang="ru-RU" sz="2000" dirty="0">
                <a:latin typeface="Century" panose="02040604050505020304" pitchFamily="18" charset="0"/>
              </a:rPr>
              <a:t>-у родителей сформируется понимание необходимости приобщения своих детей к художественной литературе через использование малых форм </a:t>
            </a:r>
            <a:r>
              <a:rPr lang="ru-RU" sz="2000" dirty="0" smtClean="0">
                <a:latin typeface="Century" panose="02040604050505020304" pitchFamily="18" charset="0"/>
              </a:rPr>
              <a:t>фольклора</a:t>
            </a:r>
            <a:r>
              <a:rPr lang="ru-RU" sz="2000" dirty="0">
                <a:latin typeface="Century" panose="02040604050505020304" pitchFamily="18" charset="0"/>
              </a:rPr>
              <a:t>;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endParaRPr lang="ru-RU" sz="2000" dirty="0" smtClean="0">
              <a:latin typeface="Century" panose="02040604050505020304" pitchFamily="18" charset="0"/>
            </a:endParaRPr>
          </a:p>
          <a:p>
            <a:r>
              <a:rPr lang="ru-RU" sz="2000" dirty="0" smtClean="0">
                <a:latin typeface="Century" panose="02040604050505020304" pitchFamily="18" charset="0"/>
              </a:rPr>
              <a:t>-дети освоят диалогическую форму связной речи</a:t>
            </a:r>
            <a:r>
              <a:rPr lang="en-US" sz="2000" dirty="0" smtClean="0">
                <a:latin typeface="Century" panose="02040604050505020304" pitchFamily="18" charset="0"/>
              </a:rPr>
              <a:t>,</a:t>
            </a:r>
            <a:r>
              <a:rPr lang="ru-RU" sz="2000" dirty="0" smtClean="0">
                <a:latin typeface="Century" panose="02040604050505020304" pitchFamily="18" charset="0"/>
              </a:rPr>
              <a:t>а </a:t>
            </a:r>
            <a:r>
              <a:rPr lang="ru-RU" sz="2000" dirty="0">
                <a:latin typeface="Century" panose="02040604050505020304" pitchFamily="18" charset="0"/>
              </a:rPr>
              <a:t>п</a:t>
            </a:r>
            <a:r>
              <a:rPr lang="ru-RU" sz="2000" dirty="0" smtClean="0">
                <a:latin typeface="Century" panose="02040604050505020304" pitchFamily="18" charset="0"/>
              </a:rPr>
              <a:t>ри </a:t>
            </a:r>
            <a:r>
              <a:rPr lang="ru-RU" sz="2000" dirty="0">
                <a:latin typeface="Century" panose="02040604050505020304" pitchFamily="18" charset="0"/>
              </a:rPr>
              <a:t>повторном чтении произведений устного народного творчества </a:t>
            </a:r>
            <a:r>
              <a:rPr lang="ru-RU" sz="2000" dirty="0" smtClean="0">
                <a:latin typeface="Century" panose="02040604050505020304" pitchFamily="18" charset="0"/>
              </a:rPr>
              <a:t>будут </a:t>
            </a:r>
            <a:r>
              <a:rPr lang="ru-RU" sz="2000" dirty="0">
                <a:latin typeface="Century" panose="02040604050505020304" pitchFamily="18" charset="0"/>
              </a:rPr>
              <a:t>с удовольствием </a:t>
            </a:r>
            <a:r>
              <a:rPr lang="ru-RU" sz="2000" dirty="0" smtClean="0">
                <a:latin typeface="Century" panose="02040604050505020304" pitchFamily="18" charset="0"/>
              </a:rPr>
              <a:t>проговаривать, пропевать </a:t>
            </a:r>
            <a:r>
              <a:rPr lang="ru-RU" sz="2000" dirty="0">
                <a:latin typeface="Century" panose="02040604050505020304" pitchFamily="18" charset="0"/>
              </a:rPr>
              <a:t>слова, небольшие фразы, </a:t>
            </a:r>
            <a:r>
              <a:rPr lang="ru-RU" sz="2000" dirty="0" smtClean="0">
                <a:latin typeface="Century" panose="02040604050505020304" pitchFamily="18" charset="0"/>
              </a:rPr>
              <a:t>рассказывать </a:t>
            </a:r>
            <a:r>
              <a:rPr lang="ru-RU" sz="2000" dirty="0">
                <a:latin typeface="Century" panose="02040604050505020304" pitchFamily="18" charset="0"/>
              </a:rPr>
              <a:t>четверостишья вместе с </a:t>
            </a:r>
            <a:r>
              <a:rPr lang="ru-RU" sz="2000" dirty="0" smtClean="0">
                <a:latin typeface="Century" panose="02040604050505020304" pitchFamily="18" charset="0"/>
              </a:rPr>
              <a:t>педагогом</a:t>
            </a:r>
            <a:r>
              <a:rPr lang="en-US" sz="2000" dirty="0" smtClean="0">
                <a:latin typeface="Century" panose="02040604050505020304" pitchFamily="18" charset="0"/>
              </a:rPr>
              <a:t>.</a:t>
            </a:r>
            <a:endParaRPr lang="ru-RU" sz="2000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206" y="151179"/>
            <a:ext cx="1128631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Этапы реализации проекта:</a:t>
            </a:r>
            <a:br>
              <a:rPr lang="ru-RU" sz="2000" dirty="0"/>
            </a:br>
            <a:r>
              <a:rPr lang="ru-RU" sz="2000" b="1" i="1" dirty="0" smtClean="0"/>
              <a:t>Подготовительный</a:t>
            </a:r>
            <a:br>
              <a:rPr lang="ru-RU" sz="2000" dirty="0"/>
            </a:br>
            <a:r>
              <a:rPr lang="ru-RU" sz="2000" dirty="0"/>
              <a:t>1</a:t>
            </a:r>
            <a:r>
              <a:rPr lang="ru-RU" sz="2000" dirty="0" smtClean="0"/>
              <a:t>. </a:t>
            </a:r>
            <a:r>
              <a:rPr lang="ru-RU" sz="2000" dirty="0"/>
              <a:t>Подбор методической литературы. </a:t>
            </a:r>
            <a:endParaRPr lang="ru-RU" sz="2000" dirty="0" smtClean="0"/>
          </a:p>
          <a:p>
            <a:r>
              <a:rPr lang="ru-RU" sz="2000" dirty="0" smtClean="0"/>
              <a:t>2. </a:t>
            </a:r>
            <a:r>
              <a:rPr lang="ru-RU" sz="2000" dirty="0"/>
              <a:t>Подбор произведений русского фольклора для использования в режимных моментах, НОД, на</a:t>
            </a:r>
            <a:br>
              <a:rPr lang="ru-RU" sz="2000" dirty="0"/>
            </a:br>
            <a:r>
              <a:rPr lang="ru-RU" sz="2000" dirty="0"/>
              <a:t>прогулках.</a:t>
            </a:r>
            <a:br>
              <a:rPr lang="ru-RU" sz="2000" dirty="0"/>
            </a:br>
            <a:r>
              <a:rPr lang="ru-RU" sz="2000" dirty="0" smtClean="0"/>
              <a:t>3. </a:t>
            </a:r>
            <a:r>
              <a:rPr lang="ru-RU" sz="2000" dirty="0"/>
              <a:t>Оформление информационного стенда в родительском уголке на темы: “«Любимые книги наших</a:t>
            </a:r>
            <a:br>
              <a:rPr lang="ru-RU" sz="2000" dirty="0"/>
            </a:br>
            <a:r>
              <a:rPr lang="ru-RU" sz="2000" dirty="0"/>
              <a:t>малышей»”, «Читаем вместе с малышом», «Фольклор в жизни </a:t>
            </a:r>
            <a:r>
              <a:rPr lang="ru-RU" sz="2000" dirty="0" smtClean="0"/>
              <a:t>ребенка</a:t>
            </a:r>
            <a:r>
              <a:rPr lang="ru-RU" sz="2000" dirty="0"/>
              <a:t>» </a:t>
            </a:r>
            <a:r>
              <a:rPr lang="ru-RU" sz="2000" dirty="0" smtClean="0"/>
              <a:t>.</a:t>
            </a:r>
            <a:br>
              <a:rPr lang="ru-RU" sz="2000" dirty="0"/>
            </a:br>
            <a:r>
              <a:rPr lang="ru-RU" sz="2000" dirty="0"/>
              <a:t>5. Организация развивающей среды в группе (музыкальный уголок, </a:t>
            </a:r>
            <a:r>
              <a:rPr lang="ru-RU" sz="2000" dirty="0" smtClean="0"/>
              <a:t>кукольный театр, </a:t>
            </a:r>
            <a:r>
              <a:rPr lang="ru-RU" sz="2000" dirty="0"/>
              <a:t>игровые зоны,</a:t>
            </a:r>
            <a:br>
              <a:rPr lang="ru-RU" sz="2000" dirty="0"/>
            </a:br>
            <a:r>
              <a:rPr lang="ru-RU" sz="2000" dirty="0" smtClean="0"/>
              <a:t>речевая зона)</a:t>
            </a:r>
            <a:br>
              <a:rPr lang="ru-RU" sz="2000" dirty="0"/>
            </a:br>
            <a:r>
              <a:rPr lang="ru-RU" sz="2000" b="1" dirty="0"/>
              <a:t>Основной</a:t>
            </a:r>
            <a:r>
              <a:rPr lang="ru-RU" sz="2000" b="1" dirty="0" smtClean="0"/>
              <a:t>.</a:t>
            </a:r>
            <a:br>
              <a:rPr lang="ru-RU" sz="2000" dirty="0"/>
            </a:br>
            <a:r>
              <a:rPr lang="ru-RU" sz="2000" dirty="0"/>
              <a:t>1. Игровая деятельность (русские народные подвижные игры)</a:t>
            </a:r>
            <a:br>
              <a:rPr lang="ru-RU" sz="2000" dirty="0"/>
            </a:br>
            <a:r>
              <a:rPr lang="ru-RU" sz="2000" dirty="0"/>
              <a:t>2. НОД (речевые </a:t>
            </a:r>
            <a:r>
              <a:rPr lang="ru-RU" sz="2000" dirty="0" smtClean="0"/>
              <a:t>игры</a:t>
            </a:r>
            <a:r>
              <a:rPr lang="en-US" sz="2000" dirty="0" smtClean="0"/>
              <a:t>,</a:t>
            </a:r>
            <a:r>
              <a:rPr lang="ru-RU" sz="2000" dirty="0" smtClean="0"/>
              <a:t> рассматривание и беседы по картинам)</a:t>
            </a:r>
            <a:br>
              <a:rPr lang="ru-RU" sz="2000" dirty="0"/>
            </a:br>
            <a:r>
              <a:rPr lang="ru-RU" sz="2000" dirty="0"/>
              <a:t>3. Заучивание потешек, закличек, поговорок.</a:t>
            </a:r>
            <a:br>
              <a:rPr lang="ru-RU" sz="2000" dirty="0"/>
            </a:br>
            <a:r>
              <a:rPr lang="ru-RU" sz="2000" dirty="0"/>
              <a:t>4. Прослушивание аудиозаписей русских народных песен.</a:t>
            </a:r>
            <a:br>
              <a:rPr lang="ru-RU" sz="2000" dirty="0"/>
            </a:br>
            <a:r>
              <a:rPr lang="ru-RU" sz="2000" dirty="0"/>
              <a:t>5. Прослушивание и просмотр русских народных сказок.</a:t>
            </a:r>
            <a:br>
              <a:rPr lang="ru-RU" sz="2000" dirty="0"/>
            </a:br>
            <a:r>
              <a:rPr lang="ru-RU" sz="2000" dirty="0"/>
              <a:t>6. </a:t>
            </a:r>
            <a:r>
              <a:rPr lang="ru-RU" sz="2000" dirty="0" smtClean="0"/>
              <a:t>Мастер-класс для родителей « Театр своими руками»</a:t>
            </a:r>
            <a:endParaRPr lang="ru-RU" sz="2000" dirty="0" smtClean="0"/>
          </a:p>
          <a:p>
            <a:r>
              <a:rPr lang="ru-RU" sz="2000" dirty="0" smtClean="0"/>
              <a:t>7</a:t>
            </a:r>
            <a:r>
              <a:rPr lang="en-US" sz="2000" dirty="0" smtClean="0"/>
              <a:t>.</a:t>
            </a:r>
            <a:r>
              <a:rPr lang="ru-RU" sz="2000" dirty="0" smtClean="0"/>
              <a:t> Театрализация сказок</a:t>
            </a:r>
            <a:r>
              <a:rPr lang="en-US" sz="2000" dirty="0" smtClean="0"/>
              <a:t>,</a:t>
            </a:r>
            <a:r>
              <a:rPr lang="ru-RU" sz="2000" dirty="0" smtClean="0"/>
              <a:t>изготовление атрибутов к ним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8</a:t>
            </a:r>
            <a:r>
              <a:rPr lang="en-US" sz="2000" dirty="0" smtClean="0"/>
              <a:t>. </a:t>
            </a:r>
            <a:r>
              <a:rPr lang="ru-RU" sz="2000" dirty="0" smtClean="0"/>
              <a:t>Создание альбома «Мои первые сказки»(рисунки родителей)</a:t>
            </a:r>
            <a:endParaRPr lang="ru-RU" sz="2000" dirty="0" smtClean="0"/>
          </a:p>
          <a:p>
            <a:r>
              <a:rPr lang="ru-RU" sz="2000" dirty="0" smtClean="0"/>
              <a:t>9</a:t>
            </a:r>
            <a:r>
              <a:rPr lang="en-US" sz="2000" dirty="0" smtClean="0"/>
              <a:t>.</a:t>
            </a:r>
            <a:r>
              <a:rPr lang="ru-RU" sz="2000" dirty="0" smtClean="0"/>
              <a:t>Создание книжек -самоделок</a:t>
            </a:r>
            <a:br>
              <a:rPr lang="ru-RU" sz="2000" dirty="0"/>
            </a:br>
            <a:r>
              <a:rPr lang="ru-RU" sz="2000" b="1" dirty="0"/>
              <a:t>Заключительный.</a:t>
            </a:r>
            <a:br>
              <a:rPr lang="ru-RU" sz="2000" dirty="0"/>
            </a:br>
            <a:r>
              <a:rPr lang="ru-RU" sz="2000" dirty="0"/>
              <a:t>П</a:t>
            </a:r>
            <a:r>
              <a:rPr lang="ru-RU" sz="2000" dirty="0" smtClean="0"/>
              <a:t>одведение </a:t>
            </a:r>
            <a:r>
              <a:rPr lang="ru-RU" sz="2000" dirty="0"/>
              <a:t>результатов проекта.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54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0" y="3511917"/>
            <a:ext cx="4227089" cy="3328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-1233"/>
          <a:stretch>
            <a:fillRect/>
          </a:stretch>
        </p:blipFill>
        <p:spPr>
          <a:xfrm>
            <a:off x="4363529" y="-21775"/>
            <a:ext cx="4096882" cy="3450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460411" y="3429000"/>
            <a:ext cx="3631927" cy="340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0" y="30298"/>
            <a:ext cx="4227089" cy="3352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321" y="3511917"/>
            <a:ext cx="3978782" cy="3346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2558" y="-19048"/>
            <a:ext cx="3207632" cy="340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9119" cy="3291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7" y="3566160"/>
            <a:ext cx="4389120" cy="3291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71" y="2294344"/>
            <a:ext cx="2407920" cy="4563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072" y="2325189"/>
            <a:ext cx="2426625" cy="4532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1817" y="718456"/>
            <a:ext cx="636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Зарядка для пальчиков и языка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</a:rPr>
              <a:t>ассаж по утрам – это трудно пока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8640" y="0"/>
            <a:ext cx="5026240" cy="4336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0696" y="1036916"/>
            <a:ext cx="4524103" cy="4784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9085" y="4773620"/>
            <a:ext cx="6544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Я люблю свою лошадку 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</a:rPr>
              <a:t> и котенка я люблю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</a:rPr>
              <a:t> Расскажу я вам без спешки про зверей своих потешки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6" y="0"/>
            <a:ext cx="3242422" cy="3305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-1874"/>
          <a:stretch>
            <a:fillRect/>
          </a:stretch>
        </p:blipFill>
        <p:spPr>
          <a:xfrm>
            <a:off x="3673899" y="2495007"/>
            <a:ext cx="4533832" cy="4362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944" y="679269"/>
            <a:ext cx="3100540" cy="3905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6240" y="679269"/>
            <a:ext cx="4284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Сказки слушаем 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</a:rPr>
              <a:t> читаем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</a:rPr>
              <a:t>и под сказки засыпаем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Закрываю глазки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</a:rPr>
              <a:t> ну не жизнь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>
                <a:solidFill>
                  <a:srgbClr val="FF0000"/>
                </a:solidFill>
              </a:rPr>
              <a:t> а сказки!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34640"/>
            <a:ext cx="3223686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5849</Words>
  <Application>WPS Presentation</Application>
  <PresentationFormat>Широкоэкранный</PresentationFormat>
  <Paragraphs>80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Century</vt:lpstr>
      <vt:lpstr>FreeSerif</vt:lpstr>
      <vt:lpstr>Calibri</vt:lpstr>
      <vt:lpstr>Microsoft YaHei</vt:lpstr>
      <vt:lpstr>Droid Sans Fallback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Гольке</dc:creator>
  <cp:lastModifiedBy>vadim</cp:lastModifiedBy>
  <cp:revision>64</cp:revision>
  <dcterms:created xsi:type="dcterms:W3CDTF">2022-01-23T06:51:51Z</dcterms:created>
  <dcterms:modified xsi:type="dcterms:W3CDTF">2022-01-23T06:51:51Z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