
<file path=[Content_Types].xml><?xml version="1.0" encoding="utf-8"?>
<Types xmlns="http://schemas.openxmlformats.org/package/2006/content-types">
  <Default Extension="jpeg" ContentType="image/jpeg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7" r:id="rId3"/>
    <p:sldId id="258" r:id="rId4"/>
    <p:sldId id="259" r:id="rId5"/>
    <p:sldId id="261" r:id="rId6"/>
    <p:sldId id="271" r:id="rId7"/>
    <p:sldId id="264" r:id="rId8"/>
    <p:sldId id="268" r:id="rId9"/>
    <p:sldId id="269" r:id="rId10"/>
    <p:sldId id="273" r:id="rId11"/>
    <p:sldId id="274" r:id="rId13"/>
    <p:sldId id="275" r:id="rId14"/>
    <p:sldId id="276" r:id="rId15"/>
    <p:sldId id="279" r:id="rId16"/>
    <p:sldId id="277" r:id="rId17"/>
    <p:sldId id="278" r:id="rId18"/>
    <p:sldId id="280" r:id="rId19"/>
    <p:sldId id="281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8433" autoAdjust="0"/>
  </p:normalViewPr>
  <p:slideViewPr>
    <p:cSldViewPr>
      <p:cViewPr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E1AAC-DF3D-4E31-8F58-7CD6071C58A4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58A82-4F43-4FF3-9482-3DDEF2AC71F7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Упражненияс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58A82-4F43-4FF3-9482-3DDEF2AC71F7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4B2AB-E3CB-4FED-ADBD-A22F867E69F5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9B98B-C917-45BF-B425-5ED8DE5809C6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92ABB-6191-432D-9BE7-60C153DEBA10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anose="02070309020205020404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A612C-B846-48A3-A6C2-6EEB0940A77F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5199A-2DDD-4499-997D-31A39AC668CE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anose="02070309020205020404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anose="02070309020205020404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4C579-6325-4442-B8C9-52263844E227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anose="02070309020205020404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anose="02070309020205020404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57B94-D062-4533-B09E-BA634AA04A45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05D2E-11AA-464B-884D-4FB7BC480C30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5AFB7-A04D-458F-AB49-FF5C8024DA20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anose="02070309020205020404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FF422-B5A0-4B73-BE76-039AAF266198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/>
          <p:nvPr/>
        </p:nvGrpSpPr>
        <p:grpSpPr bwMode="auto">
          <a:xfrm>
            <a:off x="4718050" y="993775"/>
            <a:ext cx="1847850" cy="1530350"/>
            <a:chOff x="4718762" y="993075"/>
            <a:chExt cx="1847138" cy="1530439"/>
          </a:xfrm>
        </p:grpSpPr>
        <p:sp>
          <p:nvSpPr>
            <p:cNvPr id="6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 rtlCol="0">
            <a:normAutofit/>
          </a:bodyPr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E97A3-580E-4925-BE32-594A8E9C70C8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34"/>
          <p:cNvGrpSpPr/>
          <p:nvPr/>
        </p:nvGrpSpPr>
        <p:grpSpPr bwMode="auto">
          <a:xfrm>
            <a:off x="0" y="0"/>
            <a:ext cx="9251950" cy="6858000"/>
            <a:chOff x="-9" y="-16"/>
            <a:chExt cx="9252346" cy="6858038"/>
          </a:xfrm>
        </p:grpSpPr>
        <p:grpSp>
          <p:nvGrpSpPr>
            <p:cNvPr id="1032" name="Group 638"/>
            <p:cNvGrpSpPr/>
            <p:nvPr/>
          </p:nvGrpSpPr>
          <p:grpSpPr bwMode="auto"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/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1" name="Freeform 73"/>
                <p:cNvSpPr/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2" name="Freeform 74"/>
                <p:cNvSpPr/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/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7" name="Freeform 80"/>
                <p:cNvSpPr/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8" name="Freeform 81"/>
                <p:cNvSpPr/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/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3" name="Freeform 87"/>
                <p:cNvSpPr/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4" name="Freeform 88"/>
                <p:cNvSpPr/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/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9" name="Freeform 87"/>
                <p:cNvSpPr/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0" name="Freeform 88"/>
                <p:cNvSpPr/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/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5" name="Freeform 73"/>
                <p:cNvSpPr/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6" name="Freeform 74"/>
                <p:cNvSpPr/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/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1" name="Freeform 80"/>
                <p:cNvSpPr/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2" name="Freeform 81"/>
                <p:cNvSpPr/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1033" name="Group 669"/>
            <p:cNvGrpSpPr/>
            <p:nvPr/>
          </p:nvGrpSpPr>
          <p:grpSpPr bwMode="auto"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/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1" name="Freeform 80"/>
                <p:cNvSpPr/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2" name="Freeform 81"/>
                <p:cNvSpPr/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/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7" name="Freeform 87"/>
                <p:cNvSpPr/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8" name="Freeform 88"/>
                <p:cNvSpPr/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213" name="Freeform 73"/>
              <p:cNvSpPr/>
              <p:nvPr/>
            </p:nvSpPr>
            <p:spPr bwMode="auto">
              <a:xfrm rot="1542474">
                <a:off x="7058318" y="3703642"/>
                <a:ext cx="1588" cy="15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/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9" name="Freeform 80"/>
                <p:cNvSpPr/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0" name="Freeform 81"/>
                <p:cNvSpPr/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/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5" name="Freeform 22"/>
                <p:cNvSpPr/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6" name="Freeform 23"/>
                <p:cNvSpPr/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/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1" name="Freeform 50"/>
                <p:cNvSpPr/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2" name="Freeform 51"/>
                <p:cNvSpPr/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/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7" name="Freeform 29"/>
                <p:cNvSpPr/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8" name="Freeform 30"/>
                <p:cNvSpPr/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/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3" name="Freeform 71"/>
                <p:cNvSpPr/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4" name="Freeform 72"/>
                <p:cNvSpPr/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/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9" name="Freeform 36"/>
                <p:cNvSpPr/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0" name="Freeform 37"/>
                <p:cNvSpPr/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1034" name="Group 715"/>
            <p:cNvGrpSpPr/>
            <p:nvPr/>
          </p:nvGrpSpPr>
          <p:grpSpPr bwMode="auto"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/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6" name="Freeform 87"/>
                <p:cNvSpPr/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7" name="Freeform 88"/>
                <p:cNvSpPr/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/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/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8" name="Freeform 73"/>
                <p:cNvSpPr/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9" name="Freeform 74"/>
                <p:cNvSpPr/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/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4" name="Freeform 73"/>
                <p:cNvSpPr/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5" name="Freeform 74"/>
                <p:cNvSpPr/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/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0" name="Freeform 43"/>
                <p:cNvSpPr/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1" name="Freeform 44"/>
                <p:cNvSpPr/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/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6" name="Freeform 57"/>
                <p:cNvSpPr/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7" name="Freeform 58"/>
                <p:cNvSpPr/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/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2" name="Freeform 64"/>
                <p:cNvSpPr/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3" name="Freeform 65"/>
                <p:cNvSpPr/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/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8" name="Freeform 71"/>
                <p:cNvSpPr/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9" name="Freeform 72"/>
                <p:cNvSpPr/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</p:grp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009650" y="676275"/>
            <a:ext cx="71247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09650" y="1806575"/>
            <a:ext cx="7124700" cy="405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13" y="59515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100" y="5951538"/>
            <a:ext cx="52562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088" y="5951538"/>
            <a:ext cx="60801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77DD4865-0188-48A5-87F2-6C35121013F4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404040"/>
          </a:solidFill>
          <a:latin typeface="+mj-lt"/>
          <a:ea typeface="Trebuchet MS" panose="020B0603020202020204" pitchFamily="34" charset="0"/>
          <a:cs typeface="Trebuchet MS" panose="020B0603020202020204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anose="020B0604030504040204" pitchFamily="34" charset="0"/>
          <a:ea typeface="Trebuchet MS" panose="020B0603020202020204" pitchFamily="34" charset="0"/>
          <a:cs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anose="020B0604030504040204" pitchFamily="34" charset="0"/>
          <a:ea typeface="Trebuchet MS" panose="020B0603020202020204" pitchFamily="34" charset="0"/>
          <a:cs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anose="020B0604030504040204" pitchFamily="34" charset="0"/>
          <a:ea typeface="Trebuchet MS" panose="020B0603020202020204" pitchFamily="34" charset="0"/>
          <a:cs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anose="020B0604030504040204" pitchFamily="34" charset="0"/>
          <a:ea typeface="Trebuchet MS" panose="020B0603020202020204" pitchFamily="34" charset="0"/>
          <a:cs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anose="05020102010507070707" pitchFamily="18" charset="2"/>
        <a:buChar char="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anose="05020102010507070707" pitchFamily="18" charset="2"/>
        <a:buChar char="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anose="05020102010507070707" pitchFamily="18" charset="2"/>
        <a:buChar char="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anose="05020102010507070707" pitchFamily="18" charset="2"/>
        <a:buChar char="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anose="05020102010507070707" pitchFamily="18" charset="2"/>
        <a:buChar char="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7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NULL" TargetMode="External"/><Relationship Id="rId1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00033" y="928670"/>
            <a:ext cx="7786743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0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Презентация </a:t>
            </a:r>
            <a:endParaRPr lang="ru-RU" sz="6000" b="1" i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algn="ctr">
              <a:defRPr/>
            </a:pPr>
            <a:r>
              <a:rPr lang="ru-RU" sz="44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Пальчиковая гимнастика как средство развития речи детей</a:t>
            </a:r>
            <a:endParaRPr lang="ru-RU" sz="4400" b="1" i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algn="ctr">
              <a:defRPr/>
            </a:pPr>
            <a:endParaRPr lang="ru-RU" sz="4400" b="1" i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algn="ctr">
              <a:defRPr/>
            </a:pPr>
            <a:endParaRPr lang="ru-RU" sz="4400" b="1" i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algn="ctr">
              <a:defRPr/>
            </a:pP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Выполнила: Антропова И.Н.</a:t>
            </a:r>
            <a:endParaRPr lang="ru-RU" sz="2800" b="1" i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algn="ctr">
              <a:defRPr/>
            </a:pP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воспитатель младшей группы</a:t>
            </a:r>
            <a:endParaRPr lang="ru-RU" sz="2800" b="1" i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algn="ctr">
              <a:defRPr/>
            </a:pP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МБДОУ «Д/с «Огонёк» г. Бердск</a:t>
            </a:r>
            <a:endParaRPr lang="ru-RU" sz="2800" b="1" i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/>
          <p:nvPr/>
        </p:nvSpPr>
        <p:spPr bwMode="auto">
          <a:xfrm>
            <a:off x="0" y="1643050"/>
            <a:ext cx="4643438" cy="442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ru-RU" sz="2800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endParaRPr lang="ru-RU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" name="Рисунок 6" descr="IMG-20200215-WA0016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23728" y="164636"/>
            <a:ext cx="4770530" cy="6360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857356" y="660400"/>
            <a:ext cx="621510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Аппликация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Развивает силу и гибкость пальцев;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Увеличивает подвижность пальцев;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Развивает  мелкую моторику рук.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endParaRPr lang="ru-RU" sz="48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Рисунок 3" descr="IMG-20200215-WA00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23728" y="260648"/>
            <a:ext cx="4999484" cy="64053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-20200215-WA0007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88686" y="260648"/>
            <a:ext cx="4806534" cy="6408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гимнастика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Мои пальчики расскажут, всё умеют, всё покажут.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9" name="Рисунок 8" descr="IMG-20200215-WA0018.jpg"/>
          <p:cNvPicPr>
            <a:picLocks noGrp="1" noChangeAspect="1"/>
          </p:cNvPicPr>
          <p:nvPr>
            <p:ph type="pic" sz="quarter" idx="14"/>
          </p:nvPr>
        </p:nvPicPr>
        <p:blipFill>
          <a:blip r:embed="rId1"/>
          <a:srcRect/>
          <a:stretch>
            <a:fillRect/>
          </a:stretch>
        </p:blipFill>
        <p:spPr>
          <a:xfrm>
            <a:off x="4460776" y="869504"/>
            <a:ext cx="4575720" cy="45757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/>
          <p:nvPr/>
        </p:nvSpPr>
        <p:spPr bwMode="auto">
          <a:xfrm>
            <a:off x="301625" y="1714500"/>
            <a:ext cx="5999163" cy="459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endParaRPr lang="ru-RU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7" name="Рисунок 6" descr="IMG-20200215-WA0024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5536" y="332656"/>
            <a:ext cx="7956376" cy="59672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IMG-20200215-WA0020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528" y="260648"/>
            <a:ext cx="8532440" cy="6399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J:\DCIM\100ANDRO\DSC_0445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1"/>
          <a:srcRect/>
          <a:stretch>
            <a:fillRect/>
          </a:stretch>
        </p:blipFill>
        <p:spPr>
          <a:xfrm>
            <a:off x="467544" y="548680"/>
            <a:ext cx="8208962" cy="6048375"/>
          </a:xfrm>
          <a:effectLst>
            <a:softEdge rad="112500"/>
          </a:effectLst>
        </p:spPr>
      </p:pic>
      <p:pic>
        <p:nvPicPr>
          <p:cNvPr id="3" name="Picture 2" descr="J:\DCIM\100ANDRO\DSC_0445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95536" y="548680"/>
            <a:ext cx="8208962" cy="6048375"/>
          </a:xfrm>
          <a:prstGeom prst="rect">
            <a:avLst/>
          </a:prstGeom>
          <a:noFill/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/>
          <p:nvPr/>
        </p:nvSpPr>
        <p:spPr bwMode="auto">
          <a:xfrm>
            <a:off x="301625" y="549275"/>
            <a:ext cx="8540750" cy="554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ru-RU" sz="32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5" y="1071546"/>
            <a:ext cx="664373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Monotype Corsiva" panose="03010101010201010101" pitchFamily="66" charset="0"/>
              </a:rPr>
              <a:t>СПАСИБО  ЗА ВНИМАНИЕ</a:t>
            </a:r>
            <a:endParaRPr lang="ru-RU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4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Monotype Corsiva" panose="03010101010201010101" pitchFamily="66" charset="0"/>
            </a:endParaRPr>
          </a:p>
        </p:txBody>
      </p:sp>
      <p:pic>
        <p:nvPicPr>
          <p:cNvPr id="6" name="Picture 4" descr="C:\Documents and Settings\User\Мои документы\Мои рисунки\анимашки\children\children_0186.gif"/>
          <p:cNvPicPr>
            <a:picLocks noChangeAspect="1" noChangeArrowheads="1" noCrop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357422" y="4286256"/>
            <a:ext cx="40322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1009650" y="333375"/>
            <a:ext cx="7124700" cy="935038"/>
          </a:xfrm>
        </p:spPr>
        <p:txBody>
          <a:bodyPr/>
          <a:lstStyle/>
          <a:p>
            <a:pPr eaLnBrk="1" hangingPunct="1"/>
            <a:r>
              <a:rPr lang="ru-RU" sz="4000" dirty="0" smtClean="0">
                <a:solidFill>
                  <a:srgbClr val="2A9224"/>
                </a:solidFill>
                <a:cs typeface="Trebuchet MS" panose="020B0603020202020204" pitchFamily="34" charset="0"/>
              </a:rPr>
              <a:t>Пальчиковая гимнастика</a:t>
            </a:r>
            <a:endParaRPr lang="ru-RU" sz="4000" dirty="0" smtClean="0">
              <a:solidFill>
                <a:srgbClr val="2A9224"/>
              </a:solidFill>
              <a:cs typeface="Trebuchet MS" panose="020B0603020202020204" pitchFamily="34" charset="0"/>
            </a:endParaRPr>
          </a:p>
        </p:txBody>
      </p:sp>
      <p:pic>
        <p:nvPicPr>
          <p:cNvPr id="4099" name="Picture 6" descr="http://im3-tub-ru.yandex.net/i?id=314944926-63-72&amp;n=21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1" cstate="print"/>
          <a:srcRect/>
          <a:stretch>
            <a:fillRect/>
          </a:stretch>
        </p:blipFill>
        <p:spPr>
          <a:xfrm>
            <a:off x="304800" y="2133600"/>
            <a:ext cx="2754313" cy="27352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059113" y="1773238"/>
            <a:ext cx="5757862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это развитие движений пальцев рук через игры и упражнения, а также инсценировку  </a:t>
            </a:r>
            <a:r>
              <a:rPr lang="ru-RU" sz="36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каких-либо рифмованных 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стихов. </a:t>
            </a:r>
            <a:endParaRPr lang="ru-RU" sz="3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9650" y="115888"/>
            <a:ext cx="7124700" cy="1081087"/>
          </a:xfrm>
        </p:spPr>
        <p:txBody>
          <a:bodyPr/>
          <a:lstStyle/>
          <a:p>
            <a:pPr algn="ctr" eaLnBrk="1" hangingPunct="1"/>
            <a:br>
              <a:rPr lang="ru-RU" b="1" dirty="0" smtClean="0">
                <a:solidFill>
                  <a:srgbClr val="2A9224"/>
                </a:solidFill>
                <a:latin typeface="Monotype Corsiva" panose="03010101010201010101" pitchFamily="66" charset="0"/>
                <a:cs typeface="Trebuchet MS" panose="020B0603020202020204" pitchFamily="34" charset="0"/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Работа по развитию мелкой моторики   является важнейшим фактором: 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cs typeface="Trebuchet MS" panose="020B060302020202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009650" y="1412875"/>
            <a:ext cx="7124700" cy="4968875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 2" panose="05020102010507070707" pitchFamily="18" charset="2"/>
              <a:buChar char=""/>
              <a:defRPr/>
            </a:pP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стимулирующим речевое развитие ребенка;</a:t>
            </a:r>
            <a:endParaRPr lang="ru-RU" sz="28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9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 2" panose="05020102010507070707" pitchFamily="18" charset="2"/>
              <a:buChar char=""/>
              <a:defRPr/>
            </a:pP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способствующим улучшению артикуляционных движений;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28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9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 2" panose="05020102010507070707" pitchFamily="18" charset="2"/>
              <a:buChar char=""/>
              <a:defRPr/>
            </a:pP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подготовки кисти руки к письму;</a:t>
            </a:r>
            <a:endParaRPr lang="ru-RU" sz="2800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eaLnBrk="1" fontAlgn="auto" hangingPunct="1">
              <a:lnSpc>
                <a:spcPct val="9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 2" panose="05020102010507070707" pitchFamily="18" charset="2"/>
              <a:buChar char=""/>
              <a:defRPr/>
            </a:pP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повышающим работоспособность коры головного мозга.</a:t>
            </a:r>
            <a:endParaRPr lang="ru-RU" sz="28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 eaLnBrk="1" fontAlgn="auto" hangingPunct="1">
              <a:lnSpc>
                <a:spcPct val="90000"/>
              </a:lnSpc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ru-RU" sz="3200" b="1" i="1" u="sng" dirty="0" smtClean="0">
                <a:solidFill>
                  <a:srgbClr val="FFFF00"/>
                </a:solidFill>
              </a:rPr>
              <a:t>Чем больше умеет рука, тем умнее ее обладатель.</a:t>
            </a:r>
            <a:endParaRPr lang="ru-RU" sz="3200" b="1" i="1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09650" y="188913"/>
            <a:ext cx="7124700" cy="1152525"/>
          </a:xfrm>
        </p:spPr>
        <p:txBody>
          <a:bodyPr/>
          <a:lstStyle/>
          <a:p>
            <a:pPr algn="ctr" eaLnBrk="1" hangingPunct="1"/>
            <a:r>
              <a:rPr lang="ru-RU" sz="4400" b="1" i="1" dirty="0" smtClean="0">
                <a:solidFill>
                  <a:srgbClr val="2A9224"/>
                </a:solidFill>
                <a:latin typeface="Monotype Corsiva" panose="03010101010201010101" pitchFamily="66" charset="0"/>
                <a:cs typeface="Trebuchet MS" panose="020B0603020202020204" pitchFamily="34" charset="0"/>
              </a:rPr>
              <a:t>Основные   правила  выполнения пальчиковой гимнастики:</a:t>
            </a:r>
            <a:endParaRPr lang="ru-RU" sz="4400" b="1" i="1" dirty="0" smtClean="0">
              <a:solidFill>
                <a:srgbClr val="2A9224"/>
              </a:solidFill>
              <a:latin typeface="Monotype Corsiva" panose="03010101010201010101" pitchFamily="66" charset="0"/>
              <a:cs typeface="Trebuchet MS" panose="020B0603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009650" y="1341438"/>
            <a:ext cx="7666038" cy="5256212"/>
          </a:xfrm>
        </p:spPr>
        <p:txBody>
          <a:bodyPr rtlCol="0">
            <a:normAutofit/>
          </a:bodyPr>
          <a:lstStyle/>
          <a:p>
            <a:pPr lvl="0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Пальцы правой и левой рук следует нагружать равномерно.</a:t>
            </a:r>
            <a:endParaRPr lang="ru-RU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0"/>
            <a:endParaRPr lang="ru-RU" sz="2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0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После каждого упражнения необходимо расслаблять пальцы (например, потрясти кистями рук)</a:t>
            </a:r>
            <a:endParaRPr lang="ru-RU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0"/>
            <a:endParaRPr lang="ru-RU" sz="2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0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Выделить для занятий не менее полу часа в ежедневном распорядке.</a:t>
            </a:r>
            <a:endParaRPr lang="ru-RU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0">
              <a:buNone/>
            </a:pP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-20200215-WA0021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7544" y="116632"/>
            <a:ext cx="8136904" cy="656740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9650" y="0"/>
            <a:ext cx="7124700" cy="1700213"/>
          </a:xfrm>
        </p:spPr>
        <p:txBody>
          <a:bodyPr/>
          <a:lstStyle/>
          <a:p>
            <a:pPr algn="ctr" eaLnBrk="1" hangingPunct="1"/>
            <a:r>
              <a:rPr lang="ru-RU" sz="4000" b="1" i="1" smtClean="0">
                <a:cs typeface="Trebuchet MS" panose="020B0603020202020204" pitchFamily="34" charset="0"/>
              </a:rPr>
              <a:t> </a:t>
            </a:r>
            <a:r>
              <a:rPr lang="ru-RU" sz="4800" b="1" i="1" smtClean="0">
                <a:solidFill>
                  <a:srgbClr val="2A9224"/>
                </a:solidFill>
                <a:latin typeface="Monotype Corsiva" panose="03010101010201010101" pitchFamily="66" charset="0"/>
                <a:cs typeface="Trebuchet MS" panose="020B0603020202020204" pitchFamily="34" charset="0"/>
              </a:rPr>
              <a:t>Упражнения для кистей рук</a:t>
            </a:r>
            <a:br>
              <a:rPr lang="ru-RU" sz="4800" b="1" i="1" smtClean="0">
                <a:solidFill>
                  <a:srgbClr val="2A9224"/>
                </a:solidFill>
                <a:latin typeface="Monotype Corsiva" panose="03010101010201010101" pitchFamily="66" charset="0"/>
                <a:cs typeface="Trebuchet MS" panose="020B0603020202020204" pitchFamily="34" charset="0"/>
              </a:rPr>
            </a:br>
            <a:r>
              <a:rPr lang="ru-RU" sz="2000" b="1" i="1" smtClean="0">
                <a:solidFill>
                  <a:srgbClr val="936A09"/>
                </a:solidFill>
                <a:latin typeface="Cambria" panose="02040503050406030204" pitchFamily="18" charset="0"/>
                <a:cs typeface="Trebuchet MS" panose="020B0603020202020204" pitchFamily="34" charset="0"/>
              </a:rPr>
              <a:t>Пальчиковая</a:t>
            </a:r>
            <a:r>
              <a:rPr lang="ru-RU" sz="2000" b="1" i="1" smtClean="0">
                <a:solidFill>
                  <a:srgbClr val="936A09"/>
                </a:solidFill>
                <a:latin typeface="Franklin Gothic Demi" panose="020B0703020102020204" pitchFamily="34" charset="0"/>
                <a:cs typeface="Trebuchet MS" panose="020B0603020202020204" pitchFamily="34" charset="0"/>
              </a:rPr>
              <a:t> </a:t>
            </a:r>
            <a:r>
              <a:rPr lang="ru-RU" sz="2000" b="1" i="1" smtClean="0">
                <a:solidFill>
                  <a:srgbClr val="936A0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гимнастика</a:t>
            </a:r>
            <a:endParaRPr lang="ru-RU" sz="4000" smtClean="0">
              <a:solidFill>
                <a:srgbClr val="936A0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3602" name="Picture 2" descr="C:\Users\Папа\Desktop\palchikovaya_gimnastika_ptenchiki.jpg"/>
          <p:cNvPicPr>
            <a:picLocks noGrp="1" noChangeAspect="1" noChangeArrowheads="1"/>
          </p:cNvPicPr>
          <p:nvPr>
            <p:ph idx="1"/>
          </p:nvPr>
        </p:nvPicPr>
        <p:blipFill>
          <a:blip r:embed="rId1" cstate="print"/>
          <a:srcRect/>
          <a:stretch>
            <a:fillRect/>
          </a:stretch>
        </p:blipFill>
        <p:spPr>
          <a:xfrm>
            <a:off x="323528" y="2132856"/>
            <a:ext cx="4034158" cy="3875892"/>
          </a:xfrm>
          <a:effectLst>
            <a:softEdge rad="112500"/>
          </a:effectLst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787900" y="2565400"/>
            <a:ext cx="3995738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u="sng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ПТЕНЧИКИ В ГНЕЗДЕ</a:t>
            </a:r>
            <a:endParaRPr lang="ru-RU" sz="2000" b="1" u="sng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ru-RU" b="1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ru-RU" sz="2400" dirty="0">
                <a:latin typeface="Arial" panose="020B0604020202020204" pitchFamily="34" charset="0"/>
              </a:rPr>
              <a:t>Обхватить все пальчики правой руки левой ладонью и ими шевелить</a:t>
            </a:r>
            <a:endParaRPr lang="ru-RU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50" name="Picture 2" descr="C:\Users\Папа\Desktop\palchikovaya_gimnastika_filin.jpg"/>
          <p:cNvPicPr>
            <a:picLocks noGrp="1" noChangeAspect="1" noChangeArrowheads="1"/>
          </p:cNvPicPr>
          <p:nvPr>
            <p:ph idx="1"/>
          </p:nvPr>
        </p:nvPicPr>
        <p:blipFill>
          <a:blip r:embed="rId1" cstate="print"/>
          <a:srcRect/>
          <a:stretch>
            <a:fillRect/>
          </a:stretch>
        </p:blipFill>
        <p:spPr>
          <a:xfrm>
            <a:off x="500063" y="3213100"/>
            <a:ext cx="3500437" cy="3216275"/>
          </a:xfrm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188913"/>
            <a:ext cx="4392613" cy="3155950"/>
          </a:xfrm>
        </p:spPr>
        <p:txBody>
          <a:bodyPr rtlCol="0">
            <a:normAutofit fontScale="25000" lnSpcReduction="20000"/>
          </a:bodyPr>
          <a:lstStyle/>
          <a:p>
            <a:pPr marL="0" indent="0" algn="ctr" eaLnBrk="1" fontAlgn="auto" hangingPunct="1">
              <a:lnSpc>
                <a:spcPct val="8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 2" panose="05020102010507070707" pitchFamily="18" charset="2"/>
              <a:buNone/>
              <a:defRPr/>
            </a:pPr>
            <a:r>
              <a:rPr lang="ru-RU" sz="9600" b="1" dirty="0" smtClean="0">
                <a:solidFill>
                  <a:schemeClr val="accent2">
                    <a:lumMod val="50000"/>
                  </a:schemeClr>
                </a:solidFill>
              </a:rPr>
              <a:t>«ФИЛИН»</a:t>
            </a:r>
            <a:endParaRPr lang="ru-RU" sz="9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eaLnBrk="1" fontAlgn="auto" hangingPunct="1">
              <a:lnSpc>
                <a:spcPct val="17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 2" panose="05020102010507070707" pitchFamily="18" charset="2"/>
              <a:buNone/>
              <a:defRPr/>
            </a:pPr>
            <a:r>
              <a:rPr lang="ru-RU" sz="7200" b="1" dirty="0" smtClean="0">
                <a:solidFill>
                  <a:schemeClr val="accent4">
                    <a:lumMod val="75000"/>
                  </a:schemeClr>
                </a:solidFill>
              </a:rPr>
              <a:t>Руки </a:t>
            </a:r>
            <a:r>
              <a:rPr lang="ru-RU" sz="7200" b="1" dirty="0">
                <a:solidFill>
                  <a:schemeClr val="accent4">
                    <a:lumMod val="75000"/>
                  </a:schemeClr>
                </a:solidFill>
              </a:rPr>
              <a:t>в кулачок, прижаты, большие пальчики - вверх (ушки), указательные пальцы вместе; они выставлены на </a:t>
            </a:r>
            <a:r>
              <a:rPr lang="ru-RU" sz="7200" b="1" dirty="0" smtClean="0">
                <a:solidFill>
                  <a:schemeClr val="accent4">
                    <a:lumMod val="75000"/>
                  </a:schemeClr>
                </a:solidFill>
              </a:rPr>
              <a:t>вас</a:t>
            </a:r>
            <a:r>
              <a:rPr lang="ru-RU" sz="6400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ru-RU" sz="6400" b="1" dirty="0">
              <a:solidFill>
                <a:schemeClr val="accent4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 2" panose="05020102010507070707" pitchFamily="18" charset="2"/>
              <a:buChar char=""/>
              <a:defRPr/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55651" name="Picture 3" descr="C:\Users\Папа\Desktop\palchikovaya_gimnastika_petushok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51413" y="3213100"/>
            <a:ext cx="3714750" cy="3219450"/>
          </a:xfrm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787900" y="476250"/>
            <a:ext cx="4356100" cy="2601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«Петушок»</a:t>
            </a:r>
            <a:endParaRPr lang="ru-RU" sz="16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Ладонь вверх,  указательный палец опирается на большой. Остальные пальцы растопырены в стороны и подняты вверх.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514350" y="447675"/>
            <a:ext cx="82772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Упражнения для пальцев условно статические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pic>
        <p:nvPicPr>
          <p:cNvPr id="11267" name="Picture 3" descr="УПРАЖНЕНИЕ «КОЗА»"/>
          <p:cNvPicPr>
            <a:picLocks noChangeAspect="1" noChangeArrowheads="1"/>
          </p:cNvPicPr>
          <p:nvPr/>
        </p:nvPicPr>
        <p:blipFill>
          <a:blip r:embed="rId1" r:link="rId2" cstate="print"/>
          <a:srcRect/>
          <a:stretch>
            <a:fillRect/>
          </a:stretch>
        </p:blipFill>
        <p:spPr bwMode="auto">
          <a:xfrm>
            <a:off x="539750" y="1412875"/>
            <a:ext cx="1493838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5" descr="УПРАЖНЕНИЕ «ЗАЙЧИК»"/>
          <p:cNvPicPr>
            <a:picLocks noChangeAspect="1" noChangeArrowheads="1"/>
          </p:cNvPicPr>
          <p:nvPr/>
        </p:nvPicPr>
        <p:blipFill>
          <a:blip r:embed="rId3" r:link="rId2" cstate="print"/>
          <a:srcRect/>
          <a:stretch>
            <a:fillRect/>
          </a:stretch>
        </p:blipFill>
        <p:spPr bwMode="auto">
          <a:xfrm>
            <a:off x="2843213" y="1341438"/>
            <a:ext cx="13128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7" descr="УПРАЖНЕНИЕ «ЧЕЛОВЕЧЕК»"/>
          <p:cNvPicPr>
            <a:picLocks noChangeAspect="1" noChangeArrowheads="1"/>
          </p:cNvPicPr>
          <p:nvPr/>
        </p:nvPicPr>
        <p:blipFill>
          <a:blip r:embed="rId4" r:link="rId2" cstate="print"/>
          <a:srcRect/>
          <a:stretch>
            <a:fillRect/>
          </a:stretch>
        </p:blipFill>
        <p:spPr bwMode="auto">
          <a:xfrm>
            <a:off x="5003800" y="1341438"/>
            <a:ext cx="1366838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9" descr="УПРАЖНЕНИЕ «ЁЖИК»"/>
          <p:cNvPicPr>
            <a:picLocks noChangeAspect="1" noChangeArrowheads="1"/>
          </p:cNvPicPr>
          <p:nvPr/>
        </p:nvPicPr>
        <p:blipFill>
          <a:blip r:embed="rId5" r:link="rId2" cstate="print"/>
          <a:srcRect/>
          <a:stretch>
            <a:fillRect/>
          </a:stretch>
        </p:blipFill>
        <p:spPr bwMode="auto">
          <a:xfrm>
            <a:off x="7164388" y="1268413"/>
            <a:ext cx="1439862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Rectangle 18"/>
          <p:cNvSpPr>
            <a:spLocks noChangeArrowheads="1"/>
          </p:cNvSpPr>
          <p:nvPr/>
        </p:nvSpPr>
        <p:spPr bwMode="auto">
          <a:xfrm>
            <a:off x="323850" y="3573463"/>
            <a:ext cx="1871663" cy="256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b="1">
                <a:latin typeface="Arial" panose="020B0604020202020204" pitchFamily="34" charset="0"/>
              </a:rPr>
              <a:t>Коза:</a:t>
            </a:r>
            <a:endParaRPr lang="ru-RU">
              <a:latin typeface="Arial" panose="020B0604020202020204" pitchFamily="34" charset="0"/>
            </a:endParaRPr>
          </a:p>
          <a:p>
            <a:br>
              <a:rPr lang="ru-RU">
                <a:latin typeface="Arial" panose="020B0604020202020204" pitchFamily="34" charset="0"/>
              </a:rPr>
            </a:br>
            <a:r>
              <a:rPr lang="ru-RU">
                <a:latin typeface="Arial" panose="020B0604020202020204" pitchFamily="34" charset="0"/>
              </a:rPr>
              <a:t>Указательный и мизинец выпрямлены, большой палец - на согнутых безымянном и среднем. </a:t>
            </a:r>
            <a:endParaRPr lang="ru-RU">
              <a:latin typeface="Arial" panose="020B0604020202020204" pitchFamily="34" charset="0"/>
            </a:endParaRPr>
          </a:p>
        </p:txBody>
      </p:sp>
      <p:sp>
        <p:nvSpPr>
          <p:cNvPr id="11272" name="Rectangle 6"/>
          <p:cNvSpPr>
            <a:spLocks noChangeArrowheads="1"/>
          </p:cNvSpPr>
          <p:nvPr/>
        </p:nvSpPr>
        <p:spPr bwMode="auto">
          <a:xfrm>
            <a:off x="2276475" y="3716338"/>
            <a:ext cx="2376488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b="1">
                <a:latin typeface="Verdana" panose="020B0604030504040204" pitchFamily="34" charset="0"/>
              </a:rPr>
              <a:t>Зайчик:</a:t>
            </a:r>
            <a:endParaRPr lang="ru-RU">
              <a:latin typeface="Verdana" panose="020B0604030504040204" pitchFamily="34" charset="0"/>
            </a:endParaRPr>
          </a:p>
          <a:p>
            <a:pPr algn="ctr"/>
            <a:br>
              <a:rPr lang="ru-RU">
                <a:latin typeface="Verdana" panose="020B0604030504040204" pitchFamily="34" charset="0"/>
              </a:rPr>
            </a:br>
            <a:r>
              <a:rPr lang="ru-RU">
                <a:latin typeface="Verdana" panose="020B0604030504040204" pitchFamily="34" charset="0"/>
              </a:rPr>
              <a:t>Указательный и средний пальцы выпрямлены, остальные сжаты в кулак. </a:t>
            </a:r>
            <a:endParaRPr lang="ru-RU">
              <a:latin typeface="Verdana" panose="020B0604030504040204" pitchFamily="34" charset="0"/>
            </a:endParaRPr>
          </a:p>
        </p:txBody>
      </p:sp>
      <p:sp>
        <p:nvSpPr>
          <p:cNvPr id="11273" name="Rectangle 8"/>
          <p:cNvSpPr>
            <a:spLocks noChangeArrowheads="1"/>
          </p:cNvSpPr>
          <p:nvPr/>
        </p:nvSpPr>
        <p:spPr bwMode="auto">
          <a:xfrm>
            <a:off x="4652963" y="3716338"/>
            <a:ext cx="2519362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b="1">
                <a:latin typeface="Verdana" panose="020B0604030504040204" pitchFamily="34" charset="0"/>
              </a:rPr>
              <a:t>Человечек:</a:t>
            </a:r>
            <a:endParaRPr lang="ru-RU">
              <a:latin typeface="Verdana" panose="020B0604030504040204" pitchFamily="34" charset="0"/>
            </a:endParaRPr>
          </a:p>
          <a:p>
            <a:pPr algn="ctr"/>
            <a:br>
              <a:rPr lang="ru-RU">
                <a:latin typeface="Verdana" panose="020B0604030504040204" pitchFamily="34" charset="0"/>
              </a:rPr>
            </a:br>
            <a:r>
              <a:rPr lang="ru-RU">
                <a:latin typeface="Verdana" panose="020B0604030504040204" pitchFamily="34" charset="0"/>
              </a:rPr>
              <a:t>Бегаем указательным и средним пальцами по столу. </a:t>
            </a:r>
            <a:endParaRPr lang="ru-RU">
              <a:latin typeface="Verdana" panose="020B0604030504040204" pitchFamily="34" charset="0"/>
            </a:endParaRP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7019925" y="3716338"/>
            <a:ext cx="2124075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b="1">
                <a:latin typeface="Verdana" panose="020B0604030504040204" pitchFamily="34" charset="0"/>
              </a:rPr>
              <a:t>Ёжик:</a:t>
            </a:r>
            <a:endParaRPr lang="ru-RU">
              <a:latin typeface="Verdana" panose="020B0604030504040204" pitchFamily="34" charset="0"/>
            </a:endParaRPr>
          </a:p>
          <a:p>
            <a:pPr algn="ctr"/>
            <a:br>
              <a:rPr lang="ru-RU">
                <a:latin typeface="Verdana" panose="020B0604030504040204" pitchFamily="34" charset="0"/>
              </a:rPr>
            </a:br>
            <a:r>
              <a:rPr lang="ru-RU">
                <a:latin typeface="Verdana" panose="020B0604030504040204" pitchFamily="34" charset="0"/>
              </a:rPr>
              <a:t>Руки сцепить в замок, пальцы одной руки и большой палец другой руки выпрямить </a:t>
            </a:r>
            <a:endParaRPr lang="ru-RU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214414" y="676275"/>
            <a:ext cx="6919936" cy="5538807"/>
          </a:xfrm>
        </p:spPr>
        <p:txBody>
          <a:bodyPr/>
          <a:lstStyle/>
          <a:p>
            <a:pPr lvl="0"/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Обязательная тренировка пальчиков: 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аппликация, лепка , оригами, складывание узор из мозаики , перебирание крупы, палочек, спичек, пуговиц , бусинок, вырезание ножницами по контуру.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0</TotalTime>
  <Words>1914</Words>
  <Application>WPS Presentation</Application>
  <PresentationFormat>Экран (4:3)</PresentationFormat>
  <Paragraphs>77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6" baseType="lpstr">
      <vt:lpstr>Arial</vt:lpstr>
      <vt:lpstr>SimSun</vt:lpstr>
      <vt:lpstr>Wingdings</vt:lpstr>
      <vt:lpstr>Tahoma</vt:lpstr>
      <vt:lpstr>Trebuchet MS</vt:lpstr>
      <vt:lpstr>Trebuchet MS</vt:lpstr>
      <vt:lpstr>Verdana</vt:lpstr>
      <vt:lpstr>Wingdings 2</vt:lpstr>
      <vt:lpstr>Arial</vt:lpstr>
      <vt:lpstr>Courier New</vt:lpstr>
      <vt:lpstr>Monotype Corsiva</vt:lpstr>
      <vt:lpstr>Cambria</vt:lpstr>
      <vt:lpstr>Franklin Gothic Demi</vt:lpstr>
      <vt:lpstr>Calibri</vt:lpstr>
      <vt:lpstr>Comic Sans MS</vt:lpstr>
      <vt:lpstr>Microsoft YaHei</vt:lpstr>
      <vt:lpstr/>
      <vt:lpstr>Arial Unicode MS</vt:lpstr>
      <vt:lpstr>Spring</vt:lpstr>
      <vt:lpstr>PowerPoint 演示文稿</vt:lpstr>
      <vt:lpstr>Пальчиковая гимнастика</vt:lpstr>
      <vt:lpstr>   Работа по развитию мелкой моторики   является важнейшим фактором: </vt:lpstr>
      <vt:lpstr>Основные   правила  выполнения пальчиковой гимнастики:</vt:lpstr>
      <vt:lpstr>PowerPoint 演示文稿</vt:lpstr>
      <vt:lpstr> Упражнения для кистей рук Пальчиковая гимнастика</vt:lpstr>
      <vt:lpstr>PowerPoint 演示文稿</vt:lpstr>
      <vt:lpstr>PowerPoint 演示文稿</vt:lpstr>
      <vt:lpstr>Обязательная тренировка пальчиков:  аппликация, лепка , оригами, складывание узор из мозаики , перебирание крупы, палочек, спичек, пуговиц , бусинок, вырезание ножницами по контуру. </vt:lpstr>
      <vt:lpstr>PowerPoint 演示文稿</vt:lpstr>
      <vt:lpstr>PowerPoint 演示文稿</vt:lpstr>
      <vt:lpstr>PowerPoint 演示文稿</vt:lpstr>
      <vt:lpstr>гимнастика</vt:lpstr>
      <vt:lpstr>PowerPoint 演示文稿</vt:lpstr>
      <vt:lpstr>PowerPoint 演示文稿</vt:lpstr>
      <vt:lpstr>PowerPoint 演示文稿</vt:lpstr>
      <vt:lpstr>PowerPoint 演示文稿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Вадим и Света</cp:lastModifiedBy>
  <cp:revision>73</cp:revision>
  <dcterms:created xsi:type="dcterms:W3CDTF">2013-05-08T07:35:00Z</dcterms:created>
  <dcterms:modified xsi:type="dcterms:W3CDTF">2020-02-26T05:18:30Z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1049-11.2.0.9150</vt:lpwstr>
  </property>
</Properties>
</file>