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58" r:id="rId6"/>
    <p:sldId id="261" r:id="rId7"/>
    <p:sldId id="259" r:id="rId8"/>
    <p:sldId id="272" r:id="rId9"/>
    <p:sldId id="264" r:id="rId10"/>
    <p:sldId id="265" r:id="rId11"/>
    <p:sldId id="266" r:id="rId12"/>
    <p:sldId id="268" r:id="rId13"/>
    <p:sldId id="267" r:id="rId14"/>
    <p:sldId id="262" r:id="rId15"/>
    <p:sldId id="263" r:id="rId16"/>
    <p:sldId id="269" r:id="rId17"/>
    <p:sldId id="270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84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D74EF-BF32-488E-8B4B-D7ECC203AAE8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2E7A6-F37A-4EB5-8F1E-7E06BC2D13D5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A209E-A44F-4DB8-89EE-1051D9E2EC4C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F1532-EFEB-46A0-B901-54DEBA4B903E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77CEA-AA7F-4AD1-A382-0CF22EE821EA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88EF1-B53D-4B99-8E59-0F0A2E126DCD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9F2F2-EC02-49FA-A132-1A4BC51626CD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ECA5E-A9D7-4E10-8CC6-BA8C4942A500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2E015-4E10-4BEB-8C12-7E0C21B4D22D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28DEE-5269-4280-8DB3-43E893E523A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7E21E-A080-4E93-8259-59A91A77C30F}" type="datetimeFigureOut">
              <a:rPr lang="ru-RU"/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F14CD-FCC0-4BC1-A245-F43AC54102D0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6B3D8-C113-4BAB-9381-BB717E1EBB85}" type="datetimeFigureOut">
              <a:rPr lang="ru-RU"/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7637D-FE86-4F67-8C8B-9C9AD5EADBE1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82C17-7F59-4470-A6A2-27B66F525707}" type="datetimeFigureOut">
              <a:rPr lang="ru-RU"/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AE439-A06B-497C-8AE7-F54A364D117F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4923C-8F6A-4CA4-9218-C8CE5D5603A4}" type="datetimeFigureOut">
              <a:rPr lang="ru-RU"/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B9062-9A84-43BD-9DD3-4ACBE99A1A1A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01C5D-3EA6-4A70-B15B-5B48B4D4C1E6}" type="datetimeFigureOut">
              <a:rPr lang="ru-RU"/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5332E-DECB-4FA0-91F8-4C3F5E88D26A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06828-05B9-4D6F-A62D-A38089905CF9}" type="datetimeFigureOut">
              <a:rPr lang="ru-RU"/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87611-9C41-42AE-9780-C802877C3AD7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ru-RU" smtClean="0"/>
              <a:t>Образец заголовка</a:t>
            </a:r>
            <a:endParaRPr lang="ru-RU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33EB2EC-6901-4E01-98CB-3718373E2FA4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309785C-AC67-440B-859C-7051B53F88ED}" type="slidenum">
              <a:rPr lang="ru-RU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8.jpeg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1.jpeg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jpeg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https://eus-www.sway-cdn.com/s/q0jmB5UEFKXdXELE/images/FHVRnO9YWfg8ed?quality=1469&amp;allowAnimation=true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9213" y="0"/>
            <a:ext cx="90947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000250" y="142875"/>
            <a:ext cx="6500813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«Муниципальное бюджетное дошкольное образовательное учреждение  центр развития ребёнка №28 «Огонёк»»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86375" y="5572125"/>
            <a:ext cx="350043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Бронникова А. М.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86125" y="6215063"/>
            <a:ext cx="300037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Бердск 2021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0" y="3143250"/>
            <a:ext cx="600075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«Развитие социально-коммуникативных навыков у детей раннего возраста с взрослыми и сверстниками в период адаптации»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55950" y="1700213"/>
            <a:ext cx="4714875" cy="1066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6325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личного опыта работы</a:t>
            </a:r>
            <a:endParaRPr lang="ru-RU" sz="3200">
              <a:solidFill>
                <a:srgbClr val="63252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https://r1.nubex.ru/s4870-6d2/f1684_d8/1586425624_20310342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4763"/>
            <a:ext cx="9134475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IMG_20211027_1533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1" y="357166"/>
            <a:ext cx="4286279" cy="321471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" name="Рисунок 3" descr="IMG_20210917_20264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22" y="3786190"/>
            <a:ext cx="4429156" cy="286531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Рисунок 4" descr="IMG_20211027_15372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57166"/>
            <a:ext cx="4286280" cy="321471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https://r1.nubex.ru/s4870-6d2/f1684_d8/1586425624_20310342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4763"/>
            <a:ext cx="9134475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9588" y="1233488"/>
            <a:ext cx="5529262" cy="414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39750" y="188913"/>
            <a:ext cx="8424863" cy="1076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упражнения с музыкальным сопровождением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азвивает эмоциональность и образность восприятия музыки через движения 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https://r1.nubex.ru/s4870-6d2/f1684_d8/1586425624_20310342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9525" y="0"/>
            <a:ext cx="9134475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23850" y="254000"/>
            <a:ext cx="8208963" cy="1755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рудовые поручения (в игровой форме)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ривлечение детей к выполнению простейших трудовых действий совместно с взрослым и под его контролем для формирования уважительного отношения к труду взрослых.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IMG_20211012_1110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431" y="1772816"/>
            <a:ext cx="5040560" cy="3780419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https://r1.nubex.ru/s4870-6d2/f1684_d8/1586425624_20310342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4763"/>
            <a:ext cx="9134475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14313" y="1643063"/>
            <a:ext cx="8929687" cy="1938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того, как взрослый наладил эмоциональный контакт с ребенком, необходимо научить его успешно взаимодействовать с другими детьми и содействовать созданию эмоционально-положительного климата в группе.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https://r1.nubex.ru/s4870-6d2/f1684_d8/1586425624_20310342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4763"/>
            <a:ext cx="9134475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0825" y="157163"/>
            <a:ext cx="864235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  в паре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способствуют приобретению первого опыта совместной деятельности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IMG_20211027_1545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26" y="1357298"/>
            <a:ext cx="2678908" cy="357187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Рисунок 7" descr="IMG_20211027_1527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487" y="2000240"/>
            <a:ext cx="3238523" cy="242889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Рисунок 8" descr="IMG_20210928_09180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074" y="1357298"/>
            <a:ext cx="2732518" cy="3643357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https://r1.nubex.ru/s4870-6d2/f1684_d8/1586425624_20310342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4763"/>
            <a:ext cx="9134475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85938" y="285750"/>
            <a:ext cx="4643437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Заключение:</a:t>
            </a:r>
            <a:endParaRPr lang="ru-RU" dirty="0">
              <a:latin typeface="+mn-lt"/>
            </a:endParaRPr>
          </a:p>
        </p:txBody>
      </p:sp>
      <p:sp>
        <p:nvSpPr>
          <p:cNvPr id="27651" name="TextBox 3"/>
          <p:cNvSpPr txBox="1">
            <a:spLocks noChangeArrowheads="1"/>
          </p:cNvSpPr>
          <p:nvPr/>
        </p:nvSpPr>
        <p:spPr bwMode="auto">
          <a:xfrm>
            <a:off x="785813" y="1500188"/>
            <a:ext cx="7786687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ru-RU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113" y="809625"/>
            <a:ext cx="8574087" cy="4400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  способствовать социально-коммуникативному  развитию ребенка, взрослому необходимо поощрять всевозможные формы игры, развивать и обогащать предметно-развивающую  среду. 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Это необходимо для того, чтобы малыш был адаптирован к жизни в социуме, 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имел активную социальную позицию, 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 реализовать себя, 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мог найти общий язык с любым человеком 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находил себе друзей.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https://r1.nubex.ru/s4870-6d2/f1684_d8/1586425624_20310342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4763"/>
            <a:ext cx="9134475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00188" y="2428875"/>
            <a:ext cx="671512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5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https://r1.nubex.ru/s4870-6d2/f1684_d8/1586425624_20310342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34475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1143000" y="1214438"/>
            <a:ext cx="7715250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ru-RU">
              <a:latin typeface="Calibri" panose="020F0502020204030204" pitchFamily="34" charset="0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357188"/>
            <a:ext cx="9144000" cy="53244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>
              <a:defRPr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период адаптации к новым социальным условиям и родители, и ребенок испытывают значительный стресс. Особенно важным является первый жизненный опыт социализации ребенка, так как детский сад открывает перед ним мир социально-общественной жизни. Дети впервые переходят из замкнутого семейного круга в мир широких социальных контактов. Они нуждаются в поддержке, так как в процессе расставания с родителями  испытывают беспокойство, отрицательные эмоции, проявляют недоверие к воспитателю. Педагогу в этот период необходимо создать такие психолого-педагогические  условия, которые будут способствовать  эмоциональному комфорту, и  формированию у ребенка социально </a:t>
            </a:r>
            <a:r>
              <a:rPr 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коммуникативных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навыков. 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defRPr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hangingPunct="0">
              <a:defRPr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https://r1.nubex.ru/s4870-6d2/f1684_d8/1586425624_20310342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4763"/>
            <a:ext cx="9134475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extBox 2"/>
          <p:cNvSpPr txBox="1">
            <a:spLocks noChangeArrowheads="1"/>
          </p:cNvSpPr>
          <p:nvPr/>
        </p:nvSpPr>
        <p:spPr bwMode="auto">
          <a:xfrm>
            <a:off x="1643063" y="1428750"/>
            <a:ext cx="6715125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ru-RU">
              <a:latin typeface="Calibri" panose="020F0502020204030204" pitchFamily="34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428625" y="357188"/>
            <a:ext cx="7929563" cy="44005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 – коммуникативное развитие включает в себя следующие направления: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первичных ценностных представлений.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коммуникативных и регуляторных способностей.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социальных представлений, умений, навыков.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игровой деятельности.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https://r1.nubex.ru/s4870-6d2/f1684_d8/1586425624_20310342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4763"/>
            <a:ext cx="9134475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214313" y="928688"/>
            <a:ext cx="8715375" cy="3970337"/>
          </a:xfrm>
          <a:prstGeom prst="rect">
            <a:avLst/>
          </a:prstGeom>
          <a:solidFill>
            <a:srgbClr val="FBFBFB"/>
          </a:solidFill>
          <a:ln w="9525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800" b="1">
                <a:solidFill>
                  <a:srgbClr val="6325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</a:t>
            </a:r>
            <a:r>
              <a:rPr lang="ru-RU" sz="2800">
                <a:solidFill>
                  <a:srgbClr val="6325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 </a:t>
            </a:r>
            <a:r>
              <a:rPr lang="ru-RU" sz="2800" b="1">
                <a:solidFill>
                  <a:srgbClr val="6325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ведущий</a:t>
            </a:r>
            <a:r>
              <a:rPr lang="ru-RU" sz="2800">
                <a:solidFill>
                  <a:srgbClr val="6325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>
                <a:solidFill>
                  <a:srgbClr val="6325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</a:t>
            </a:r>
            <a:r>
              <a:rPr lang="ru-RU" sz="2800">
                <a:solidFill>
                  <a:srgbClr val="6325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>
                <a:solidFill>
                  <a:srgbClr val="6325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r>
              <a:rPr lang="ru-RU" sz="2800">
                <a:solidFill>
                  <a:srgbClr val="6325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>
                <a:solidFill>
                  <a:srgbClr val="6325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</a:t>
            </a:r>
            <a:r>
              <a:rPr lang="ru-RU" sz="2800">
                <a:solidFill>
                  <a:srgbClr val="6325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«Без </a:t>
            </a:r>
            <a:r>
              <a:rPr lang="ru-RU" sz="2800" b="1">
                <a:solidFill>
                  <a:srgbClr val="6325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  <a:r>
              <a:rPr lang="ru-RU" sz="2800">
                <a:solidFill>
                  <a:srgbClr val="6325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нет, и не может быть полноценного умственного развития. </a:t>
            </a:r>
            <a:r>
              <a:rPr lang="ru-RU" sz="2800" b="1">
                <a:solidFill>
                  <a:srgbClr val="6325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</a:t>
            </a:r>
            <a:r>
              <a:rPr lang="ru-RU" sz="2800">
                <a:solidFill>
                  <a:srgbClr val="6325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 </a:t>
            </a:r>
            <a:r>
              <a:rPr lang="ru-RU" sz="2800" b="1">
                <a:solidFill>
                  <a:srgbClr val="6325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lang="ru-RU" sz="2800">
                <a:solidFill>
                  <a:srgbClr val="6325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огромное светлое окно, через которое в духовный мир </a:t>
            </a:r>
            <a:r>
              <a:rPr lang="ru-RU" sz="2800" b="1">
                <a:solidFill>
                  <a:srgbClr val="6325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</a:t>
            </a:r>
            <a:r>
              <a:rPr lang="ru-RU" sz="2800">
                <a:solidFill>
                  <a:srgbClr val="6325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вливается живительный поток представлений, понятий. </a:t>
            </a:r>
            <a:r>
              <a:rPr lang="ru-RU" sz="2800" b="1">
                <a:solidFill>
                  <a:srgbClr val="6325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sz="2800">
                <a:solidFill>
                  <a:srgbClr val="6325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 </a:t>
            </a:r>
            <a:r>
              <a:rPr lang="ru-RU" sz="2800" b="1">
                <a:solidFill>
                  <a:srgbClr val="6325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lang="ru-RU" sz="2800">
                <a:solidFill>
                  <a:srgbClr val="6325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искра, зажигающая огонек пытливости и любознательности». </a:t>
            </a:r>
            <a:endParaRPr lang="ru-RU" sz="2800">
              <a:solidFill>
                <a:srgbClr val="63252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800">
              <a:solidFill>
                <a:srgbClr val="63252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800">
                <a:solidFill>
                  <a:srgbClr val="6325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 А. Сухомлинский. </a:t>
            </a:r>
            <a:endParaRPr lang="ru-RU" sz="2800">
              <a:solidFill>
                <a:srgbClr val="63252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https://r1.nubex.ru/s4870-6d2/f1684_d8/1586425624_20310342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9525" y="4763"/>
            <a:ext cx="9134475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07950" y="214313"/>
            <a:ext cx="885825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Основная  цель игры в период адаптации – эмоциональное общение, налаживание контакта между ребенком и взрослым. 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 своей работе я использую разные </a:t>
            </a:r>
            <a:r>
              <a:rPr 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формы 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успешной адаптации детей к новым условиям.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IMG_20210928_0835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600239"/>
            <a:ext cx="3312368" cy="448143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Рисунок 7" descr="IMG_20211027_16434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1642227"/>
            <a:ext cx="3024336" cy="4388916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https://r1.nubex.ru/s4870-6d2/f1684_d8/1586425624_20310342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4763"/>
            <a:ext cx="9134475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extBox 3"/>
          <p:cNvSpPr txBox="1">
            <a:spLocks noChangeArrowheads="1"/>
          </p:cNvSpPr>
          <p:nvPr/>
        </p:nvSpPr>
        <p:spPr bwMode="auto">
          <a:xfrm>
            <a:off x="1438275" y="1652588"/>
            <a:ext cx="6715125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ru-RU">
              <a:latin typeface="Calibri" panose="020F0502020204030204" pitchFamily="34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85750" y="1143000"/>
            <a:ext cx="8358188" cy="523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203200"/>
            <a:ext cx="9144000" cy="13541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400" b="1" i="1">
                <a:solidFill>
                  <a:srgbClr val="6325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игры </a:t>
            </a:r>
            <a:endParaRPr lang="ru-RU" sz="2400" b="1" i="1">
              <a:solidFill>
                <a:srgbClr val="63252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>
                <a:solidFill>
                  <a:srgbClr val="6325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приносят детям огромную радость, снимают эмоциональное напряжение, удовлетворяют потребность в движении</a:t>
            </a:r>
            <a:r>
              <a:rPr lang="ru-RU" sz="1700">
                <a:solidFill>
                  <a:srgbClr val="11111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800">
              <a:cs typeface="Arial" panose="020B0604020202020204" pitchFamily="34" charset="0"/>
            </a:endParaRPr>
          </a:p>
          <a:p>
            <a:pPr eaLnBrk="0" hangingPunct="0"/>
            <a:endParaRPr lang="ru-RU">
              <a:cs typeface="Arial" panose="020B0604020202020204" pitchFamily="34" charset="0"/>
            </a:endParaRPr>
          </a:p>
        </p:txBody>
      </p:sp>
      <p:pic>
        <p:nvPicPr>
          <p:cNvPr id="7" name="Рисунок 6" descr="IMG_20211022_1145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1" y="2143116"/>
            <a:ext cx="4381531" cy="328614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Рисунок 7" descr="IMG_20211026_09120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5814" y="1214423"/>
            <a:ext cx="4381530" cy="3286148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https://r1.nubex.ru/s4870-6d2/f1684_d8/1586425624_20310342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4763"/>
            <a:ext cx="9134475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500063" y="214313"/>
            <a:ext cx="8429625" cy="7699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400" b="1" i="1">
                <a:solidFill>
                  <a:srgbClr val="6325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 (настольные)</a:t>
            </a:r>
            <a:endParaRPr lang="ru-RU" sz="2400" b="1" i="1">
              <a:solidFill>
                <a:srgbClr val="63252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>
                <a:solidFill>
                  <a:srgbClr val="6325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обогащают чувственный опыт детей</a:t>
            </a:r>
            <a:endParaRPr lang="ru-RU" sz="2000">
              <a:solidFill>
                <a:srgbClr val="63252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IMG_20210914_0900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000108"/>
            <a:ext cx="3500462" cy="262534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Рисунок 6" descr="IMG_20210927_1536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1000107"/>
            <a:ext cx="3405211" cy="255390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Рисунок 7" descr="IMG_20211029_16270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1802" y="3732612"/>
            <a:ext cx="3643338" cy="2732504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https://r1.nubex.ru/s4870-6d2/f1684_d8/1586425624_20310342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4763"/>
            <a:ext cx="9134475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143000" y="-22225"/>
            <a:ext cx="7286625" cy="10779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400" b="1" i="1">
                <a:solidFill>
                  <a:srgbClr val="6325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с конструктом (конструирование) </a:t>
            </a:r>
            <a:endParaRPr lang="ru-RU" sz="2400" b="1" i="1">
              <a:solidFill>
                <a:srgbClr val="63252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>
                <a:solidFill>
                  <a:srgbClr val="6325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этой деятельности у ребёнка совершенствуются навыки и умения, а так же умственное и эстетическое развитие</a:t>
            </a:r>
            <a:endParaRPr lang="ru-RU" sz="2000">
              <a:solidFill>
                <a:srgbClr val="63252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IMG-20210914-WA00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4983" y="1251158"/>
            <a:ext cx="3187177" cy="4249568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https://r1.nubex.ru/s4870-6d2/f1684_d8/1586425624_20310342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1113" y="4763"/>
            <a:ext cx="9136062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995363" y="284163"/>
            <a:ext cx="7143750" cy="18161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400" b="1" i="1">
                <a:solidFill>
                  <a:srgbClr val="6325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Театрализованные игры,  сюжетно-ролевые игры</a:t>
            </a:r>
            <a:endParaRPr lang="ru-RU" sz="2400" b="1" i="1">
              <a:solidFill>
                <a:srgbClr val="63252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>
                <a:solidFill>
                  <a:srgbClr val="6325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способствуют проявлению самостоятельности и активности в игре</a:t>
            </a:r>
            <a:endParaRPr lang="ru-RU" sz="2000">
              <a:solidFill>
                <a:srgbClr val="63252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i="1">
              <a:solidFill>
                <a:srgbClr val="63252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>
              <a:solidFill>
                <a:srgbClr val="63252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IMG_20211026_0956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9173" y="1666934"/>
            <a:ext cx="4241300" cy="318097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Рисунок 8" descr="IMG_20211022_09355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327" y="1628800"/>
            <a:ext cx="4318845" cy="3239135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3218</Words>
  <Application>WPS Presentation</Application>
  <PresentationFormat>Экран (4:3)</PresentationFormat>
  <Paragraphs>69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5" baseType="lpstr">
      <vt:lpstr>Arial</vt:lpstr>
      <vt:lpstr>SimSun</vt:lpstr>
      <vt:lpstr>Wingdings</vt:lpstr>
      <vt:lpstr>Calibri</vt:lpstr>
      <vt:lpstr>Times New Roman</vt:lpstr>
      <vt:lpstr>Microsoft YaHei</vt:lpstr>
      <vt:lpstr>Droid Sans Fallback</vt:lpstr>
      <vt:lpstr>Arial Unicode MS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vadim</cp:lastModifiedBy>
  <cp:revision>46</cp:revision>
  <dcterms:created xsi:type="dcterms:W3CDTF">2022-03-28T12:14:36Z</dcterms:created>
  <dcterms:modified xsi:type="dcterms:W3CDTF">2022-03-28T12:14:36Z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1049-11.1.0.10702</vt:lpwstr>
  </property>
</Properties>
</file>