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C35CCAB-F627-4E6E-91C5-2C6343280604}" type="datetimeFigureOut">
              <a:rPr lang="ru-RU"/>
              <a:pPr>
                <a:defRPr/>
              </a:pPr>
              <a:t>21.08.2015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5F8F5A5-F0D3-490E-9803-DECC5D1297B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319EB76-D4EF-40BB-A31D-3AFE9A1AEF9C}" type="datetimeFigureOut">
              <a:rPr lang="ru-RU"/>
              <a:pPr>
                <a:defRPr/>
              </a:pPr>
              <a:t>21.08.2015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C02FEC6-ED83-4957-92E6-6D945339E6E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D40F973-2979-42FE-9C88-32EC5530DDDF}" type="datetimeFigureOut">
              <a:rPr lang="ru-RU"/>
              <a:pPr>
                <a:defRPr/>
              </a:pPr>
              <a:t>21.08.2015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AABF4B-9299-404D-85DC-7EF47C5BDB2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CFE4EB5-431A-42CA-A494-0B09A1C36B28}" type="datetimeFigureOut">
              <a:rPr lang="ru-RU"/>
              <a:pPr>
                <a:defRPr/>
              </a:pPr>
              <a:t>21.08.2015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F4A65C9-3F10-43E3-8C7F-29225523ED7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D673247-82C6-40CE-8F1D-9042D80850E0}" type="datetimeFigureOut">
              <a:rPr lang="ru-RU"/>
              <a:pPr>
                <a:defRPr/>
              </a:pPr>
              <a:t>21.08.2015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9AAB1A-15E1-4BCF-96ED-D851744E3A3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DF857E3-A8CF-4650-98C9-3B8911B64941}" type="datetimeFigureOut">
              <a:rPr lang="ru-RU"/>
              <a:pPr>
                <a:defRPr/>
              </a:pPr>
              <a:t>21.08.2015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CE3E865-DEBD-4810-A1A3-10F3A653A10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C126153-D6F5-4E46-AD71-5C5E68442FD7}" type="datetimeFigureOut">
              <a:rPr lang="ru-RU"/>
              <a:pPr>
                <a:defRPr/>
              </a:pPr>
              <a:t>21.08.2015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F711EE7-CC99-4C8E-871F-E3D06B4B5F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20E5714-FD18-44FB-B755-144571BE426B}" type="datetimeFigureOut">
              <a:rPr lang="ru-RU"/>
              <a:pPr>
                <a:defRPr/>
              </a:pPr>
              <a:t>21.08.2015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FBFB1D9-D115-441B-8930-675D1BBDA2F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A7D600B-A49B-49A8-92FC-10BC33C93365}" type="datetimeFigureOut">
              <a:rPr lang="ru-RU"/>
              <a:pPr>
                <a:defRPr/>
              </a:pPr>
              <a:t>21.08.2015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3B8955E-B612-443E-A3D2-B76D1F19FD5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3DF8FBB-DE98-4E15-87C8-0D196109CF16}" type="datetimeFigureOut">
              <a:rPr lang="ru-RU"/>
              <a:pPr>
                <a:defRPr/>
              </a:pPr>
              <a:t>21.08.2015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DCFADFA-95E7-4F9D-91F7-365F55E8D6A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29A5430-2D19-4A45-A1B8-6F621A8D9D75}" type="datetimeFigureOut">
              <a:rPr lang="ru-RU"/>
              <a:pPr>
                <a:defRPr/>
              </a:pPr>
              <a:t>21.08.2015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0428503-0CC1-4FB8-A1E1-DCDE704278B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CBFC4F-E886-4DA3-9639-88B14CC6CDC0}" type="datetimeFigureOut">
              <a:rPr lang="ru-RU"/>
              <a:pPr>
                <a:defRPr/>
              </a:pPr>
              <a:t>21.08.2015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C067EAB-3EE3-481B-9B73-972F9DCA0500}" type="slidenum">
              <a:rPr lang="ru-RU"/>
              <a:pPr>
                <a:defRPr/>
              </a:pPr>
              <a:t>‹#›</a:t>
            </a:fld>
            <a:endParaRPr lang="ru-RU"/>
          </a:p>
        </p:txBody>
      </p:sp>
      <p:sp>
        <p:nvSpPr>
          <p:cNvPr id="13313" name="Rectangle 1"/>
          <p:cNvSpPr>
            <a:spLocks noChangeArrowheads="1"/>
          </p:cNvSpPr>
          <p:nvPr/>
        </p:nvSpPr>
        <p:spPr bwMode="auto">
          <a:xfrm>
            <a:off x="0" y="6642100"/>
            <a:ext cx="1246188" cy="215900"/>
          </a:xfrm>
          <a:prstGeom prst="rect">
            <a:avLst/>
          </a:prstGeom>
          <a:noFill/>
          <a:ln w="9525">
            <a:noFill/>
            <a:miter lim="800000"/>
            <a:headEnd/>
            <a:tailEnd/>
          </a:ln>
          <a:effectLst/>
        </p:spPr>
        <p:txBody>
          <a:bodyPr wrap="none" anchor="ctr">
            <a:spAutoFit/>
          </a:bodyPr>
          <a:lstStyle/>
          <a:p>
            <a:pPr>
              <a:defRPr/>
            </a:pPr>
            <a:r>
              <a:rPr lang="en-US" sz="800" dirty="0">
                <a:solidFill>
                  <a:schemeClr val="bg1">
                    <a:lumMod val="50000"/>
                  </a:schemeClr>
                </a:solidFill>
                <a:latin typeface="Arial" pitchFamily="34" charset="0"/>
                <a:ea typeface="Calibri" pitchFamily="34" charset="0"/>
                <a:cs typeface="Times New Roman" pitchFamily="18" charset="0"/>
              </a:rPr>
              <a:t>FokinaLida.75@mail.ru</a:t>
            </a:r>
            <a:endParaRPr lang="en-US" sz="800" dirty="0">
              <a:solidFill>
                <a:schemeClr val="bg1">
                  <a:lumMod val="50000"/>
                </a:schemeClr>
              </a:solidFill>
              <a:latin typeface="Arial" pitchFamily="34" charset="0"/>
              <a:cs typeface="Arial" pitchFamily="34" charset="0"/>
            </a:endParaRPr>
          </a:p>
        </p:txBody>
      </p:sp>
      <p:sp>
        <p:nvSpPr>
          <p:cNvPr id="8" name="Прямоугольник 7"/>
          <p:cNvSpPr/>
          <p:nvPr/>
        </p:nvSpPr>
        <p:spPr>
          <a:xfrm>
            <a:off x="179388" y="188913"/>
            <a:ext cx="8785225" cy="6480175"/>
          </a:xfrm>
          <a:prstGeom prst="rect">
            <a:avLst/>
          </a:prstGeom>
          <a:solidFill>
            <a:schemeClr val="bg1">
              <a:alpha val="67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033" name="Рисунок 8" descr="4ea1d526c9c313c1f8b65a53e30729f1.gif"/>
          <p:cNvPicPr>
            <a:picLocks noChangeAspect="1"/>
          </p:cNvPicPr>
          <p:nvPr/>
        </p:nvPicPr>
        <p:blipFill>
          <a:blip r:embed="rId14" cstate="print"/>
          <a:srcRect/>
          <a:stretch>
            <a:fillRect/>
          </a:stretch>
        </p:blipFill>
        <p:spPr bwMode="auto">
          <a:xfrm>
            <a:off x="179388" y="5445125"/>
            <a:ext cx="4229100" cy="1190625"/>
          </a:xfrm>
          <a:prstGeom prst="rect">
            <a:avLst/>
          </a:prstGeom>
          <a:noFill/>
          <a:ln w="9525">
            <a:noFill/>
            <a:miter lim="800000"/>
            <a:headEnd/>
            <a:tailEnd/>
          </a:ln>
        </p:spPr>
      </p:pic>
      <p:pic>
        <p:nvPicPr>
          <p:cNvPr id="1034" name="Рисунок 9" descr="4ea1d526c9c313c1f8b65a53e30729f1.gif"/>
          <p:cNvPicPr>
            <a:picLocks noChangeAspect="1"/>
          </p:cNvPicPr>
          <p:nvPr/>
        </p:nvPicPr>
        <p:blipFill>
          <a:blip r:embed="rId15" cstate="print"/>
          <a:srcRect/>
          <a:stretch>
            <a:fillRect/>
          </a:stretch>
        </p:blipFill>
        <p:spPr bwMode="auto">
          <a:xfrm>
            <a:off x="4716463" y="5516563"/>
            <a:ext cx="4229100" cy="1190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404664"/>
            <a:ext cx="6805437" cy="3785652"/>
          </a:xfrm>
          <a:prstGeom prst="rect">
            <a:avLst/>
          </a:prstGeom>
          <a:noFill/>
        </p:spPr>
        <p:txBody>
          <a:bodyPr>
            <a:spAutoFit/>
          </a:bodyPr>
          <a:lstStyle/>
          <a:p>
            <a:pPr algn="ctr" fontAlgn="auto">
              <a:spcBef>
                <a:spcPts val="0"/>
              </a:spcBef>
              <a:spcAft>
                <a:spcPts val="0"/>
              </a:spcAft>
              <a:defRPr/>
            </a:pPr>
            <a:r>
              <a:rPr lang="ru-RU" sz="6000" b="1" dirty="0" smtClean="0">
                <a:ln w="17780" cmpd="sng">
                  <a:solidFill>
                    <a:srgbClr val="FFFFFF"/>
                  </a:solidFill>
                  <a:prstDash val="solid"/>
                  <a:miter lim="800000"/>
                </a:ln>
                <a:effectLst>
                  <a:outerShdw blurRad="50800" algn="tl" rotWithShape="0">
                    <a:srgbClr val="000000"/>
                  </a:outerShdw>
                </a:effectLst>
                <a:latin typeface="Monotype Corsiva" pitchFamily="66" charset="0"/>
              </a:rPr>
              <a:t>Игры- упражнения для родителей с детьми </a:t>
            </a:r>
          </a:p>
          <a:p>
            <a:pPr algn="ctr" fontAlgn="auto">
              <a:spcBef>
                <a:spcPts val="0"/>
              </a:spcBef>
              <a:spcAft>
                <a:spcPts val="0"/>
              </a:spcAft>
              <a:defRPr/>
            </a:pPr>
            <a:r>
              <a:rPr lang="ru-RU" sz="6000" b="1" dirty="0" smtClean="0">
                <a:ln w="17780" cmpd="sng">
                  <a:solidFill>
                    <a:srgbClr val="FFFFFF"/>
                  </a:solidFill>
                  <a:prstDash val="solid"/>
                  <a:miter lim="800000"/>
                </a:ln>
                <a:effectLst>
                  <a:outerShdw blurRad="50800" algn="tl" rotWithShape="0">
                    <a:srgbClr val="000000"/>
                  </a:outerShdw>
                </a:effectLst>
                <a:latin typeface="Monotype Corsiva" pitchFamily="66" charset="0"/>
              </a:rPr>
              <a:t>( по системе </a:t>
            </a:r>
            <a:r>
              <a:rPr lang="ru-RU" sz="6000" b="1" dirty="0" err="1" smtClean="0">
                <a:ln w="17780" cmpd="sng">
                  <a:solidFill>
                    <a:srgbClr val="FFFFFF"/>
                  </a:solidFill>
                  <a:prstDash val="solid"/>
                  <a:miter lim="800000"/>
                </a:ln>
                <a:effectLst>
                  <a:outerShdw blurRad="50800" algn="tl" rotWithShape="0">
                    <a:srgbClr val="000000"/>
                  </a:outerShdw>
                </a:effectLst>
                <a:latin typeface="Monotype Corsiva" pitchFamily="66" charset="0"/>
              </a:rPr>
              <a:t>Монтессори</a:t>
            </a:r>
            <a:r>
              <a:rPr lang="ru-RU" sz="6000" b="1" dirty="0" smtClean="0">
                <a:ln w="17780" cmpd="sng">
                  <a:solidFill>
                    <a:srgbClr val="FFFFFF"/>
                  </a:solidFill>
                  <a:prstDash val="solid"/>
                  <a:miter lim="800000"/>
                </a:ln>
                <a:effectLst>
                  <a:outerShdw blurRad="50800" algn="tl" rotWithShape="0">
                    <a:srgbClr val="000000"/>
                  </a:outerShdw>
                </a:effectLst>
                <a:latin typeface="Monotype Corsiva" pitchFamily="66" charset="0"/>
              </a:rPr>
              <a:t>)</a:t>
            </a:r>
            <a:endParaRPr lang="ru-RU" sz="6000" b="1" dirty="0">
              <a:ln w="17780" cmpd="sng">
                <a:solidFill>
                  <a:srgbClr val="FFFFFF"/>
                </a:solidFill>
                <a:prstDash val="solid"/>
                <a:miter lim="800000"/>
              </a:ln>
              <a:effectLst>
                <a:outerShdw blurRad="50800" algn="tl" rotWithShape="0">
                  <a:srgbClr val="000000"/>
                </a:outerShdw>
              </a:effectLst>
              <a:latin typeface="Monotype Corsiva" pitchFamily="66" charset="0"/>
            </a:endParaRPr>
          </a:p>
        </p:txBody>
      </p:sp>
      <p:sp>
        <p:nvSpPr>
          <p:cNvPr id="2" name="Овал 1"/>
          <p:cNvSpPr/>
          <p:nvPr/>
        </p:nvSpPr>
        <p:spPr>
          <a:xfrm>
            <a:off x="1115616" y="4190316"/>
            <a:ext cx="2592288" cy="125490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smtClean="0">
                <a:latin typeface="Monotype Corsiva" panose="03010101010201010101" pitchFamily="66" charset="0"/>
              </a:rPr>
              <a:t>2015 год</a:t>
            </a:r>
          </a:p>
          <a:p>
            <a:pPr algn="ctr"/>
            <a:r>
              <a:rPr lang="ru-RU" b="1" dirty="0" smtClean="0">
                <a:latin typeface="Monotype Corsiva" panose="03010101010201010101" pitchFamily="66" charset="0"/>
              </a:rPr>
              <a:t>Город Бердск</a:t>
            </a:r>
            <a:endParaRPr lang="ru-RU" b="1" dirty="0">
              <a:latin typeface="Monotype Corsiva" panose="03010101010201010101" pitchFamily="66" charset="0"/>
            </a:endParaRPr>
          </a:p>
        </p:txBody>
      </p:sp>
      <p:sp>
        <p:nvSpPr>
          <p:cNvPr id="3" name="Овал 2"/>
          <p:cNvSpPr/>
          <p:nvPr/>
        </p:nvSpPr>
        <p:spPr>
          <a:xfrm>
            <a:off x="5508104" y="4190316"/>
            <a:ext cx="2808312" cy="139892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b="1" dirty="0" smtClean="0">
                <a:latin typeface="Monotype Corsiva" panose="03010101010201010101" pitchFamily="66" charset="0"/>
              </a:rPr>
              <a:t>Воспитатель :</a:t>
            </a:r>
          </a:p>
          <a:p>
            <a:pPr algn="ctr"/>
            <a:r>
              <a:rPr lang="ru-RU" b="1" dirty="0" smtClean="0">
                <a:latin typeface="Monotype Corsiva" panose="03010101010201010101" pitchFamily="66" charset="0"/>
              </a:rPr>
              <a:t>Вернер Елена </a:t>
            </a:r>
            <a:r>
              <a:rPr lang="ru-RU" b="1" dirty="0">
                <a:latin typeface="Monotype Corsiva" panose="03010101010201010101" pitchFamily="66" charset="0"/>
              </a:rPr>
              <a:t>С</a:t>
            </a:r>
            <a:r>
              <a:rPr lang="ru-RU" b="1" dirty="0" smtClean="0">
                <a:latin typeface="Monotype Corsiva" panose="03010101010201010101" pitchFamily="66" charset="0"/>
              </a:rPr>
              <a:t>ергеевна </a:t>
            </a:r>
            <a:endParaRPr lang="ru-RU" b="1" dirty="0">
              <a:latin typeface="Monotype Corsiva" panose="03010101010201010101"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755576" y="908720"/>
            <a:ext cx="6984776" cy="4525963"/>
          </a:xfrm>
        </p:spPr>
        <p:txBody>
          <a:bodyPr/>
          <a:lstStyle/>
          <a:p>
            <a:pPr marL="0" indent="0">
              <a:buNone/>
            </a:pPr>
            <a:r>
              <a:rPr lang="ru-RU" sz="2400" b="1" dirty="0">
                <a:solidFill>
                  <a:srgbClr val="222222"/>
                </a:solidFill>
                <a:latin typeface="Times New Roman" panose="02020603050405020304" pitchFamily="18" charset="0"/>
                <a:cs typeface="Times New Roman" panose="02020603050405020304" pitchFamily="18" charset="0"/>
              </a:rPr>
              <a:t>«ВЫЛОВИМ ИЗ ВОДЫ»</a:t>
            </a:r>
          </a:p>
          <a:p>
            <a:pPr marL="0" indent="0">
              <a:buNone/>
            </a:pPr>
            <a:r>
              <a:rPr lang="ru-RU" sz="2400" dirty="0">
                <a:solidFill>
                  <a:srgbClr val="222222"/>
                </a:solidFill>
                <a:latin typeface="Times New Roman" panose="02020603050405020304" pitchFamily="18" charset="0"/>
                <a:cs typeface="Times New Roman" panose="02020603050405020304" pitchFamily="18" charset="0"/>
              </a:rPr>
              <a:t>Налейте в миску воду и бросьте туда несколько мелких плавающих предметов: кусочки пробки, веточек и т.п. Предложите малышу с помощью маленького сита с ручкой выловить все эти предметы и сложить их в тарелку, стоящую на подносе справа от миски. Сито малыш должен держать в правой руке.</a:t>
            </a: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895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92696"/>
            <a:ext cx="6768752" cy="4893647"/>
          </a:xfrm>
          <a:prstGeom prst="rect">
            <a:avLst/>
          </a:prstGeom>
        </p:spPr>
        <p:txBody>
          <a:bodyPr wrap="square">
            <a:spAutoFit/>
          </a:bodyPr>
          <a:lstStyle/>
          <a:p>
            <a:r>
              <a:rPr lang="ru-RU" sz="2400" b="1" dirty="0">
                <a:solidFill>
                  <a:srgbClr val="222222"/>
                </a:solidFill>
                <a:latin typeface="Times New Roman" panose="02020603050405020304" pitchFamily="18" charset="0"/>
                <a:cs typeface="Times New Roman" panose="02020603050405020304" pitchFamily="18" charset="0"/>
              </a:rPr>
              <a:t>«БЫЛА ЛУЖА - И НЕТ ЕЕ»</a:t>
            </a:r>
          </a:p>
          <a:p>
            <a:r>
              <a:rPr lang="ru-RU" sz="2400" dirty="0">
                <a:solidFill>
                  <a:srgbClr val="222222"/>
                </a:solidFill>
                <a:latin typeface="Times New Roman" panose="02020603050405020304" pitchFamily="18" charset="0"/>
                <a:cs typeface="Times New Roman" panose="02020603050405020304" pitchFamily="18" charset="0"/>
              </a:rPr>
              <a:t>Это упражнение имеет большое воспитательное значение: ребенок, пролив что-либо, сможет убрать за собой. Сначала научите малыша переносить губкой воду из одной тарелки в другую. Поставьте на поднос две тарелки: слева с небольшим количеством воды, справа - пустую. Покажите, как пользоваться губкой, набирая ею воду в одной тарелке и отжимая над другой. Обратите внимание на то, что вода не должна капать с губки на поднос. Затем пролейте немного воды на поднос и покажите, как вытереть лужу, собрав ее губкой.</a:t>
            </a:r>
            <a:endParaRPr lang="ru-RU" sz="2400" b="0" i="0" dirty="0">
              <a:solidFill>
                <a:srgbClr val="222222"/>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7704856" cy="4524315"/>
          </a:xfrm>
          <a:prstGeom prst="rect">
            <a:avLst/>
          </a:prstGeom>
        </p:spPr>
        <p:txBody>
          <a:bodyPr wrap="square">
            <a:spAutoFit/>
          </a:bodyPr>
          <a:lstStyle/>
          <a:p>
            <a:r>
              <a:rPr lang="ru-RU" b="1" dirty="0">
                <a:solidFill>
                  <a:srgbClr val="222222"/>
                </a:solidFill>
                <a:latin typeface="Arial"/>
              </a:rPr>
              <a:t>«</a:t>
            </a:r>
            <a:r>
              <a:rPr lang="ru-RU" sz="2400" b="1" dirty="0">
                <a:solidFill>
                  <a:srgbClr val="222222"/>
                </a:solidFill>
                <a:latin typeface="Times New Roman" panose="02020603050405020304" pitchFamily="18" charset="0"/>
                <a:cs typeface="Times New Roman" panose="02020603050405020304" pitchFamily="18" charset="0"/>
              </a:rPr>
              <a:t>ПЕРЕСЫПАЕМ ЛОЖКОЙ»</a:t>
            </a:r>
          </a:p>
          <a:p>
            <a:r>
              <a:rPr lang="ru-RU" sz="2400" dirty="0">
                <a:solidFill>
                  <a:srgbClr val="222222"/>
                </a:solidFill>
                <a:latin typeface="Times New Roman" panose="02020603050405020304" pitchFamily="18" charset="0"/>
                <a:cs typeface="Times New Roman" panose="02020603050405020304" pitchFamily="18" charset="0"/>
              </a:rPr>
              <a:t>Поставьте на поднос две чашки: слева - чашку с крупой, а справа - пустую. (Обе чашки должны быть сухими.) Вначале, двигая рукой ребенка, покажите, как набрать неполную ложку крупы, дождаться, чтобы крупа перестала сыпаться с ложки и, плавно двигая рукой, перенести ложку к правой чашке и опрокинуть над ней. Помогите малышу набрать крупу, когда ее остается мало (подскажите, что надо нагнуть чашку левой рукой). Полезно сочетать это упражнение с размешиванием. Ребенок может сам насыпать сахар в чай и размешать его.</a:t>
            </a:r>
            <a:endParaRPr lang="ru-RU" sz="2400" b="0" i="0" dirty="0">
              <a:solidFill>
                <a:srgbClr val="222222"/>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395536" y="548680"/>
            <a:ext cx="8291264" cy="5577483"/>
          </a:xfrm>
        </p:spPr>
        <p:txBody>
          <a:bodyPr/>
          <a:lstStyle/>
          <a:p>
            <a:pPr marL="0" indent="0">
              <a:buNone/>
            </a:pPr>
            <a:r>
              <a:rPr lang="ru-RU" sz="2000" b="1" dirty="0">
                <a:solidFill>
                  <a:srgbClr val="222222"/>
                </a:solidFill>
                <a:latin typeface="Times New Roman" panose="02020603050405020304" pitchFamily="18" charset="0"/>
                <a:cs typeface="Times New Roman" panose="02020603050405020304" pitchFamily="18" charset="0"/>
              </a:rPr>
              <a:t>«ЛЕПИМ КОЛОБКИ, КОЛБАСКИ И БЛИНЧИКИ»</a:t>
            </a:r>
          </a:p>
          <a:p>
            <a:pPr marL="0" indent="0">
              <a:buNone/>
            </a:pPr>
            <a:r>
              <a:rPr lang="ru-RU" sz="2000" dirty="0">
                <a:solidFill>
                  <a:srgbClr val="222222"/>
                </a:solidFill>
                <a:latin typeface="Times New Roman" panose="02020603050405020304" pitchFamily="18" charset="0"/>
                <a:cs typeface="Times New Roman" panose="02020603050405020304" pitchFamily="18" charset="0"/>
              </a:rPr>
              <a:t>Дайте малышу небольшой размятый кусочек Пластилина. Предложите приготовить праздничный обед для кукол. Покажите, как делать «колобки», (скатывать шарики), «колбаски» и «блинчики». Потом из этих, «заготовок» можно «собирать» фигуры людей и животных. Помогая ребенку, не сковывайте его фантазию - победите соблазн лепить вместо него.</a:t>
            </a:r>
          </a:p>
          <a:p>
            <a:pPr marL="0" indent="0">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17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83568" y="548680"/>
            <a:ext cx="7416824" cy="5174035"/>
          </a:xfrm>
        </p:spPr>
        <p:txBody>
          <a:bodyPr/>
          <a:lstStyle/>
          <a:p>
            <a:pPr marL="0" indent="0">
              <a:buNone/>
            </a:pPr>
            <a:r>
              <a:rPr lang="ru-RU" sz="2000" b="1" dirty="0">
                <a:solidFill>
                  <a:srgbClr val="222222"/>
                </a:solidFill>
                <a:latin typeface="Times New Roman" panose="02020603050405020304" pitchFamily="18" charset="0"/>
                <a:cs typeface="Times New Roman" panose="02020603050405020304" pitchFamily="18" charset="0"/>
              </a:rPr>
              <a:t>«РАЗЛОЖИМ ПО ПОРЯДКУ»</a:t>
            </a:r>
          </a:p>
          <a:p>
            <a:pPr marL="0" indent="0">
              <a:buNone/>
            </a:pPr>
            <a:r>
              <a:rPr lang="ru-RU" sz="2000" dirty="0">
                <a:solidFill>
                  <a:srgbClr val="222222"/>
                </a:solidFill>
                <a:latin typeface="Times New Roman" panose="02020603050405020304" pitchFamily="18" charset="0"/>
                <a:cs typeface="Times New Roman" panose="02020603050405020304" pitchFamily="18" charset="0"/>
              </a:rPr>
              <a:t>Высыпьте в мисочку бусинки двух цветов (примерно по 5-7 бусинок каждого цвета) и справа от мисочки поставьте два блюдца. Предложите: «Давай в одно блюдце сложим все красные бусинки, а в другое - все зеленые». Чтобы оживить игру, скажите, например, что это угощенье для мишки и зайки, причем мишка любит только вишни, а зайка - только крыжовник. Перекладывать бусинки надо по одной, беря тремя пальцами (покажите). Если какие-то бусинки упадут на стол, попросите подобрать их с помощью совочка. Обязательно доведите работу до конца -этот навык очень важен. Поэтому на первых порах берите меньше бусинок.</a:t>
            </a:r>
          </a:p>
          <a:p>
            <a:pPr marL="0" indent="0">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534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99592" y="620688"/>
            <a:ext cx="7272808" cy="5030019"/>
          </a:xfrm>
        </p:spPr>
        <p:txBody>
          <a:bodyPr/>
          <a:lstStyle/>
          <a:p>
            <a:pPr marL="0" indent="0">
              <a:buNone/>
            </a:pPr>
            <a:r>
              <a:rPr lang="ru-RU" sz="2400" dirty="0">
                <a:solidFill>
                  <a:srgbClr val="222222"/>
                </a:solidFill>
                <a:latin typeface="Times New Roman" panose="02020603050405020304" pitchFamily="18" charset="0"/>
                <a:cs typeface="Times New Roman" panose="02020603050405020304" pitchFamily="18" charset="0"/>
              </a:rPr>
              <a:t>«СМЕТИ, НО НЕ ПРОСЫПЬ»</a:t>
            </a:r>
          </a:p>
          <a:p>
            <a:pPr marL="0" indent="0">
              <a:buNone/>
            </a:pPr>
            <a:r>
              <a:rPr lang="ru-RU" sz="2400" dirty="0">
                <a:solidFill>
                  <a:srgbClr val="222222"/>
                </a:solidFill>
                <a:latin typeface="Times New Roman" panose="02020603050405020304" pitchFamily="18" charset="0"/>
                <a:cs typeface="Times New Roman" panose="02020603050405020304" pitchFamily="18" charset="0"/>
              </a:rPr>
              <a:t>Этот навык малыш может использовать каждый день, помогая убирать со стола. Он будет рад тому, что у него, как у взрослого, есть своя обязанность. Покажите ребенку, как держать щетку правой рукой, как сметать ею со стола, как подставлять совок, чтобы мусор не падал на пол. Яркий или темный кант по краю совка поможет в этом: совок надо подводить под крышку стола так, чтобы канта не было видно.</a:t>
            </a:r>
          </a:p>
          <a:p>
            <a:pPr marL="0" indent="0">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29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611560" y="764704"/>
            <a:ext cx="7848872" cy="4968552"/>
          </a:xfrm>
        </p:spPr>
        <p:txBody>
          <a:bodyPr/>
          <a:lstStyle/>
          <a:p>
            <a:pPr marL="0" indent="0">
              <a:buNone/>
            </a:pPr>
            <a:r>
              <a:rPr lang="ru-RU" sz="2400" b="1" dirty="0">
                <a:solidFill>
                  <a:srgbClr val="222222"/>
                </a:solidFill>
                <a:latin typeface="Times New Roman" panose="02020603050405020304" pitchFamily="18" charset="0"/>
                <a:cs typeface="Times New Roman" panose="02020603050405020304" pitchFamily="18" charset="0"/>
              </a:rPr>
              <a:t>«ВЗБИВАЕМ КРЕМ»</a:t>
            </a:r>
          </a:p>
          <a:p>
            <a:pPr marL="0" indent="0">
              <a:buNone/>
            </a:pPr>
            <a:r>
              <a:rPr lang="ru-RU" sz="2400" dirty="0">
                <a:solidFill>
                  <a:srgbClr val="222222"/>
                </a:solidFill>
                <a:latin typeface="Times New Roman" panose="02020603050405020304" pitchFamily="18" charset="0"/>
                <a:cs typeface="Times New Roman" panose="02020603050405020304" pitchFamily="18" charset="0"/>
              </a:rPr>
              <a:t>Налейте в миску немного воды и капните несколько капель шампуня. Покажите малышу, как взбивать, правильно держа венчик и совершая движения по часовой стрелке. Левая рука должна в это время придерживать миску. Обратите внимание ребенка на результат - появление пены. Когда ребенок начнет взбивать сам, помогите ему вначале, слегка направляя его руку. Закончив взбивать, ребенок обязательно должен убрать за собой, аккуратно вытерев лужицы</a:t>
            </a:r>
          </a:p>
          <a:p>
            <a:endParaRPr lang="ru-RU" sz="1800" dirty="0"/>
          </a:p>
        </p:txBody>
      </p:sp>
    </p:spTree>
    <p:extLst>
      <p:ext uri="{BB962C8B-B14F-4D97-AF65-F5344CB8AC3E}">
        <p14:creationId xmlns:p14="http://schemas.microsoft.com/office/powerpoint/2010/main" val="2315376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99592" y="548680"/>
            <a:ext cx="7488832" cy="4741987"/>
          </a:xfrm>
        </p:spPr>
        <p:txBody>
          <a:bodyPr/>
          <a:lstStyle/>
          <a:p>
            <a:pPr marL="0" indent="0">
              <a:buNone/>
            </a:pPr>
            <a:r>
              <a:rPr lang="ru-RU" sz="2400" b="1" dirty="0">
                <a:solidFill>
                  <a:srgbClr val="222222"/>
                </a:solidFill>
                <a:latin typeface="Times New Roman" panose="02020603050405020304" pitchFamily="18" charset="0"/>
                <a:cs typeface="Times New Roman" panose="02020603050405020304" pitchFamily="18" charset="0"/>
              </a:rPr>
              <a:t>«ПЕРЕКЛАДЫВАЕМ ЛОПАТКОЙ ПИРОЖНЫЕ»</a:t>
            </a:r>
          </a:p>
          <a:p>
            <a:pPr marL="0" indent="0">
              <a:buNone/>
            </a:pPr>
            <a:r>
              <a:rPr lang="ru-RU" sz="2400" dirty="0">
                <a:solidFill>
                  <a:srgbClr val="222222"/>
                </a:solidFill>
                <a:latin typeface="Times New Roman" panose="02020603050405020304" pitchFamily="18" charset="0"/>
                <a:cs typeface="Times New Roman" panose="02020603050405020304" pitchFamily="18" charset="0"/>
              </a:rPr>
              <a:t>Для этого упражнения можно «испечь» пирожные из пластилина или использовать небольшие предметы (например, крупные пуговицы), на улице - слепить из снега или влажного песка. «Пирожные» не должны иметь форму шариков, чтобы они не скатывались с лопатки.</a:t>
            </a:r>
          </a:p>
          <a:p>
            <a:endParaRPr lang="ru-RU" sz="1800" dirty="0"/>
          </a:p>
        </p:txBody>
      </p:sp>
    </p:spTree>
    <p:extLst>
      <p:ext uri="{BB962C8B-B14F-4D97-AF65-F5344CB8AC3E}">
        <p14:creationId xmlns:p14="http://schemas.microsoft.com/office/powerpoint/2010/main" val="388499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971600" y="764704"/>
            <a:ext cx="6624736" cy="4525963"/>
          </a:xfrm>
        </p:spPr>
        <p:txBody>
          <a:bodyPr/>
          <a:lstStyle/>
          <a:p>
            <a:pPr marL="0" indent="0">
              <a:buNone/>
            </a:pPr>
            <a:r>
              <a:rPr lang="ru-RU" sz="2400" b="1" dirty="0">
                <a:solidFill>
                  <a:srgbClr val="222222"/>
                </a:solidFill>
                <a:latin typeface="Times New Roman" panose="02020603050405020304" pitchFamily="18" charset="0"/>
                <a:cs typeface="Times New Roman" panose="02020603050405020304" pitchFamily="18" charset="0"/>
              </a:rPr>
              <a:t>«СОБИРАЕМ ГРИБЫ В ЛЕСУ»</a:t>
            </a:r>
          </a:p>
          <a:p>
            <a:pPr marL="0" indent="0">
              <a:buNone/>
            </a:pPr>
            <a:r>
              <a:rPr lang="ru-RU" sz="2400" dirty="0">
                <a:solidFill>
                  <a:srgbClr val="222222"/>
                </a:solidFill>
                <a:latin typeface="Times New Roman" panose="02020603050405020304" pitchFamily="18" charset="0"/>
                <a:cs typeface="Times New Roman" panose="02020603050405020304" pitchFamily="18" charset="0"/>
              </a:rPr>
              <a:t>Разложите на полу кусочки поролона и скажите малышу: «Вот тебе корзинка, попробуй собрать все грибы на полянке!» Покажите, как брать кусочки поролона: тремя пальцами правой руки. Собранные «грибы» надо по одному класть в корзину. Проследите, чтобы ребенок собрал все «грибы»: это развивает внимание и приучает к аккуратности.</a:t>
            </a: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030687"/>
      </p:ext>
    </p:extLst>
  </p:cSld>
  <p:clrMapOvr>
    <a:masterClrMapping/>
  </p:clrMapOvr>
</p:sld>
</file>

<file path=ppt/theme/theme1.xml><?xml version="1.0" encoding="utf-8"?>
<a:theme xmlns:a="http://schemas.openxmlformats.org/drawingml/2006/main" name="Фокина Л. П. Котят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Фокина Л. П. Котята</Template>
  <TotalTime>38</TotalTime>
  <Words>754</Words>
  <Application>Microsoft Office PowerPoint</Application>
  <PresentationFormat>Экран (4:3)</PresentationFormat>
  <Paragraphs>24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Фокина Л. П. Котята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Компас</dc:creator>
  <cp:lastModifiedBy>Admin</cp:lastModifiedBy>
  <cp:revision>5</cp:revision>
  <dcterms:created xsi:type="dcterms:W3CDTF">2013-03-27T09:45:51Z</dcterms:created>
  <dcterms:modified xsi:type="dcterms:W3CDTF">2015-08-21T09:34:50Z</dcterms:modified>
</cp:coreProperties>
</file>