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1" r:id="rId6"/>
    <p:sldId id="260" r:id="rId7"/>
    <p:sldId id="259" r:id="rId8"/>
    <p:sldId id="263" r:id="rId9"/>
    <p:sldId id="264" r:id="rId10"/>
    <p:sldId id="265" r:id="rId11"/>
    <p:sldId id="262"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030"/>
    <a:srgbClr val="D2D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4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true"/>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true"/>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true"/>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true"/>
          </p:cNvSpPr>
          <p:nvPr>
            <p:ph type="ftr" sz="quarter" idx="11"/>
          </p:nvPr>
        </p:nvSpPr>
        <p:spPr/>
        <p:txBody>
          <a:bodyPr/>
          <a:lstStyle/>
          <a:p>
            <a:endParaRPr lang="ru-RU"/>
          </a:p>
        </p:txBody>
      </p:sp>
      <p:sp>
        <p:nvSpPr>
          <p:cNvPr id="6" name="Номер слайда 5"/>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true"/>
          </p:cNvSpPr>
          <p:nvPr>
            <p:ph type="title"/>
          </p:nvPr>
        </p:nvSpPr>
        <p:spPr/>
        <p:txBody>
          <a:bodyPr/>
          <a:lstStyle/>
          <a:p>
            <a:r>
              <a:rPr lang="ru-RU" smtClean="0"/>
              <a:t>Образец заголовка</a:t>
            </a:r>
            <a:endParaRPr lang="ru-RU"/>
          </a:p>
        </p:txBody>
      </p:sp>
      <p:sp>
        <p:nvSpPr>
          <p:cNvPr id="3" name="Вертикальный текст 2"/>
          <p:cNvSpPr>
            <a:spLocks noGrp="true"/>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true"/>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true"/>
          </p:cNvSpPr>
          <p:nvPr>
            <p:ph type="ftr" sz="quarter" idx="11"/>
          </p:nvPr>
        </p:nvSpPr>
        <p:spPr/>
        <p:txBody>
          <a:bodyPr/>
          <a:lstStyle/>
          <a:p>
            <a:endParaRPr lang="ru-RU"/>
          </a:p>
        </p:txBody>
      </p:sp>
      <p:sp>
        <p:nvSpPr>
          <p:cNvPr id="6" name="Номер слайда 5"/>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true"/>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true"/>
          </p:cNvSpPr>
          <p:nvPr>
            <p:ph type="body" orient="vert" idx="1"/>
          </p:nvPr>
        </p:nvSpPr>
        <p:spPr>
          <a:xfrm>
            <a:off x="457200" y="274639"/>
            <a:ext cx="6019800" cy="5851525"/>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true"/>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true"/>
          </p:cNvSpPr>
          <p:nvPr>
            <p:ph type="ftr" sz="quarter" idx="11"/>
          </p:nvPr>
        </p:nvSpPr>
        <p:spPr/>
        <p:txBody>
          <a:bodyPr/>
          <a:lstStyle/>
          <a:p>
            <a:endParaRPr lang="ru-RU"/>
          </a:p>
        </p:txBody>
      </p:sp>
      <p:sp>
        <p:nvSpPr>
          <p:cNvPr id="6" name="Номер слайда 5"/>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true"/>
          </p:cNvSpPr>
          <p:nvPr>
            <p:ph type="title"/>
          </p:nvPr>
        </p:nvSpPr>
        <p:spPr/>
        <p:txBody>
          <a:bodyPr/>
          <a:lstStyle/>
          <a:p>
            <a:r>
              <a:rPr lang="ru-RU" smtClean="0"/>
              <a:t>Образец заголовка</a:t>
            </a:r>
            <a:endParaRPr lang="ru-RU"/>
          </a:p>
        </p:txBody>
      </p:sp>
      <p:sp>
        <p:nvSpPr>
          <p:cNvPr id="3" name="Содержимое 2"/>
          <p:cNvSpPr>
            <a:spLocks noGrp="true"/>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true"/>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true"/>
          </p:cNvSpPr>
          <p:nvPr>
            <p:ph type="ftr" sz="quarter" idx="11"/>
          </p:nvPr>
        </p:nvSpPr>
        <p:spPr/>
        <p:txBody>
          <a:bodyPr/>
          <a:lstStyle/>
          <a:p>
            <a:endParaRPr lang="ru-RU"/>
          </a:p>
        </p:txBody>
      </p:sp>
      <p:sp>
        <p:nvSpPr>
          <p:cNvPr id="6" name="Номер слайда 5"/>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true"/>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true"/>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Дата 3"/>
          <p:cNvSpPr>
            <a:spLocks noGrp="true"/>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true"/>
          </p:cNvSpPr>
          <p:nvPr>
            <p:ph type="ftr" sz="quarter" idx="11"/>
          </p:nvPr>
        </p:nvSpPr>
        <p:spPr/>
        <p:txBody>
          <a:bodyPr/>
          <a:lstStyle/>
          <a:p>
            <a:endParaRPr lang="ru-RU"/>
          </a:p>
        </p:txBody>
      </p:sp>
      <p:sp>
        <p:nvSpPr>
          <p:cNvPr id="6" name="Номер слайда 5"/>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true"/>
          </p:cNvSpPr>
          <p:nvPr>
            <p:ph type="title"/>
          </p:nvPr>
        </p:nvSpPr>
        <p:spPr/>
        <p:txBody>
          <a:bodyPr/>
          <a:lstStyle/>
          <a:p>
            <a:r>
              <a:rPr lang="ru-RU" smtClean="0"/>
              <a:t>Образец заголовка</a:t>
            </a:r>
            <a:endParaRPr lang="ru-RU"/>
          </a:p>
        </p:txBody>
      </p:sp>
      <p:sp>
        <p:nvSpPr>
          <p:cNvPr id="3" name="Содержимое 2"/>
          <p:cNvSpPr>
            <a:spLocks noGrp="true"/>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Содержимое 3"/>
          <p:cNvSpPr>
            <a:spLocks noGrp="true"/>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Дата 4"/>
          <p:cNvSpPr>
            <a:spLocks noGrp="true"/>
          </p:cNvSpPr>
          <p:nvPr>
            <p:ph type="dt" sz="half" idx="10"/>
          </p:nvPr>
        </p:nvSpPr>
        <p:spPr/>
        <p:txBody>
          <a:bodyPr/>
          <a:lstStyle/>
          <a:p>
            <a:fld id="{B4C71EC6-210F-42DE-9C53-41977AD35B3D}" type="datetimeFigureOut">
              <a:rPr lang="ru-RU" smtClean="0"/>
            </a:fld>
            <a:endParaRPr lang="ru-RU"/>
          </a:p>
        </p:txBody>
      </p:sp>
      <p:sp>
        <p:nvSpPr>
          <p:cNvPr id="6" name="Нижний колонтитул 5"/>
          <p:cNvSpPr>
            <a:spLocks noGrp="true"/>
          </p:cNvSpPr>
          <p:nvPr>
            <p:ph type="ftr" sz="quarter" idx="11"/>
          </p:nvPr>
        </p:nvSpPr>
        <p:spPr/>
        <p:txBody>
          <a:bodyPr/>
          <a:lstStyle/>
          <a:p>
            <a:endParaRPr lang="ru-RU"/>
          </a:p>
        </p:txBody>
      </p:sp>
      <p:sp>
        <p:nvSpPr>
          <p:cNvPr id="7" name="Номер слайда 6"/>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true"/>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true"/>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Содержимое 3"/>
          <p:cNvSpPr>
            <a:spLocks noGrp="true"/>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true"/>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Содержимое 5"/>
          <p:cNvSpPr>
            <a:spLocks noGrp="true"/>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Дата 6"/>
          <p:cNvSpPr>
            <a:spLocks noGrp="true"/>
          </p:cNvSpPr>
          <p:nvPr>
            <p:ph type="dt" sz="half" idx="10"/>
          </p:nvPr>
        </p:nvSpPr>
        <p:spPr/>
        <p:txBody>
          <a:bodyPr/>
          <a:lstStyle/>
          <a:p>
            <a:fld id="{B4C71EC6-210F-42DE-9C53-41977AD35B3D}" type="datetimeFigureOut">
              <a:rPr lang="ru-RU" smtClean="0"/>
            </a:fld>
            <a:endParaRPr lang="ru-RU"/>
          </a:p>
        </p:txBody>
      </p:sp>
      <p:sp>
        <p:nvSpPr>
          <p:cNvPr id="8" name="Нижний колонтитул 7"/>
          <p:cNvSpPr>
            <a:spLocks noGrp="true"/>
          </p:cNvSpPr>
          <p:nvPr>
            <p:ph type="ftr" sz="quarter" idx="11"/>
          </p:nvPr>
        </p:nvSpPr>
        <p:spPr/>
        <p:txBody>
          <a:bodyPr/>
          <a:lstStyle/>
          <a:p>
            <a:endParaRPr lang="ru-RU"/>
          </a:p>
        </p:txBody>
      </p:sp>
      <p:sp>
        <p:nvSpPr>
          <p:cNvPr id="9" name="Номер слайда 8"/>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true"/>
          </p:cNvSpPr>
          <p:nvPr>
            <p:ph type="title"/>
          </p:nvPr>
        </p:nvSpPr>
        <p:spPr/>
        <p:txBody>
          <a:bodyPr/>
          <a:lstStyle/>
          <a:p>
            <a:r>
              <a:rPr lang="ru-RU" smtClean="0"/>
              <a:t>Образец заголовка</a:t>
            </a:r>
            <a:endParaRPr lang="ru-RU"/>
          </a:p>
        </p:txBody>
      </p:sp>
      <p:sp>
        <p:nvSpPr>
          <p:cNvPr id="3" name="Дата 2"/>
          <p:cNvSpPr>
            <a:spLocks noGrp="true"/>
          </p:cNvSpPr>
          <p:nvPr>
            <p:ph type="dt" sz="half" idx="10"/>
          </p:nvPr>
        </p:nvSpPr>
        <p:spPr/>
        <p:txBody>
          <a:bodyPr/>
          <a:lstStyle/>
          <a:p>
            <a:fld id="{B4C71EC6-210F-42DE-9C53-41977AD35B3D}" type="datetimeFigureOut">
              <a:rPr lang="ru-RU" smtClean="0"/>
            </a:fld>
            <a:endParaRPr lang="ru-RU"/>
          </a:p>
        </p:txBody>
      </p:sp>
      <p:sp>
        <p:nvSpPr>
          <p:cNvPr id="4" name="Нижний колонтитул 3"/>
          <p:cNvSpPr>
            <a:spLocks noGrp="true"/>
          </p:cNvSpPr>
          <p:nvPr>
            <p:ph type="ftr" sz="quarter" idx="11"/>
          </p:nvPr>
        </p:nvSpPr>
        <p:spPr/>
        <p:txBody>
          <a:bodyPr/>
          <a:lstStyle/>
          <a:p>
            <a:endParaRPr lang="ru-RU"/>
          </a:p>
        </p:txBody>
      </p:sp>
      <p:sp>
        <p:nvSpPr>
          <p:cNvPr id="5" name="Номер слайда 4"/>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true"/>
          </p:cNvSpPr>
          <p:nvPr>
            <p:ph type="dt" sz="half" idx="10"/>
          </p:nvPr>
        </p:nvSpPr>
        <p:spPr/>
        <p:txBody>
          <a:bodyPr/>
          <a:lstStyle/>
          <a:p>
            <a:fld id="{B4C71EC6-210F-42DE-9C53-41977AD35B3D}" type="datetimeFigureOut">
              <a:rPr lang="ru-RU" smtClean="0"/>
            </a:fld>
            <a:endParaRPr lang="ru-RU"/>
          </a:p>
        </p:txBody>
      </p:sp>
      <p:sp>
        <p:nvSpPr>
          <p:cNvPr id="3" name="Нижний колонтитул 2"/>
          <p:cNvSpPr>
            <a:spLocks noGrp="true"/>
          </p:cNvSpPr>
          <p:nvPr>
            <p:ph type="ftr" sz="quarter" idx="11"/>
          </p:nvPr>
        </p:nvSpPr>
        <p:spPr/>
        <p:txBody>
          <a:bodyPr/>
          <a:lstStyle/>
          <a:p>
            <a:endParaRPr lang="ru-RU"/>
          </a:p>
        </p:txBody>
      </p:sp>
      <p:sp>
        <p:nvSpPr>
          <p:cNvPr id="4" name="Номер слайда 3"/>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true"/>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true"/>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true"/>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true"/>
          </p:cNvSpPr>
          <p:nvPr>
            <p:ph type="dt" sz="half" idx="10"/>
          </p:nvPr>
        </p:nvSpPr>
        <p:spPr/>
        <p:txBody>
          <a:bodyPr/>
          <a:lstStyle/>
          <a:p>
            <a:fld id="{B4C71EC6-210F-42DE-9C53-41977AD35B3D}" type="datetimeFigureOut">
              <a:rPr lang="ru-RU" smtClean="0"/>
            </a:fld>
            <a:endParaRPr lang="ru-RU"/>
          </a:p>
        </p:txBody>
      </p:sp>
      <p:sp>
        <p:nvSpPr>
          <p:cNvPr id="6" name="Нижний колонтитул 5"/>
          <p:cNvSpPr>
            <a:spLocks noGrp="true"/>
          </p:cNvSpPr>
          <p:nvPr>
            <p:ph type="ftr" sz="quarter" idx="11"/>
          </p:nvPr>
        </p:nvSpPr>
        <p:spPr/>
        <p:txBody>
          <a:bodyPr/>
          <a:lstStyle/>
          <a:p>
            <a:endParaRPr lang="ru-RU"/>
          </a:p>
        </p:txBody>
      </p:sp>
      <p:sp>
        <p:nvSpPr>
          <p:cNvPr id="7" name="Номер слайда 6"/>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true"/>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true"/>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true"/>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true"/>
          </p:cNvSpPr>
          <p:nvPr>
            <p:ph type="dt" sz="half" idx="10"/>
          </p:nvPr>
        </p:nvSpPr>
        <p:spPr/>
        <p:txBody>
          <a:bodyPr/>
          <a:lstStyle/>
          <a:p>
            <a:fld id="{B4C71EC6-210F-42DE-9C53-41977AD35B3D}" type="datetimeFigureOut">
              <a:rPr lang="ru-RU" smtClean="0"/>
            </a:fld>
            <a:endParaRPr lang="ru-RU"/>
          </a:p>
        </p:txBody>
      </p:sp>
      <p:sp>
        <p:nvSpPr>
          <p:cNvPr id="6" name="Нижний колонтитул 5"/>
          <p:cNvSpPr>
            <a:spLocks noGrp="true"/>
          </p:cNvSpPr>
          <p:nvPr>
            <p:ph type="ftr" sz="quarter" idx="11"/>
          </p:nvPr>
        </p:nvSpPr>
        <p:spPr/>
        <p:txBody>
          <a:bodyPr/>
          <a:lstStyle/>
          <a:p>
            <a:endParaRPr lang="ru-RU"/>
          </a:p>
        </p:txBody>
      </p:sp>
      <p:sp>
        <p:nvSpPr>
          <p:cNvPr id="7" name="Номер слайда 6"/>
          <p:cNvSpPr>
            <a:spLocks noGrp="true"/>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true"/>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true"/>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true"/>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fld>
            <a:endParaRPr lang="ru-RU"/>
          </a:p>
        </p:txBody>
      </p:sp>
      <p:sp>
        <p:nvSpPr>
          <p:cNvPr id="5" name="Нижний колонтитул 4"/>
          <p:cNvSpPr>
            <a:spLocks noGrp="true"/>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true"/>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0.jpeg"/><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true"/>
          </p:cNvPicPr>
          <p:nvPr/>
        </p:nvPicPr>
        <p:blipFill>
          <a:blip r:embed="rId1">
            <a:extLst>
              <a:ext uri="{28A0092B-C50C-407E-A947-70E740481C1C}">
                <a14:useLocalDpi xmlns:a14="http://schemas.microsoft.com/office/drawing/2010/main" val="false"/>
              </a:ext>
            </a:extLst>
          </a:blip>
          <a:stretch>
            <a:fillRect/>
          </a:stretch>
        </p:blipFill>
        <p:spPr>
          <a:xfrm>
            <a:off x="0" y="-12220"/>
            <a:ext cx="9144000" cy="6858000"/>
          </a:xfrm>
          <a:prstGeom prst="rect">
            <a:avLst/>
          </a:prstGeom>
        </p:spPr>
      </p:pic>
      <p:pic>
        <p:nvPicPr>
          <p:cNvPr id="3" name="Рисунок 2"/>
          <p:cNvPicPr>
            <a:picLocks noChangeAspect="true"/>
          </p:cNvPicPr>
          <p:nvPr/>
        </p:nvPicPr>
        <p:blipFill>
          <a:blip r:embed="rId2"/>
          <a:stretch>
            <a:fillRect/>
          </a:stretch>
        </p:blipFill>
        <p:spPr>
          <a:xfrm>
            <a:off x="43792" y="4532504"/>
            <a:ext cx="3313187" cy="2206229"/>
          </a:xfrm>
          <a:prstGeom prst="rect">
            <a:avLst/>
          </a:prstGeom>
          <a:ln>
            <a:noFill/>
          </a:ln>
          <a:effectLst>
            <a:softEdge rad="112500"/>
          </a:effectLst>
        </p:spPr>
      </p:pic>
      <p:pic>
        <p:nvPicPr>
          <p:cNvPr id="4" name="Рисунок 3"/>
          <p:cNvPicPr>
            <a:picLocks noChangeAspect="true"/>
          </p:cNvPicPr>
          <p:nvPr/>
        </p:nvPicPr>
        <p:blipFill>
          <a:blip r:embed="rId3"/>
          <a:stretch>
            <a:fillRect/>
          </a:stretch>
        </p:blipFill>
        <p:spPr>
          <a:xfrm>
            <a:off x="6372202" y="116633"/>
            <a:ext cx="2427815" cy="2427815"/>
          </a:xfrm>
          <a:prstGeom prst="rect">
            <a:avLst/>
          </a:prstGeom>
          <a:ln>
            <a:noFill/>
          </a:ln>
          <a:effectLst>
            <a:softEdge rad="112500"/>
          </a:effectLst>
        </p:spPr>
      </p:pic>
      <p:sp>
        <p:nvSpPr>
          <p:cNvPr id="5" name="Облако 4"/>
          <p:cNvSpPr/>
          <p:nvPr/>
        </p:nvSpPr>
        <p:spPr>
          <a:xfrm>
            <a:off x="236001" y="2288537"/>
            <a:ext cx="8564015" cy="2304256"/>
          </a:xfrm>
          <a:prstGeom prst="clou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sz="2800" b="1" i="1" dirty="0" smtClean="0">
                <a:solidFill>
                  <a:srgbClr val="002060"/>
                </a:solidFill>
                <a:latin typeface="Times New Roman" panose="02020603050405020304" pitchFamily="18" charset="0"/>
                <a:cs typeface="Times New Roman" panose="02020603050405020304" pitchFamily="18" charset="0"/>
              </a:rPr>
              <a:t>Знакомство с  мини-роботом</a:t>
            </a:r>
            <a:endParaRPr lang="ru-RU" sz="2800" b="1" i="1" dirty="0" smtClean="0">
              <a:solidFill>
                <a:srgbClr val="002060"/>
              </a:solidFill>
              <a:latin typeface="Times New Roman" panose="02020603050405020304" pitchFamily="18" charset="0"/>
              <a:cs typeface="Times New Roman" panose="02020603050405020304" pitchFamily="18" charset="0"/>
            </a:endParaRPr>
          </a:p>
          <a:p>
            <a:pPr algn="ctr"/>
            <a:r>
              <a:rPr lang="ru-RU" sz="2800" b="1" i="1" dirty="0" smtClean="0">
                <a:solidFill>
                  <a:srgbClr val="002060"/>
                </a:solidFill>
                <a:latin typeface="Times New Roman" panose="02020603050405020304" pitchFamily="18" charset="0"/>
                <a:cs typeface="Times New Roman" panose="02020603050405020304" pitchFamily="18" charset="0"/>
              </a:rPr>
              <a:t> </a:t>
            </a:r>
            <a:r>
              <a:rPr lang="ru-RU" sz="2800" b="1" i="1" dirty="0" err="1" smtClean="0">
                <a:solidFill>
                  <a:srgbClr val="002060"/>
                </a:solidFill>
                <a:latin typeface="Times New Roman" panose="02020603050405020304" pitchFamily="18" charset="0"/>
                <a:cs typeface="Times New Roman" panose="02020603050405020304" pitchFamily="18" charset="0"/>
              </a:rPr>
              <a:t>Вее-Воt</a:t>
            </a:r>
            <a:endParaRPr lang="ru-RU" sz="2800" b="1" i="1" dirty="0" smtClean="0">
              <a:solidFill>
                <a:srgbClr val="002060"/>
              </a:solidFill>
              <a:latin typeface="Times New Roman" panose="02020603050405020304" pitchFamily="18" charset="0"/>
              <a:cs typeface="Times New Roman" panose="02020603050405020304" pitchFamily="18" charset="0"/>
            </a:endParaRPr>
          </a:p>
          <a:p>
            <a:pPr algn="ctr"/>
            <a:r>
              <a:rPr lang="ru-RU" sz="2800" b="1" i="1" dirty="0" smtClean="0">
                <a:solidFill>
                  <a:srgbClr val="002060"/>
                </a:solidFill>
                <a:latin typeface="Times New Roman" panose="02020603050405020304" pitchFamily="18" charset="0"/>
                <a:cs typeface="Times New Roman" panose="02020603050405020304" pitchFamily="18" charset="0"/>
              </a:rPr>
              <a:t> </a:t>
            </a:r>
            <a:r>
              <a:rPr lang="ru-RU" sz="2800" b="1" i="1" dirty="0">
                <a:solidFill>
                  <a:srgbClr val="002060"/>
                </a:solidFill>
                <a:latin typeface="Times New Roman" panose="02020603050405020304" pitchFamily="18" charset="0"/>
                <a:cs typeface="Times New Roman" panose="02020603050405020304" pitchFamily="18" charset="0"/>
              </a:rPr>
              <a:t>«Умная пчела» </a:t>
            </a:r>
            <a:endParaRPr lang="ru-RU" sz="2800" b="1" i="1" dirty="0" smtClean="0">
              <a:solidFill>
                <a:srgbClr val="002060"/>
              </a:solidFill>
              <a:latin typeface="Times New Roman" panose="02020603050405020304" pitchFamily="18" charset="0"/>
              <a:cs typeface="Times New Roman" panose="02020603050405020304" pitchFamily="18" charset="0"/>
            </a:endParaRPr>
          </a:p>
          <a:p>
            <a:pPr algn="ctr"/>
            <a:r>
              <a:rPr lang="ru-RU" sz="2800" b="1" i="1" dirty="0" smtClean="0">
                <a:solidFill>
                  <a:srgbClr val="002060"/>
                </a:solidFill>
                <a:latin typeface="Times New Roman" panose="02020603050405020304" pitchFamily="18" charset="0"/>
                <a:cs typeface="Times New Roman" panose="02020603050405020304" pitchFamily="18" charset="0"/>
              </a:rPr>
              <a:t>Отчёт о кружковой работе.</a:t>
            </a:r>
            <a:endParaRPr lang="ru-RU" sz="2800" b="1" i="1" dirty="0">
              <a:solidFill>
                <a:srgbClr val="002060"/>
              </a:solidFill>
              <a:latin typeface="Times New Roman" panose="02020603050405020304" pitchFamily="18" charset="0"/>
              <a:cs typeface="Times New Roman" panose="02020603050405020304" pitchFamily="18" charset="0"/>
            </a:endParaRPr>
          </a:p>
        </p:txBody>
      </p:sp>
      <p:sp>
        <p:nvSpPr>
          <p:cNvPr id="6" name="Облако 5"/>
          <p:cNvSpPr/>
          <p:nvPr/>
        </p:nvSpPr>
        <p:spPr>
          <a:xfrm>
            <a:off x="3323862" y="332656"/>
            <a:ext cx="3048340" cy="1584176"/>
          </a:xfrm>
          <a:prstGeom prst="clou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i="1" dirty="0" smtClean="0">
                <a:solidFill>
                  <a:srgbClr val="002060"/>
                </a:solidFill>
                <a:latin typeface="Times New Roman" panose="02020603050405020304" pitchFamily="18" charset="0"/>
                <a:cs typeface="Times New Roman" panose="02020603050405020304" pitchFamily="18" charset="0"/>
              </a:rPr>
              <a:t>Группа № 11 </a:t>
            </a:r>
            <a:endParaRPr lang="ru-RU" b="1" i="1" dirty="0" smtClean="0">
              <a:solidFill>
                <a:srgbClr val="002060"/>
              </a:solidFill>
              <a:latin typeface="Times New Roman" panose="02020603050405020304" pitchFamily="18" charset="0"/>
              <a:cs typeface="Times New Roman" panose="02020603050405020304" pitchFamily="18" charset="0"/>
            </a:endParaRPr>
          </a:p>
          <a:p>
            <a:pPr algn="ctr"/>
            <a:r>
              <a:rPr lang="ru-RU" b="1" i="1" dirty="0" smtClean="0">
                <a:solidFill>
                  <a:srgbClr val="002060"/>
                </a:solidFill>
                <a:latin typeface="Times New Roman" panose="02020603050405020304" pitchFamily="18" charset="0"/>
                <a:cs typeface="Times New Roman" panose="02020603050405020304" pitchFamily="18" charset="0"/>
              </a:rPr>
              <a:t>«Мотыльки»</a:t>
            </a:r>
            <a:endParaRPr lang="ru-RU" b="1" i="1" dirty="0">
              <a:solidFill>
                <a:srgbClr val="002060"/>
              </a:solidFill>
              <a:latin typeface="Times New Roman" panose="02020603050405020304" pitchFamily="18" charset="0"/>
              <a:cs typeface="Times New Roman" panose="02020603050405020304" pitchFamily="18" charset="0"/>
            </a:endParaRPr>
          </a:p>
        </p:txBody>
      </p:sp>
      <p:sp>
        <p:nvSpPr>
          <p:cNvPr id="7" name="Облако 6"/>
          <p:cNvSpPr/>
          <p:nvPr/>
        </p:nvSpPr>
        <p:spPr>
          <a:xfrm>
            <a:off x="3131840" y="5013176"/>
            <a:ext cx="3024336" cy="1630166"/>
          </a:xfrm>
          <a:prstGeom prst="clou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solidFill>
                  <a:srgbClr val="002060"/>
                </a:solidFill>
                <a:latin typeface="Times New Roman" panose="02020603050405020304" pitchFamily="18" charset="0"/>
                <a:cs typeface="Times New Roman" panose="02020603050405020304" pitchFamily="18" charset="0"/>
              </a:rPr>
              <a:t>Рахманова Ю.С.</a:t>
            </a:r>
            <a:endParaRPr lang="ru-RU" b="1" dirty="0" smtClean="0">
              <a:solidFill>
                <a:srgbClr val="002060"/>
              </a:solidFill>
              <a:latin typeface="Times New Roman" panose="02020603050405020304" pitchFamily="18" charset="0"/>
              <a:cs typeface="Times New Roman" panose="02020603050405020304" pitchFamily="18" charset="0"/>
            </a:endParaRPr>
          </a:p>
          <a:p>
            <a:pPr algn="ctr"/>
            <a:r>
              <a:rPr lang="ru-RU" b="1" dirty="0" smtClean="0">
                <a:solidFill>
                  <a:srgbClr val="002060"/>
                </a:solidFill>
                <a:latin typeface="Times New Roman" panose="02020603050405020304" pitchFamily="18" charset="0"/>
                <a:cs typeface="Times New Roman" panose="02020603050405020304" pitchFamily="18" charset="0"/>
              </a:rPr>
              <a:t>Дедова Н. Н.</a:t>
            </a:r>
            <a:endParaRPr lang="ru-RU"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true"/>
          </p:cNvPicPr>
          <p:nvPr/>
        </p:nvPicPr>
        <p:blipFill>
          <a:blip r:embed="rId1"/>
          <a:stretch>
            <a:fillRect/>
          </a:stretch>
        </p:blipFill>
        <p:spPr>
          <a:xfrm>
            <a:off x="0" y="0"/>
            <a:ext cx="9324528" cy="6858000"/>
          </a:xfrm>
          <a:prstGeom prst="rect">
            <a:avLst/>
          </a:prstGeom>
        </p:spPr>
      </p:pic>
      <p:sp>
        <p:nvSpPr>
          <p:cNvPr id="3" name="Облако 2"/>
          <p:cNvSpPr/>
          <p:nvPr/>
        </p:nvSpPr>
        <p:spPr>
          <a:xfrm>
            <a:off x="827584" y="620688"/>
            <a:ext cx="7704856" cy="5184576"/>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600" dirty="0" smtClean="0">
                <a:solidFill>
                  <a:srgbClr val="002060"/>
                </a:solidFill>
                <a:latin typeface="Times New Roman" panose="02020603050405020304" pitchFamily="18" charset="0"/>
                <a:cs typeface="Times New Roman" panose="02020603050405020304" pitchFamily="18" charset="0"/>
              </a:rPr>
              <a:t>Спасибо за внимание!!!</a:t>
            </a:r>
            <a:endParaRPr lang="ru-RU" sz="66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true"/>
          </p:cNvPicPr>
          <p:nvPr/>
        </p:nvPicPr>
        <p:blipFill>
          <a:blip r:embed="rId1"/>
          <a:stretch>
            <a:fillRect/>
          </a:stretch>
        </p:blipFill>
        <p:spPr>
          <a:xfrm>
            <a:off x="0" y="0"/>
            <a:ext cx="9143999" cy="6858000"/>
          </a:xfrm>
          <a:prstGeom prst="rect">
            <a:avLst/>
          </a:prstGeom>
        </p:spPr>
      </p:pic>
      <p:sp>
        <p:nvSpPr>
          <p:cNvPr id="5" name="Скругленный прямоугольник 4"/>
          <p:cNvSpPr/>
          <p:nvPr/>
        </p:nvSpPr>
        <p:spPr>
          <a:xfrm>
            <a:off x="971600" y="620688"/>
            <a:ext cx="7344816" cy="5688632"/>
          </a:xfrm>
          <a:prstGeom prst="roundRect">
            <a:avLst/>
          </a:prstGeom>
          <a:solidFill>
            <a:srgbClr val="DCD03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1" dirty="0">
                <a:solidFill>
                  <a:srgbClr val="002060"/>
                </a:solidFill>
                <a:latin typeface="Times New Roman" panose="02020603050405020304" pitchFamily="18" charset="0"/>
                <a:cs typeface="Times New Roman" panose="02020603050405020304" pitchFamily="18" charset="0"/>
              </a:rPr>
              <a:t>Программируемый напольный робот «Умная пчела» прекрасно подходит для применения в дошкольных учреждениях, для </a:t>
            </a:r>
            <a:r>
              <a:rPr lang="ru-RU" sz="2000" b="1" dirty="0" smtClean="0">
                <a:solidFill>
                  <a:srgbClr val="002060"/>
                </a:solidFill>
                <a:latin typeface="Times New Roman" panose="02020603050405020304" pitchFamily="18" charset="0"/>
                <a:cs typeface="Times New Roman" panose="02020603050405020304" pitchFamily="18" charset="0"/>
              </a:rPr>
              <a:t>детей среднего и </a:t>
            </a:r>
            <a:r>
              <a:rPr lang="ru-RU" sz="2000" b="1" dirty="0">
                <a:solidFill>
                  <a:srgbClr val="002060"/>
                </a:solidFill>
                <a:latin typeface="Times New Roman" panose="02020603050405020304" pitchFamily="18" charset="0"/>
                <a:cs typeface="Times New Roman" panose="02020603050405020304" pitchFamily="18" charset="0"/>
              </a:rPr>
              <a:t>старшего дошкольного возраста. Он прост в управлении и имеет дружелюбный дизайн. С помощью данного устройства дети могут с легкостью изучать программирование, задавая роботу план действий и разрабатывая для него различные задания (приключения). Работа с «Умная пчела» учит детей структурированной деятельности, развивает воображение и предлагает массу возможностей для изучения причинно-следственной связи и многое другое. Эта игрушка соответствует требованиям безопасности, имеет эстетичный внешний вид, отвечает психолого-педагогическим требованиям к играм и игровому оборудованию.</a:t>
            </a:r>
            <a:endParaRPr lang="ru-RU" sz="20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true"/>
          </p:cNvPicPr>
          <p:nvPr/>
        </p:nvPicPr>
        <p:blipFill>
          <a:blip r:embed="rId1"/>
          <a:stretch>
            <a:fillRect/>
          </a:stretch>
        </p:blipFill>
        <p:spPr>
          <a:xfrm>
            <a:off x="0" y="0"/>
            <a:ext cx="9324528" cy="6858000"/>
          </a:xfrm>
          <a:prstGeom prst="rect">
            <a:avLst/>
          </a:prstGeom>
        </p:spPr>
      </p:pic>
      <p:pic>
        <p:nvPicPr>
          <p:cNvPr id="1026" name="Picture 2" descr="C:\Users\User\Desktop\биботы новая\vWRXZVjLpTE.jpg"/>
          <p:cNvPicPr>
            <a:picLocks noChangeAspect="true" noChangeArrowheads="true"/>
          </p:cNvPicPr>
          <p:nvPr/>
        </p:nvPicPr>
        <p:blipFill>
          <a:blip r:embed="rId2"/>
          <a:srcRect/>
          <a:stretch>
            <a:fillRect/>
          </a:stretch>
        </p:blipFill>
        <p:spPr bwMode="auto">
          <a:xfrm>
            <a:off x="4860032" y="2276872"/>
            <a:ext cx="4581128" cy="45811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7" name="Picture 3" descr="C:\Users\User\Desktop\биботы новая\ip-i94fJcts.jpg"/>
          <p:cNvPicPr>
            <a:picLocks noChangeAspect="true" noChangeArrowheads="true"/>
          </p:cNvPicPr>
          <p:nvPr/>
        </p:nvPicPr>
        <p:blipFill>
          <a:blip r:embed="rId3"/>
          <a:srcRect/>
          <a:stretch>
            <a:fillRect/>
          </a:stretch>
        </p:blipFill>
        <p:spPr bwMode="auto">
          <a:xfrm>
            <a:off x="0" y="41704"/>
            <a:ext cx="5076056" cy="50760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true"/>
          </p:cNvPicPr>
          <p:nvPr/>
        </p:nvPicPr>
        <p:blipFill>
          <a:blip r:embed="rId1"/>
          <a:stretch>
            <a:fillRect/>
          </a:stretch>
        </p:blipFill>
        <p:spPr>
          <a:xfrm>
            <a:off x="0" y="0"/>
            <a:ext cx="9324528" cy="6858000"/>
          </a:xfrm>
          <a:prstGeom prst="rect">
            <a:avLst/>
          </a:prstGeom>
        </p:spPr>
      </p:pic>
      <p:sp>
        <p:nvSpPr>
          <p:cNvPr id="3" name="Скругленный прямоугольник 2"/>
          <p:cNvSpPr/>
          <p:nvPr/>
        </p:nvSpPr>
        <p:spPr>
          <a:xfrm>
            <a:off x="773832" y="476672"/>
            <a:ext cx="7776864" cy="5760640"/>
          </a:xfrm>
          <a:prstGeom prst="roundRect">
            <a:avLst/>
          </a:prstGeom>
          <a:solidFill>
            <a:srgbClr val="DCD03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1" dirty="0">
                <a:solidFill>
                  <a:srgbClr val="002060"/>
                </a:solidFill>
                <a:latin typeface="Times New Roman" panose="02020603050405020304" pitchFamily="18" charset="0"/>
                <a:cs typeface="Times New Roman" panose="02020603050405020304" pitchFamily="18" charset="0"/>
              </a:rPr>
              <a:t>Дизайн игрушки напоминает пчелу со сложенными крыльями, желтое тело с черными полосками. На спинке и брюшке «пчелы» расположены элементы управления роботом.</a:t>
            </a:r>
            <a:endParaRPr lang="ru-RU" sz="2000" b="1" dirty="0">
              <a:solidFill>
                <a:srgbClr val="002060"/>
              </a:solidFill>
              <a:latin typeface="Times New Roman" panose="02020603050405020304" pitchFamily="18" charset="0"/>
              <a:cs typeface="Times New Roman" panose="02020603050405020304" pitchFamily="18" charset="0"/>
            </a:endParaRPr>
          </a:p>
          <a:p>
            <a:pPr algn="just"/>
            <a:r>
              <a:rPr lang="ru-RU" sz="2000" b="1" dirty="0">
                <a:solidFill>
                  <a:srgbClr val="002060"/>
                </a:solidFill>
                <a:latin typeface="Times New Roman" panose="02020603050405020304" pitchFamily="18" charset="0"/>
                <a:cs typeface="Times New Roman" panose="02020603050405020304" pitchFamily="18" charset="0"/>
              </a:rPr>
              <a:t>Если Вы нажимаете кнопку «Вперед», то робот продвигается вперед на один шаг (15 см). При включении кнопки «Назад», «пчела» отодвигается на один шаг (15 см) назад. При использовании «Поворот налево на 90°» и «Поворот направо на 90°» «Умная пчела» не продвигается на плоскости, а только разворачивается в ту или иную сторону на 90°. Это обстоятельство следует учитывать при составлении программы действий для робота.</a:t>
            </a:r>
            <a:endParaRPr lang="ru-RU" sz="20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true"/>
          </p:cNvPicPr>
          <p:nvPr/>
        </p:nvPicPr>
        <p:blipFill>
          <a:blip r:embed="rId1"/>
          <a:stretch>
            <a:fillRect/>
          </a:stretch>
        </p:blipFill>
        <p:spPr>
          <a:xfrm>
            <a:off x="0" y="0"/>
            <a:ext cx="9324528" cy="6858000"/>
          </a:xfrm>
          <a:prstGeom prst="rect">
            <a:avLst/>
          </a:prstGeom>
        </p:spPr>
      </p:pic>
      <p:sp>
        <p:nvSpPr>
          <p:cNvPr id="5" name="Скругленный прямоугольник 4"/>
          <p:cNvSpPr/>
          <p:nvPr/>
        </p:nvSpPr>
        <p:spPr>
          <a:xfrm>
            <a:off x="5148064" y="404664"/>
            <a:ext cx="3672408" cy="2592288"/>
          </a:xfrm>
          <a:prstGeom prst="roundRect">
            <a:avLst/>
          </a:prstGeom>
          <a:solidFill>
            <a:srgbClr val="DCD03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1" dirty="0">
                <a:solidFill>
                  <a:srgbClr val="002060"/>
                </a:solidFill>
                <a:latin typeface="Times New Roman" panose="02020603050405020304" pitchFamily="18" charset="0"/>
                <a:cs typeface="Times New Roman" panose="02020603050405020304" pitchFamily="18" charset="0"/>
              </a:rPr>
              <a:t>Игрушка обладает памятью на 40 шагов, что позволяет создавать сложные алгоритмы. Когда программа действий задана, нажмите кнопку «Запустить программу». </a:t>
            </a:r>
            <a:endParaRPr lang="ru-RU" sz="2000" b="1" dirty="0">
              <a:solidFill>
                <a:srgbClr val="002060"/>
              </a:solidFill>
              <a:latin typeface="Times New Roman" panose="02020603050405020304" pitchFamily="18" charset="0"/>
              <a:cs typeface="Times New Roman" panose="02020603050405020304" pitchFamily="18" charset="0"/>
            </a:endParaRPr>
          </a:p>
        </p:txBody>
      </p:sp>
      <p:sp>
        <p:nvSpPr>
          <p:cNvPr id="6" name="5-конечная звезда 5"/>
          <p:cNvSpPr/>
          <p:nvPr/>
        </p:nvSpPr>
        <p:spPr>
          <a:xfrm>
            <a:off x="611560" y="3717032"/>
            <a:ext cx="144016"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323528" y="3573016"/>
            <a:ext cx="3816424" cy="2903984"/>
          </a:xfrm>
          <a:prstGeom prst="roundRect">
            <a:avLst/>
          </a:prstGeom>
          <a:solidFill>
            <a:srgbClr val="DCD03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1" dirty="0">
                <a:solidFill>
                  <a:srgbClr val="002060"/>
                </a:solidFill>
                <a:latin typeface="Times New Roman" panose="02020603050405020304" pitchFamily="18" charset="0"/>
                <a:cs typeface="Times New Roman" panose="02020603050405020304" pitchFamily="18" charset="0"/>
              </a:rPr>
              <a:t>После того, как робот выполнит поставленные ему задачи, нажмите кнопку «Очистить память», в противном случае игруш­ка будет повторять ранее заданную программу.</a:t>
            </a:r>
            <a:endParaRPr lang="ru-RU" sz="2000" b="1" dirty="0">
              <a:solidFill>
                <a:srgbClr val="002060"/>
              </a:solidFill>
              <a:latin typeface="Times New Roman" panose="02020603050405020304" pitchFamily="18" charset="0"/>
              <a:cs typeface="Times New Roman" panose="02020603050405020304" pitchFamily="18" charset="0"/>
            </a:endParaRPr>
          </a:p>
        </p:txBody>
      </p:sp>
      <p:pic>
        <p:nvPicPr>
          <p:cNvPr id="2050" name="Picture 2" descr="C:\Users\User\Desktop\биботы новая\IMG-20210208-WA0008.jpg"/>
          <p:cNvPicPr>
            <a:picLocks noChangeAspect="true" noChangeArrowheads="true"/>
          </p:cNvPicPr>
          <p:nvPr/>
        </p:nvPicPr>
        <p:blipFill>
          <a:blip r:embed="rId2"/>
          <a:srcRect/>
          <a:stretch>
            <a:fillRect/>
          </a:stretch>
        </p:blipFill>
        <p:spPr bwMode="auto">
          <a:xfrm>
            <a:off x="467544" y="1288"/>
            <a:ext cx="3863752" cy="386375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1" name="Picture 3" descr="C:\Users\User\Desktop\биботы новая\IMG-20210208-WA0010.jpg"/>
          <p:cNvPicPr>
            <a:picLocks noChangeAspect="true" noChangeArrowheads="true"/>
          </p:cNvPicPr>
          <p:nvPr/>
        </p:nvPicPr>
        <p:blipFill>
          <a:blip r:embed="rId3"/>
          <a:srcRect/>
          <a:stretch>
            <a:fillRect/>
          </a:stretch>
        </p:blipFill>
        <p:spPr bwMode="auto">
          <a:xfrm>
            <a:off x="4923837" y="2852936"/>
            <a:ext cx="4032448" cy="40324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true"/>
          </p:cNvPicPr>
          <p:nvPr/>
        </p:nvPicPr>
        <p:blipFill>
          <a:blip r:embed="rId1"/>
          <a:stretch>
            <a:fillRect/>
          </a:stretch>
        </p:blipFill>
        <p:spPr>
          <a:xfrm>
            <a:off x="0" y="0"/>
            <a:ext cx="9324528" cy="6858000"/>
          </a:xfrm>
          <a:prstGeom prst="rect">
            <a:avLst/>
          </a:prstGeom>
        </p:spPr>
      </p:pic>
      <p:sp>
        <p:nvSpPr>
          <p:cNvPr id="3" name="Скругленный прямоугольник 2"/>
          <p:cNvSpPr/>
          <p:nvPr/>
        </p:nvSpPr>
        <p:spPr>
          <a:xfrm>
            <a:off x="539552" y="476672"/>
            <a:ext cx="8064896" cy="5904656"/>
          </a:xfrm>
          <a:prstGeom prst="roundRect">
            <a:avLst/>
          </a:prstGeom>
          <a:solidFill>
            <a:srgbClr val="DCD03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1" dirty="0">
                <a:solidFill>
                  <a:srgbClr val="002060"/>
                </a:solidFill>
                <a:latin typeface="Times New Roman" panose="02020603050405020304" pitchFamily="18" charset="0"/>
                <a:cs typeface="Times New Roman" panose="02020603050405020304" pitchFamily="18" charset="0"/>
              </a:rPr>
              <a:t>Создавая программы для робота, выполняя игровые задания, ребенок учится ориентироваться в окружающем его пространстве, только правильно направив его «вперед», «назад», «направо» или «налево» малыш достигнет желаемого результата. Можно уверенно говорить о том, что игры с «Умной пчелой» развивают пространственную ориентацию дошкольника.</a:t>
            </a:r>
            <a:endParaRPr lang="ru-RU" sz="2000" b="1" dirty="0">
              <a:solidFill>
                <a:srgbClr val="002060"/>
              </a:solidFill>
              <a:latin typeface="Times New Roman" panose="02020603050405020304" pitchFamily="18" charset="0"/>
              <a:cs typeface="Times New Roman" panose="02020603050405020304" pitchFamily="18" charset="0"/>
            </a:endParaRPr>
          </a:p>
          <a:p>
            <a:pPr algn="just"/>
            <a:r>
              <a:rPr lang="ru-RU" sz="2000" b="1" dirty="0">
                <a:solidFill>
                  <a:srgbClr val="002060"/>
                </a:solidFill>
                <a:latin typeface="Times New Roman" panose="02020603050405020304" pitchFamily="18" charset="0"/>
                <a:cs typeface="Times New Roman" panose="02020603050405020304" pitchFamily="18" charset="0"/>
              </a:rPr>
              <a:t>«Ориентировка в пространстве» — один из разделов «Программы» по развитию у детей элементарных математических представлений.  </a:t>
            </a:r>
            <a:endParaRPr lang="ru-RU" sz="2000" b="1" dirty="0">
              <a:solidFill>
                <a:srgbClr val="002060"/>
              </a:solidFill>
              <a:latin typeface="Times New Roman" panose="02020603050405020304" pitchFamily="18" charset="0"/>
              <a:cs typeface="Times New Roman" panose="02020603050405020304" pitchFamily="18" charset="0"/>
            </a:endParaRPr>
          </a:p>
          <a:p>
            <a:pPr algn="just"/>
            <a:r>
              <a:rPr lang="ru-RU" sz="2000" b="1" dirty="0">
                <a:solidFill>
                  <a:srgbClr val="002060"/>
                </a:solidFill>
                <a:latin typeface="Times New Roman" panose="02020603050405020304" pitchFamily="18" charset="0"/>
                <a:cs typeface="Times New Roman" panose="02020603050405020304" pitchFamily="18" charset="0"/>
              </a:rPr>
              <a:t>Передвижения робота на плоскости позволяет ребенку уяснить такие ориентировки, «посередине» и «между», «направо – налево» («справа – слева»). Дошкольник в игровой, увлекательной форме лучше может понять пространственные отношения, определяемые словами рядом, посе­редине, между, сбоку или с краю.</a:t>
            </a:r>
            <a:endParaRPr lang="ru-RU" sz="20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true"/>
          </p:cNvPicPr>
          <p:nvPr/>
        </p:nvPicPr>
        <p:blipFill>
          <a:blip r:embed="rId1"/>
          <a:stretch>
            <a:fillRect/>
          </a:stretch>
        </p:blipFill>
        <p:spPr>
          <a:xfrm>
            <a:off x="0" y="0"/>
            <a:ext cx="9324528" cy="6858000"/>
          </a:xfrm>
          <a:prstGeom prst="rect">
            <a:avLst/>
          </a:prstGeom>
        </p:spPr>
      </p:pic>
      <p:sp>
        <p:nvSpPr>
          <p:cNvPr id="2" name="Заголовок 1"/>
          <p:cNvSpPr>
            <a:spLocks noGrp="true"/>
          </p:cNvSpPr>
          <p:nvPr>
            <p:ph type="title"/>
          </p:nvPr>
        </p:nvSpPr>
        <p:spPr/>
        <p:txBody>
          <a:bodyPr>
            <a:normAutofit fontScale="90000"/>
          </a:bodyPr>
          <a:lstStyle/>
          <a:p>
            <a:r>
              <a:rPr lang="ru-RU" dirty="0" smtClean="0"/>
              <a:t>Геометрические фигуры с мини-роботом «Умная пчела»</a:t>
            </a:r>
            <a:endParaRPr lang="ru-RU" dirty="0"/>
          </a:p>
        </p:txBody>
      </p:sp>
      <p:sp>
        <p:nvSpPr>
          <p:cNvPr id="4" name="Прямоугольник с двумя вырезанными противолежащими углами 3"/>
          <p:cNvSpPr/>
          <p:nvPr/>
        </p:nvSpPr>
        <p:spPr>
          <a:xfrm>
            <a:off x="701824" y="332656"/>
            <a:ext cx="7920880" cy="1080120"/>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002060"/>
                </a:solidFill>
                <a:latin typeface="Times New Roman" panose="02020603050405020304" pitchFamily="18" charset="0"/>
                <a:cs typeface="Times New Roman" panose="02020603050405020304" pitchFamily="18" charset="0"/>
              </a:rPr>
              <a:t>Геометрические фигуры с мини-роботом</a:t>
            </a:r>
            <a:endParaRPr lang="ru-RU" sz="2800" b="1" dirty="0">
              <a:solidFill>
                <a:srgbClr val="002060"/>
              </a:solidFill>
              <a:latin typeface="Times New Roman" panose="02020603050405020304" pitchFamily="18" charset="0"/>
              <a:cs typeface="Times New Roman" panose="02020603050405020304" pitchFamily="18" charset="0"/>
            </a:endParaRPr>
          </a:p>
        </p:txBody>
      </p:sp>
      <p:pic>
        <p:nvPicPr>
          <p:cNvPr id="3074" name="Picture 2" descr="C:\Users\User\Desktop\биботы новая\IMG-20210208-WA0007.jpg"/>
          <p:cNvPicPr>
            <a:picLocks noChangeAspect="true" noChangeArrowheads="true"/>
          </p:cNvPicPr>
          <p:nvPr/>
        </p:nvPicPr>
        <p:blipFill>
          <a:blip r:embed="rId2"/>
          <a:srcRect/>
          <a:stretch>
            <a:fillRect/>
          </a:stretch>
        </p:blipFill>
        <p:spPr bwMode="auto">
          <a:xfrm>
            <a:off x="1619672" y="1412776"/>
            <a:ext cx="5400600" cy="5400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true"/>
          </p:cNvSpPr>
          <p:nvPr>
            <p:ph type="title"/>
          </p:nvPr>
        </p:nvSpPr>
        <p:spPr/>
        <p:txBody>
          <a:bodyPr/>
          <a:lstStyle/>
          <a:p>
            <a:endParaRPr lang="ru-RU"/>
          </a:p>
        </p:txBody>
      </p:sp>
      <p:pic>
        <p:nvPicPr>
          <p:cNvPr id="3" name="Рисунок 2"/>
          <p:cNvPicPr>
            <a:picLocks noChangeAspect="true"/>
          </p:cNvPicPr>
          <p:nvPr/>
        </p:nvPicPr>
        <p:blipFill>
          <a:blip r:embed="rId1"/>
          <a:stretch>
            <a:fillRect/>
          </a:stretch>
        </p:blipFill>
        <p:spPr>
          <a:xfrm>
            <a:off x="0" y="0"/>
            <a:ext cx="9324528" cy="6858000"/>
          </a:xfrm>
          <a:prstGeom prst="rect">
            <a:avLst/>
          </a:prstGeom>
        </p:spPr>
      </p:pic>
      <p:sp>
        <p:nvSpPr>
          <p:cNvPr id="4" name="Прямоугольник с двумя вырезанными противолежащими углами 3"/>
          <p:cNvSpPr/>
          <p:nvPr/>
        </p:nvSpPr>
        <p:spPr>
          <a:xfrm>
            <a:off x="701824" y="332656"/>
            <a:ext cx="7920880" cy="1080120"/>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002060"/>
                </a:solidFill>
                <a:latin typeface="Times New Roman" panose="02020603050405020304" pitchFamily="18" charset="0"/>
                <a:cs typeface="Times New Roman" panose="02020603050405020304" pitchFamily="18" charset="0"/>
              </a:rPr>
              <a:t>Счет от 1 до 5 с мини-роботом «Умная пчела»</a:t>
            </a:r>
            <a:endParaRPr lang="ru-RU" sz="2800" b="1" dirty="0">
              <a:solidFill>
                <a:srgbClr val="002060"/>
              </a:solidFill>
              <a:latin typeface="Times New Roman" panose="02020603050405020304" pitchFamily="18" charset="0"/>
              <a:cs typeface="Times New Roman" panose="02020603050405020304" pitchFamily="18" charset="0"/>
            </a:endParaRPr>
          </a:p>
        </p:txBody>
      </p:sp>
      <p:pic>
        <p:nvPicPr>
          <p:cNvPr id="4098" name="Picture 2" descr="C:\Users\User\Desktop\биботы новая\IMG-20210208-WA0011.jpg"/>
          <p:cNvPicPr>
            <a:picLocks noChangeAspect="true" noChangeArrowheads="true"/>
          </p:cNvPicPr>
          <p:nvPr/>
        </p:nvPicPr>
        <p:blipFill>
          <a:blip r:embed="rId2"/>
          <a:srcRect/>
          <a:stretch>
            <a:fillRect/>
          </a:stretch>
        </p:blipFill>
        <p:spPr bwMode="auto">
          <a:xfrm>
            <a:off x="4662264" y="1448780"/>
            <a:ext cx="4158208" cy="41582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099" name="Picture 3" descr="C:\Users\User\Desktop\биботы новая\IMG-20210208-WA0012.jpg"/>
          <p:cNvPicPr>
            <a:picLocks noChangeAspect="true" noChangeArrowheads="true"/>
          </p:cNvPicPr>
          <p:nvPr/>
        </p:nvPicPr>
        <p:blipFill>
          <a:blip r:embed="rId3"/>
          <a:srcRect/>
          <a:stretch>
            <a:fillRect/>
          </a:stretch>
        </p:blipFill>
        <p:spPr bwMode="auto">
          <a:xfrm>
            <a:off x="481408" y="2536721"/>
            <a:ext cx="4180856" cy="41808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true"/>
          </p:cNvSpPr>
          <p:nvPr>
            <p:ph type="title"/>
          </p:nvPr>
        </p:nvSpPr>
        <p:spPr/>
        <p:txBody>
          <a:bodyPr/>
          <a:lstStyle/>
          <a:p>
            <a:endParaRPr lang="ru-RU"/>
          </a:p>
        </p:txBody>
      </p:sp>
      <p:pic>
        <p:nvPicPr>
          <p:cNvPr id="3" name="Рисунок 2"/>
          <p:cNvPicPr>
            <a:picLocks noChangeAspect="true"/>
          </p:cNvPicPr>
          <p:nvPr/>
        </p:nvPicPr>
        <p:blipFill>
          <a:blip r:embed="rId1"/>
          <a:stretch>
            <a:fillRect/>
          </a:stretch>
        </p:blipFill>
        <p:spPr>
          <a:xfrm>
            <a:off x="0" y="0"/>
            <a:ext cx="9324528" cy="6858000"/>
          </a:xfrm>
          <a:prstGeom prst="rect">
            <a:avLst/>
          </a:prstGeom>
        </p:spPr>
      </p:pic>
      <p:sp>
        <p:nvSpPr>
          <p:cNvPr id="4" name="Прямоугольник с двумя вырезанными противолежащими углами 3"/>
          <p:cNvSpPr/>
          <p:nvPr/>
        </p:nvSpPr>
        <p:spPr>
          <a:xfrm>
            <a:off x="701824" y="332656"/>
            <a:ext cx="7920880" cy="1080120"/>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002060"/>
                </a:solidFill>
                <a:latin typeface="Times New Roman" panose="02020603050405020304" pitchFamily="18" charset="0"/>
                <a:cs typeface="Times New Roman" panose="02020603050405020304" pitchFamily="18" charset="0"/>
              </a:rPr>
              <a:t>Сказочные герои с мини-роботом «Умная пчела»</a:t>
            </a:r>
            <a:endParaRPr lang="ru-RU" sz="2800" b="1" dirty="0">
              <a:solidFill>
                <a:srgbClr val="002060"/>
              </a:solidFill>
              <a:latin typeface="Times New Roman" panose="02020603050405020304" pitchFamily="18" charset="0"/>
              <a:cs typeface="Times New Roman" panose="02020603050405020304" pitchFamily="18" charset="0"/>
            </a:endParaRPr>
          </a:p>
        </p:txBody>
      </p:sp>
      <p:pic>
        <p:nvPicPr>
          <p:cNvPr id="5122" name="Picture 2" descr="C:\Users\User\Desktop\биботы новая\IMG_20210209_095742.jpg"/>
          <p:cNvPicPr>
            <a:picLocks noChangeAspect="true" noChangeArrowheads="true"/>
          </p:cNvPicPr>
          <p:nvPr/>
        </p:nvPicPr>
        <p:blipFill>
          <a:blip r:embed="rId2"/>
          <a:srcRect/>
          <a:stretch>
            <a:fillRect/>
          </a:stretch>
        </p:blipFill>
        <p:spPr bwMode="auto">
          <a:xfrm>
            <a:off x="251520" y="1566651"/>
            <a:ext cx="3942438" cy="52565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123" name="Picture 3" descr="C:\Users\User\Desktop\биботы новая\IMG_20210209_095833.jpg"/>
          <p:cNvPicPr>
            <a:picLocks noChangeAspect="true" noChangeArrowheads="true"/>
          </p:cNvPicPr>
          <p:nvPr/>
        </p:nvPicPr>
        <p:blipFill>
          <a:blip r:embed="rId3"/>
          <a:srcRect/>
          <a:stretch>
            <a:fillRect/>
          </a:stretch>
        </p:blipFill>
        <p:spPr bwMode="auto">
          <a:xfrm>
            <a:off x="4662264" y="1604140"/>
            <a:ext cx="3960906" cy="52812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2665</Words>
  <Application>WPS Presentation</Application>
  <PresentationFormat>Экран (4:3)</PresentationFormat>
  <Paragraphs>34</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Times New Roman</vt:lpstr>
      <vt:lpstr>微软雅黑</vt:lpstr>
      <vt:lpstr>Arial Unicode MS</vt:lpstr>
      <vt:lpstr>Calibri</vt:lpstr>
      <vt:lpstr>Тема Office</vt:lpstr>
      <vt:lpstr>PowerPoint 演示文稿</vt:lpstr>
      <vt:lpstr>PowerPoint 演示文稿</vt:lpstr>
      <vt:lpstr>PowerPoint 演示文稿</vt:lpstr>
      <vt:lpstr>PowerPoint 演示文稿</vt:lpstr>
      <vt:lpstr>PowerPoint 演示文稿</vt:lpstr>
      <vt:lpstr>PowerPoint 演示文稿</vt:lpstr>
      <vt:lpstr>Геометрические фигуры с мини-роботом «Умная пчела»</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vadim</cp:lastModifiedBy>
  <cp:revision>12</cp:revision>
  <dcterms:created xsi:type="dcterms:W3CDTF">2021-02-12T04:16:49Z</dcterms:created>
  <dcterms:modified xsi:type="dcterms:W3CDTF">2021-02-12T04:16:49Z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1049-11.1.0.9719</vt:lpwstr>
  </property>
</Properties>
</file>