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59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блако 2"/>
          <p:cNvSpPr/>
          <p:nvPr/>
        </p:nvSpPr>
        <p:spPr>
          <a:xfrm>
            <a:off x="827584" y="260648"/>
            <a:ext cx="7776864" cy="2952328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Кружок </a:t>
            </a:r>
            <a:r>
              <a:rPr lang="ru-RU" sz="2400" b="1" dirty="0" smtClean="0"/>
              <a:t> </a:t>
            </a:r>
            <a:r>
              <a:rPr lang="ru-RU" sz="2400" b="1" dirty="0">
                <a:solidFill>
                  <a:srgbClr val="7030A0"/>
                </a:solidFill>
              </a:rPr>
              <a:t>«Красочный мир»</a:t>
            </a:r>
          </a:p>
          <a:p>
            <a:pPr algn="ctr"/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по изобразительной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деятельности </a:t>
            </a:r>
          </a:p>
          <a:p>
            <a:pPr algn="ctr"/>
            <a:r>
              <a:rPr lang="ru-RU" sz="2400" b="1" dirty="0">
                <a:solidFill>
                  <a:srgbClr val="FFC000"/>
                </a:solidFill>
              </a:rPr>
              <a:t>с использованием </a:t>
            </a:r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нетрадиционных</a:t>
            </a:r>
            <a:r>
              <a:rPr lang="ru-RU" sz="2400" b="1" dirty="0"/>
              <a:t> </a:t>
            </a:r>
            <a:r>
              <a:rPr lang="ru-RU" sz="2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техник</a:t>
            </a:r>
            <a:r>
              <a:rPr lang="ru-RU" sz="2400" b="1" dirty="0"/>
              <a:t>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рисования </a:t>
            </a:r>
          </a:p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для детей второй  </a:t>
            </a:r>
            <a:r>
              <a:rPr lang="ru-RU" sz="2400" b="1" dirty="0">
                <a:solidFill>
                  <a:srgbClr val="7030A0"/>
                </a:solidFill>
              </a:rPr>
              <a:t>младшей группы</a:t>
            </a:r>
          </a:p>
        </p:txBody>
      </p:sp>
      <p:sp>
        <p:nvSpPr>
          <p:cNvPr id="4" name="Облако 3"/>
          <p:cNvSpPr/>
          <p:nvPr/>
        </p:nvSpPr>
        <p:spPr>
          <a:xfrm>
            <a:off x="4355976" y="5157192"/>
            <a:ext cx="4248472" cy="1584176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Вернер Елена Сергеевна</a:t>
            </a:r>
          </a:p>
          <a:p>
            <a:pPr algn="ctr"/>
            <a:r>
              <a:rPr lang="ru-RU" dirty="0" smtClean="0">
                <a:solidFill>
                  <a:srgbClr val="7030A0"/>
                </a:solidFill>
              </a:rPr>
              <a:t>МБДОУ ЦРР № 28 «Огонёк» 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909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179512" y="476672"/>
            <a:ext cx="8784976" cy="554461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</a:rPr>
              <a:t>Актуальность </a:t>
            </a:r>
            <a:r>
              <a:rPr lang="ru-RU" sz="2000" b="1" dirty="0">
                <a:solidFill>
                  <a:srgbClr val="002060"/>
                </a:solidFill>
              </a:rPr>
              <a:t>проблемы по развитию художественного творчества детей   видится в новых инновационных подходах, которые дарят ребенку атмосферу свободного, радостного творчества,  возможность экспериментирования с материалом, смелость и неповторимость в изображении. А главное то, что нетрадиционное рисование играет важную роль в общем психическом развитии ребенка. Ведь самоценным является не конечный продукт – рисунок, а развитие личности: формирование уверенности в себе, в своих способностях, самореализации в творческой работе.</a:t>
            </a:r>
          </a:p>
        </p:txBody>
      </p:sp>
    </p:spTree>
    <p:extLst>
      <p:ext uri="{BB962C8B-B14F-4D97-AF65-F5344CB8AC3E}">
        <p14:creationId xmlns:p14="http://schemas.microsoft.com/office/powerpoint/2010/main" val="844398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611560" y="332656"/>
            <a:ext cx="7920880" cy="115212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b="1" dirty="0">
                <a:solidFill>
                  <a:srgbClr val="C00000"/>
                </a:solidFill>
              </a:rPr>
              <a:t>Цель: 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-  развитие творческих способностей детей дошкольного возраста посредством использования нетрадиционных техник рисования.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67544" y="1916832"/>
            <a:ext cx="8208912" cy="468052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b="1" dirty="0">
                <a:solidFill>
                  <a:srgbClr val="C00000"/>
                </a:solidFill>
              </a:rPr>
              <a:t>Задачи: </a:t>
            </a:r>
          </a:p>
          <a:p>
            <a:pPr algn="just"/>
            <a:r>
              <a:rPr lang="ru-RU" sz="2000" b="1" dirty="0">
                <a:solidFill>
                  <a:srgbClr val="C00000"/>
                </a:solidFill>
              </a:rPr>
              <a:t>Образовательные:</a:t>
            </a:r>
          </a:p>
          <a:p>
            <a:pPr algn="just"/>
            <a:r>
              <a:rPr lang="ru-RU" sz="2000" b="1" dirty="0"/>
              <a:t>- Познакомить детей с разными видами нетрадиционных техник рисования.</a:t>
            </a:r>
          </a:p>
          <a:p>
            <a:pPr algn="just"/>
            <a:r>
              <a:rPr lang="ru-RU" sz="2000" b="1" dirty="0"/>
              <a:t>- Учить самостоятельно, рисовать, используя пальчики, ладони, печатки.</a:t>
            </a:r>
          </a:p>
          <a:p>
            <a:pPr algn="just"/>
            <a:r>
              <a:rPr lang="ru-RU" sz="2000" b="1" dirty="0">
                <a:solidFill>
                  <a:srgbClr val="C00000"/>
                </a:solidFill>
              </a:rPr>
              <a:t>Развивающие:</a:t>
            </a:r>
          </a:p>
          <a:p>
            <a:pPr algn="just"/>
            <a:r>
              <a:rPr lang="ru-RU" sz="2000" b="1" dirty="0"/>
              <a:t>- Развивать  эстетические чувства, чувство цвета, ритма.</a:t>
            </a:r>
          </a:p>
          <a:p>
            <a:pPr algn="just"/>
            <a:r>
              <a:rPr lang="ru-RU" sz="2000" b="1" dirty="0"/>
              <a:t>- Развивать мелкую моторику рук.</a:t>
            </a:r>
          </a:p>
          <a:p>
            <a:pPr algn="just"/>
            <a:r>
              <a:rPr lang="ru-RU" sz="2000" b="1" dirty="0">
                <a:solidFill>
                  <a:srgbClr val="C00000"/>
                </a:solidFill>
              </a:rPr>
              <a:t>Воспитательные:</a:t>
            </a:r>
          </a:p>
          <a:p>
            <a:pPr algn="just"/>
            <a:r>
              <a:rPr lang="ru-RU" sz="2000" b="1" dirty="0"/>
              <a:t>- Воспитывать  устойчивый  интерес к рисованию нетрадиционными способами. </a:t>
            </a:r>
          </a:p>
          <a:p>
            <a:pPr algn="just"/>
            <a:r>
              <a:rPr lang="ru-RU" sz="2000" b="1" dirty="0"/>
              <a:t>- Воспитывать чувство радости при восприятии созданных рисунков.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4398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Блок-схема: альтернативный процесс 2"/>
          <p:cNvSpPr/>
          <p:nvPr/>
        </p:nvSpPr>
        <p:spPr>
          <a:xfrm>
            <a:off x="791580" y="872716"/>
            <a:ext cx="7560840" cy="5112568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400" b="1" dirty="0">
                <a:solidFill>
                  <a:srgbClr val="C00000"/>
                </a:solidFill>
              </a:rPr>
              <a:t>Планируемы результаты</a:t>
            </a:r>
            <a:r>
              <a:rPr lang="ru-RU" sz="2400" b="1" dirty="0" smtClean="0">
                <a:solidFill>
                  <a:srgbClr val="C00000"/>
                </a:solidFill>
              </a:rPr>
              <a:t>:</a:t>
            </a:r>
          </a:p>
          <a:p>
            <a:pPr algn="just"/>
            <a:endParaRPr lang="ru-RU" sz="2400" b="1" dirty="0">
              <a:solidFill>
                <a:srgbClr val="C00000"/>
              </a:solidFill>
            </a:endParaRPr>
          </a:p>
          <a:p>
            <a:pPr algn="just"/>
            <a:r>
              <a:rPr lang="ru-RU" sz="2400" b="1" dirty="0"/>
              <a:t>Дети научатся  самостоятельно применять различные виды  нетрадиционных техник  рисования для  получения выразительного образа, свободно воплощать свои замыслы.  У дошкольников возрастет интерес к художественной деятельности, появится желание к самовыражению. Что, несомненно, будет способствовать развитию творческих способностей детей.</a:t>
            </a:r>
          </a:p>
        </p:txBody>
      </p:sp>
    </p:spTree>
    <p:extLst>
      <p:ext uri="{BB962C8B-B14F-4D97-AF65-F5344CB8AC3E}">
        <p14:creationId xmlns:p14="http://schemas.microsoft.com/office/powerpoint/2010/main" val="844398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4" t="7481" r="3347"/>
          <a:stretch/>
        </p:blipFill>
        <p:spPr>
          <a:xfrm>
            <a:off x="611560" y="476672"/>
            <a:ext cx="3521605" cy="29523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573239"/>
            <a:ext cx="3755909" cy="28169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324" y="319456"/>
            <a:ext cx="3875625" cy="29067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659" y="4221088"/>
            <a:ext cx="2522809" cy="189210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79212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лнце 2"/>
          <p:cNvSpPr/>
          <p:nvPr/>
        </p:nvSpPr>
        <p:spPr>
          <a:xfrm>
            <a:off x="323528" y="260648"/>
            <a:ext cx="8352928" cy="6336704"/>
          </a:xfrm>
          <a:prstGeom prst="sun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СПАСИБО ЗА ВНИМАНИЕ</a:t>
            </a:r>
            <a:r>
              <a:rPr lang="ru-RU" sz="2800" dirty="0" smtClean="0">
                <a:solidFill>
                  <a:srgbClr val="C00000"/>
                </a:solidFill>
              </a:rPr>
              <a:t>!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3980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234</Words>
  <Application>Microsoft Office PowerPoint</Application>
  <PresentationFormat>Экран (4:3)</PresentationFormat>
  <Paragraphs>22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ра</dc:creator>
  <cp:lastModifiedBy>ра</cp:lastModifiedBy>
  <cp:revision>3</cp:revision>
  <dcterms:created xsi:type="dcterms:W3CDTF">2017-11-21T12:23:14Z</dcterms:created>
  <dcterms:modified xsi:type="dcterms:W3CDTF">2017-11-21T12:45:03Z</dcterms:modified>
</cp:coreProperties>
</file>