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200900" cy="990123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3216" y="-96"/>
      </p:cViewPr>
      <p:guideLst>
        <p:guide orient="horz" pos="3119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327" y="3075584"/>
            <a:ext cx="6120246" cy="21216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655" y="5609828"/>
            <a:ext cx="5039591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0D553-0AAB-46A4-9770-E41115AA9A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61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1D44-5331-4DF9-A020-57E8A20F4C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15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20854" y="397272"/>
            <a:ext cx="1619828" cy="84474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218" y="397272"/>
            <a:ext cx="4749800" cy="84474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46ECE-D145-40AD-A7BF-0CBD3EC4C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51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EB585-3748-4A5B-BFD9-8520CE752C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5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191" y="6362900"/>
            <a:ext cx="6120245" cy="19667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9191" y="4197549"/>
            <a:ext cx="6120245" cy="21653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9697-1D38-4925-9B57-7D58C71A7B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68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219" y="2309416"/>
            <a:ext cx="3184236" cy="65353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55291" y="2309416"/>
            <a:ext cx="3185391" cy="65353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8F245-6E4E-4FA2-8F0F-B4D7C190E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871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397272"/>
            <a:ext cx="6480464" cy="165020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218" y="2215555"/>
            <a:ext cx="3181927" cy="9255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218" y="3141069"/>
            <a:ext cx="3181927" cy="57036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600" y="2215555"/>
            <a:ext cx="3183082" cy="9255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57600" y="3141069"/>
            <a:ext cx="3183082" cy="57036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45C2A-F723-47AA-BA75-CBC5D8D90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880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20107-3A1E-4592-8D08-8727BFA83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56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5169D-BE3B-4AD5-8D42-549A6CE70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22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395090"/>
            <a:ext cx="2369127" cy="1676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4782" y="395090"/>
            <a:ext cx="4025900" cy="84496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218" y="2071490"/>
            <a:ext cx="2369127" cy="677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87544-39B5-4F63-89BB-B644D008A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19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855" y="6930431"/>
            <a:ext cx="4321464" cy="8185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0855" y="884040"/>
            <a:ext cx="4321464" cy="59416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0855" y="7748985"/>
            <a:ext cx="4321464" cy="1161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84BD-980E-4AF7-B28E-9842BB53DF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612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96875"/>
            <a:ext cx="64801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2309813"/>
            <a:ext cx="6480175" cy="653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9017000"/>
            <a:ext cx="1679575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9017000"/>
            <a:ext cx="22796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9017000"/>
            <a:ext cx="1679575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17885D-D89E-4A90-B17F-B2BDDAA629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llkresla.biz/store/detskie_kresl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206375" y="2070100"/>
            <a:ext cx="6742113" cy="758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</a:rPr>
              <a:t>Памятка родителям от ребенка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/>
              <a:t> </a:t>
            </a:r>
            <a:r>
              <a:rPr lang="ru-RU" altLang="ru-RU" sz="1800" b="1"/>
              <a:t>Чаще всего это мы – родители, взрослые – даем советы своим детям. Но давайте прислушаемся к их советам.</a:t>
            </a:r>
            <a:r>
              <a:rPr lang="ru-RU" altLang="ru-RU" sz="1300" b="1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/>
              <a:t>«Памятка родителям от ребенка» – это не только своеобразный монолог ребенка, отстаивающего свои права, свой суверенитет, но еще и очевидное приглашение взрослых к диалогу.</a:t>
            </a:r>
            <a:r>
              <a:rPr lang="ru-RU" altLang="ru-RU" sz="1300" b="1"/>
              <a:t> </a:t>
            </a: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/>
              <a:t>· Не балуйте меня, вы меня этим портите. Я очень хорошо знаю, что не обязательно предоставлять мне все, что я прошу. Я просто испытываю вас.</a:t>
            </a: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/>
              <a:t>· Не бойтесь быть твердым со мной. Я предпочитаю именно такой подход. Это позволяет мне  определить свое место.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/>
              <a:t>· Не полагайтесь на силу в отношениях со мной. Это приучит меня к тому, что считаться нужно только с силой. Я откликнусь с большей готовностью на ваши просьбы.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/>
              <a:t>· Не будьте непоследовательными. Это сбивает меня с толку и заставляет упорнее пытаться во всех случаях оставить последнее слово за собой. </a:t>
            </a: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/>
              <a:t>· Не давайте обещаний, которые вы не сможете выполнить; это поколеблет мою веру в вас.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/>
              <a:t>· Не поддавайтесь на мои провокации, когда я говорю или делаю что-то только затем, чтобы просто расстроить вас. А то затем я попытаюсь достичь еще больших «побед».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/>
              <a:t>· Не расстраивайтесь слишком сильно, когда я говорю: «Я вас ненавижу!» Это не буквально, я просто хочу, чтобы вы пожалели о том, что сделали мне. </a:t>
            </a: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/>
              <a:t>· Не заставляйте меня чувствовать себя младше, чем я есть на самом деле. Я отыграюсь на вас за это, став «плаксой» и «нытиком».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/>
              <a:t>· Не делайте для меня и за меня то, что я в состоянии сделать для себя сам. Я могу продолжать использовать вас в качестве прислуги.     </a:t>
            </a:r>
          </a:p>
        </p:txBody>
      </p:sp>
      <p:pic>
        <p:nvPicPr>
          <p:cNvPr id="2051" name="Picture 6" descr="солнышко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198438"/>
            <a:ext cx="20891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карт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113" y="230188"/>
            <a:ext cx="172878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65088"/>
            <a:ext cx="7200900" cy="690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66"/>
                </a:solidFill>
              </a:rPr>
              <a:t>Организация помощи первокласснику в учебе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Следите за тем, чтобы ребенок занимался в одно и то же время и придерживался режима дня первоклассника.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Не отчаивайтесь, если у ребенка не сразу получается так, как вам хочется. Вспомните свои переживания в 1 классе.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Научитесь точно ставить перед ребенком учебную задачу, но не более одной, ведь ему трудно удерживать внимание на нескольких объектах. Например: «Постарайся плавно соединить слоги в слова», «Попробуй аккуратно написать новую букву» и т. д.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Главным для учебных тренировок является положительный эмоциональный настрой, создание ситуации успеха, при которой обязательно будет, достигнут качественно новый результат.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Никогда и ни с кем не сравнивайте своего ребенка, ведь он — личность. Личностно ориентированный подход к обучению и воспитанию ребенка предполагает изучение его личных успехов, его личного роста относительно самого себя. Поддержите ребенка в трудной ситуации словами: «Я уверена, что у тебя все получится».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Организуйте действенную помощь первокласснику (например, покажите ему, как аккуратно вырезать сигнальные карточки для работы в классе).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Приучайте ребенка ежедневно собирать портфель, лучше накануне вечером, но не делайте это за него.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pic>
        <p:nvPicPr>
          <p:cNvPr id="3075" name="Picture 5" descr="дети рисую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400" y="6732588"/>
            <a:ext cx="2944813" cy="2890837"/>
          </a:xfrm>
          <a:prstGeom prst="rect">
            <a:avLst/>
          </a:prstGeom>
          <a:noFill/>
          <a:ln w="444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девочка плачет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438" y="85725"/>
            <a:ext cx="108108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87325" y="1422400"/>
            <a:ext cx="6807200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FF0066"/>
                </a:solidFill>
              </a:rPr>
              <a:t>Если ребенок много капризничает и плачет</a:t>
            </a:r>
            <a:r>
              <a:rPr lang="ru-RU" altLang="ru-RU" sz="1600" b="1" i="1"/>
              <a:t>.</a:t>
            </a:r>
            <a:endParaRPr lang="en-US" altLang="ru-RU" sz="16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i="1"/>
              <a:t>Такое поведение, безусловно, беспокоит, а иногда и раздражает взрослых или приводит к тому, что ребенка начинают дразнить сверстники.</a:t>
            </a:r>
            <a:endParaRPr lang="ru-RU" altLang="ru-RU" sz="12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Чтобы изменить ситуацию, нужно понять причины такого поведения.</a:t>
            </a:r>
            <a:endParaRPr lang="ru-RU" altLang="ru-RU" sz="12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66"/>
                </a:solidFill>
              </a:rPr>
              <a:t>Как предотвратить проблему?</a:t>
            </a:r>
            <a:endParaRPr lang="ru-RU" altLang="ru-RU" sz="120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Убедитесь в том, что ребенок здоров, в том, что никто не пугает его, не обижает исподтишка.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Предлагайте ему больше увлекательных активных прак­тических занятий. Дайте достаточно свободы, чтобы он мог решать и действовать так, как считает нужным.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Снимите чувство незащищенности и неуверенности тем, что из разных  концов комнаты говорите с малышом: «Я вижу как ты рисуешь»,  «Ты решила прибрать в кукольной комнате?».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Старайтесь максимально удовлетворять потребности ре­бенка: у него должно быть удобное место для отдыха и игр, должны быть в свободном пользовании игрушки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66"/>
                </a:solidFill>
              </a:rPr>
              <a:t>Как справиться с проблемой, если она уже есть.</a:t>
            </a:r>
            <a:endParaRPr lang="ru-RU" altLang="ru-RU" sz="120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Если капризничает ребенок трех лет и старше, не реаги­руйте на его слезы, но скажите: «Объясни мне, в чем дело, и я буду знать, как тебе помочь».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Когда вы заметите, что ребенок спокоен, скажите ему: «Как приятно видеть (играть, разговаривать с тобой), когда ты не плачешь».</a:t>
            </a:r>
            <a:endParaRPr lang="ru-RU" altLang="ru-RU" sz="12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Как только ребенок начинает говорить «капризным» то­ном, прервите его и скажите: «Говори нормально, чтобы я могла понять, в чем дело».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Объясните ребенку, что он может поплакать, сколько хо­чется, но только в таком месте, где никому не будет мешать.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Внимательно понаблюдайте за ребенком, чтобы убедить­ся, что его поведение не связано с определенным временем дня или определенными людьми. Например, малыш может стано­виться плаксивым перед сном, обедом. В таком случае прояви­те гибкость и немного измените </a:t>
            </a:r>
            <a:r>
              <a:rPr lang="ru-RU" altLang="ru-RU" sz="1300" b="1"/>
              <a:t>время сна и еды.</a:t>
            </a:r>
          </a:p>
        </p:txBody>
      </p:sp>
      <p:pic>
        <p:nvPicPr>
          <p:cNvPr id="4100" name="Picture 6" descr="рё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7735888"/>
            <a:ext cx="122396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раду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388" y="6427788"/>
            <a:ext cx="430212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96850" y="711200"/>
            <a:ext cx="6859588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cs typeface="Times New Roman" pitchFamily="18" charset="0"/>
              </a:rPr>
              <a:t>    </a:t>
            </a:r>
            <a:r>
              <a:rPr lang="ru-RU" altLang="ru-RU" sz="1600">
                <a:cs typeface="Times New Roman" pitchFamily="18" charset="0"/>
              </a:rPr>
              <a:t>   Ваш ребенок первый раз идет в школу – это важное событие не только в его, но и в Вашей жизни. Как пережить предстоящие хлопоты, как подготовить ребенка к новой жизни и как 1 сентября сделать настоящий праздник для новоиспеченного первоклассника?</a:t>
            </a:r>
            <a:endParaRPr lang="ru-RU" altLang="ru-RU" sz="16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itchFamily="18" charset="0"/>
              </a:rPr>
              <a:t>       1 сентября для первоклашки – это своеобразный выход в Новый Большой и Неизведанный мир. Мир, который изменит его привычный до этого образ жизни,  мир, в котором ему придется общаться с большим количеством новых незнакомых ему людей, мир который каждый день преподносит новые сюрпризы и не всегда приятные. </a:t>
            </a:r>
            <a:endParaRPr lang="ru-RU" altLang="ru-RU" sz="16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itchFamily="18" charset="0"/>
              </a:rPr>
              <a:t>        Поэтому к школе лучше подготовить ребенка заранее. Главное, чтобы к 1 сентября будущий первоклашка хоть немного представлял себе, что такое «школа». Рассказывайте о школе, не приукрашивая и не пугая. Вспомните свои школьные праздники, подарки, сюрпризы, первые оценки. Рассказывайте, как приятно чувствовать себя школьником.</a:t>
            </a:r>
            <a:endParaRPr lang="ru-RU" altLang="ru-RU" sz="16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itchFamily="18" charset="0"/>
              </a:rPr>
              <a:t>        Так же заранее стоит приучить ребенка к еще нескольким важным моментам, которые помогу ему пережить погружение в новую жизнь. Самое важное – это школьный режим – рано ложиться и рано вставать. Неплохо бы воспитать у малыша энтузиазм по отношению к школе. Создайте романтический ореол вокруг школьной жизни, где будут новые друзья, мудрая учительница и куча разных только что купленных карандашей, красок, красивых тетрадок и книжек. А в домашней обстановке пусть у ребенка появятся новые обязанности. Ребенок может уже сам убирать игрушки, мыть посуду и т. д. Главное, чтобы у него появилось чувство - он уже большой и самостоятельный.</a:t>
            </a:r>
            <a:endParaRPr lang="ru-RU" altLang="ru-RU" sz="1600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385888" y="161925"/>
            <a:ext cx="4076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0066"/>
                </a:solidFill>
              </a:rPr>
              <a:t>В первый раз в первый класс</a:t>
            </a:r>
            <a:r>
              <a:rPr lang="ru-RU" altLang="ru-RU" sz="1800" b="1" i="1">
                <a:solidFill>
                  <a:srgbClr val="FF0066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06388" y="-69850"/>
            <a:ext cx="6800850" cy="78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0066"/>
                </a:solidFill>
              </a:rPr>
              <a:t>Девять  подсказок для родителей первоклассника.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1400"/>
              <a:t>Поддержите в ребенке его стремление стать школьником. Ваша искренняя заинтересованность в его школьных делах и заботах, серьезное отношение к его первым достижениям и возможным трудностям помогут первокласснику подтвердить значимость его нового положения и деятельности.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spcBef>
                <a:spcPct val="0"/>
              </a:spcBef>
            </a:pPr>
            <a:r>
              <a:rPr lang="ru-RU" altLang="ru-RU" sz="1400"/>
              <a:t>Обсудите с ребенком те правила и нормы, с которыми он встретился в школе. Объясните их необходимость и целесообразность.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spcBef>
                <a:spcPct val="0"/>
              </a:spcBef>
            </a:pPr>
            <a:r>
              <a:rPr lang="ru-RU" altLang="ru-RU" sz="1400"/>
              <a:t>Ваш ребенок пришел в школу, чтобы учиться. Когда человек учится, у него может что-то не сразу получаться, это естественно. Ребенок имеет право на ошибку.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1400"/>
              <a:t>Составьте вместе с первоклассником распорядок дня, следите за его соблюдением.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1400"/>
              <a:t>Не пропускайте трудности, возможные у ребенка на начальном этапе овладения учебными навыками.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spcBef>
                <a:spcPct val="0"/>
              </a:spcBef>
            </a:pPr>
            <a:r>
              <a:rPr lang="ru-RU" altLang="ru-RU" sz="1400"/>
              <a:t>Поддержите первоклассника в его желании добиться успеха. В каждой работе обязательно найдите, за что можно было бы его похвалить. Помните, что похвала и эмоциональная поддержка  способны заметно повысить интеллектуальные достижения человека.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spcBef>
                <a:spcPct val="0"/>
              </a:spcBef>
            </a:pPr>
            <a:r>
              <a:rPr lang="ru-RU" altLang="ru-RU" sz="1400"/>
              <a:t>Если вас что-то беспокоит в поведении ребенка, его учебных делах, не стесняйтесь обращаться за советом и консультацией к учителю или школьному психологу.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1400"/>
              <a:t>С поступлением в школу в жизни вашего ребенка появился человек более авторитетный, чем вы. Это учитель. Уважайте мнение первоклассника о своем педагоге.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1400"/>
              <a:t>Учение - это нелегкий и ответственный труд. Поступление в школу существенно меняет жизнь ребенка, но не должно лишать ее многообразия, радости, игры. У первоклассника должно оставаться достаточно времени для игровых занятий.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pic>
        <p:nvPicPr>
          <p:cNvPr id="6147" name="Picture 5" descr="мне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7399338"/>
            <a:ext cx="2098675" cy="2378075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6" descr="мне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075" y="6934200"/>
            <a:ext cx="2439988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90488" y="-3175"/>
            <a:ext cx="70199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i="1">
                <a:solidFill>
                  <a:srgbClr val="FF0066"/>
                </a:solidFill>
              </a:rPr>
              <a:t>Компьютер и дошкольник.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i="1">
                <a:solidFill>
                  <a:srgbClr val="FF0066"/>
                </a:solidFill>
              </a:rPr>
              <a:t> Вред или польза?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841375"/>
            <a:ext cx="738028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500"/>
              <a:t>Во многих семьях компьютер давно стал неотъемлемой частью жизни наряду с другими бытовыми приборами. Совершенно предсказуемо, что подрастающий малыш также будет тянуться к этому устройству. Как же в такой ситуации должны себя вести родители? Вред или пользу принесет приучение ребенка в раннем возрасте к компьютеру? Попробуем разобраться, с какого возраста нужно знакомить детей с этим «чудом техники». 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47700" y="2211388"/>
            <a:ext cx="2867025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/>
              <a:t>А много ли вреда?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2641600"/>
            <a:ext cx="7380288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Медики однозначно заявляют, что компьютер для маленьких детей – это вред. В первую очередь, страдают зрение и осанка. Так или иначе, возникает эмоциональная и психологическая нагрузка от мультфильмов и компьютерных игр. Малоподвижный образ жизни не самым лучшим образом сказывается на развитии малыша.</a:t>
            </a: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0" y="3937000"/>
            <a:ext cx="68199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А что если использовать это устройство с умом, например, для обучения азам счета и чтению, но строго регламентировать временные рамки? Кстати, если родители сумеют подобрать красивое </a:t>
            </a:r>
            <a:r>
              <a:rPr lang="ru-RU" altLang="ru-RU" sz="1500">
                <a:hlinkClick r:id="rId2"/>
              </a:rPr>
              <a:t>компьютерное детское кресло</a:t>
            </a:r>
            <a:r>
              <a:rPr lang="ru-RU" altLang="ru-RU" sz="1500"/>
              <a:t>, то ребенок не будет ерзать на взрослом стуле или неудобной табуретке, сидя перед компьютером. Соответственно, не будет кривить позвоночник и горбиться.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863600" y="5381625"/>
            <a:ext cx="3303588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/>
              <a:t>Польза может быть!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144463" y="5694363"/>
            <a:ext cx="6675437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С раннего детства ребенок стремится к познанию нового. Конечно, заниматься изучением разных наук можно и по книжкам, этого ведь никто не запрещает делать. Но современному ребенку будет гораздо интереснее учиться, видя перед собой яркую анимированную картинку.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Во-первых, малыш гораздо лучше воспринимает информацию в образах: яркий рисунок надолго отложится в его памяти. Во-вторых, у ребенка формируется художественный вкус. При желании он может внести какие-то коррективы или изменения в изображении.</a:t>
            </a:r>
          </a:p>
        </p:txBody>
      </p:sp>
      <p:pic>
        <p:nvPicPr>
          <p:cNvPr id="7177" name="Picture 11" descr="любознательны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7620000"/>
            <a:ext cx="1887537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 descr="дети рисуют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7188" y="7559675"/>
            <a:ext cx="2260600" cy="2195513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36538" y="198438"/>
            <a:ext cx="6900862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В-третьих, любое нажатие на клавиши или кнопочку мышки развивает мелкую моторику.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Как видим, польза на лицо. Если еще родители подберут ребенку развивающие игры и программы, то малыш научится мыслить логически, давать характеристики предметам, классифицировать их. Многие программы позволяют малышу самостоятельно рисовать, разукрашивать, создавать образы, находить отличия и логические цепочки. С практической точки зрения, после занятий с компьютером обычно не бывает того беспорядка, который остается у некоторых после занятий с книжками и карточками.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00038" y="2214563"/>
            <a:ext cx="6837362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/>
              <a:t>С какого возраста ребенок может работать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/>
              <a:t>у компьютера?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200" i="1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00038" y="3208338"/>
            <a:ext cx="6624637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 anchor="ctr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Этот вопрос очень индивидуален и требует персонального подхода в каждой семье. Начинать общение с компьютером можно с прослушивания детских песенок и сказок. Можно доверить малышу двигать мышку самостоятельно, включать картинки со сказками. А еще – обязательно ознакомить с действием клавиш на клавиатуре! Так, вы будете уверены, что ребенок знает, например, предназначение кнопки «Delete», и избежите нервных стрессов.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Приблизительно в трехлетнем возрасте можно показать малышу языковые игры. Он с удовольствием будет смотреть на яркие цветные буквы, повторять их самостоятельно или вместе с вами. Есть много чудесных игр, с помощью которых ребенок научится распознавать цвета и фигуры, узнает о размерах, высоте и расстояниях.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Постепенно, с возрастом уровень и сложность компьютерных игр – обучающих, а не только развлекательных – можно повышать. И помните, что все хорошо в меру</a:t>
            </a:r>
            <a:r>
              <a:rPr lang="ru-RU" altLang="ru-RU" sz="1300"/>
              <a:t> </a:t>
            </a:r>
          </a:p>
        </p:txBody>
      </p:sp>
      <p:pic>
        <p:nvPicPr>
          <p:cNvPr id="8197" name="Picture 7" descr="DdhMWUtZj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25" y="6894513"/>
            <a:ext cx="1808163" cy="28003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8" descr="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613" y="6634163"/>
            <a:ext cx="2532062" cy="30781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P114027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0549">
            <a:off x="4667250" y="2170113"/>
            <a:ext cx="2266950" cy="2897187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12" descr="P209034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89163">
            <a:off x="455613" y="5481638"/>
            <a:ext cx="2862262" cy="3638550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8" descr="P209034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78820">
            <a:off x="149225" y="1717675"/>
            <a:ext cx="2501900" cy="3397250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400175" y="0"/>
            <a:ext cx="4400550" cy="89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ЧТО НАМ НРАВИТСЯ ЗИМОЙ?</a:t>
            </a:r>
          </a:p>
        </p:txBody>
      </p:sp>
      <p:pic>
        <p:nvPicPr>
          <p:cNvPr id="9222" name="Picture 6" descr="P114026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775" y="1585913"/>
            <a:ext cx="3100388" cy="3306762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9" descr="P209033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6616">
            <a:off x="4271963" y="5729288"/>
            <a:ext cx="2501900" cy="3249612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3" descr="зима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850" y="6138863"/>
            <a:ext cx="19431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B18024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170" y="1337106"/>
            <a:ext cx="5184576" cy="6598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81619" y="342107"/>
            <a:ext cx="58272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Персональная выставка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808</Words>
  <Application>Microsoft Office PowerPoint</Application>
  <PresentationFormat>Произвольный</PresentationFormat>
  <Paragraphs>95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16</cp:revision>
  <dcterms:created xsi:type="dcterms:W3CDTF">2015-02-21T11:05:15Z</dcterms:created>
  <dcterms:modified xsi:type="dcterms:W3CDTF">2015-05-30T12:40:21Z</dcterms:modified>
</cp:coreProperties>
</file>