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6" r:id="rId8"/>
    <p:sldId id="264" r:id="rId9"/>
    <p:sldId id="263" r:id="rId10"/>
    <p:sldId id="262" r:id="rId11"/>
    <p:sldId id="267" r:id="rId12"/>
    <p:sldId id="260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2000264"/>
          </a:xfrm>
          <a:noFill/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Проект </a:t>
            </a:r>
            <a:br>
              <a:rPr lang="ru-RU" sz="6000" b="1" dirty="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ru-RU" sz="6000" b="1" dirty="0" smtClean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«Удивительный космос</a:t>
            </a: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»</a:t>
            </a:r>
            <a:b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для детей второй младшей группы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358246" cy="85725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Муниципальное бюджетное дошкольное образовательное учреждение </a:t>
            </a:r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«Центр развития ребенка – детский сад № 28 «Огонек»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/>
          <p:nvPr/>
        </p:nvSpPr>
        <p:spPr>
          <a:xfrm>
            <a:off x="500034" y="4929198"/>
            <a:ext cx="8358246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Подготовила</a:t>
            </a:r>
            <a:r>
              <a:rPr kumimoji="0" lang="ru-RU" sz="1800" b="0" i="0" u="none" strike="noStrike" kern="1200" cap="none" spc="0" normalizeH="0" noProof="0" dirty="0" smtClean="0"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Дедова Н.Н.,</a:t>
            </a:r>
            <a:endParaRPr kumimoji="0" lang="ru-RU" sz="1800" b="0" i="0" u="none" strike="noStrike" kern="1200" cap="none" spc="0" normalizeH="0" noProof="0" dirty="0" smtClean="0"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noProof="0" dirty="0" smtClean="0"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воспитатель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группы № 11 «Мотыльки»</a:t>
            </a:r>
            <a:endParaRPr lang="ru-RU" dirty="0" smtClean="0">
              <a:solidFill>
                <a:schemeClr val="bg1"/>
              </a:solidFill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1800" b="0" i="0" u="none" strike="noStrike" kern="1200" cap="none" spc="0" normalizeH="0" baseline="0" noProof="0" dirty="0" smtClean="0"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1800" b="0" i="0" u="none" strike="noStrike" kern="1200" cap="none" spc="0" normalizeH="0" baseline="0" noProof="0" dirty="0" smtClean="0"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Бердск – 2021 г.</a:t>
            </a:r>
            <a:endParaRPr kumimoji="0" lang="ru-RU" sz="1800" b="0" i="0" u="none" strike="noStrike" kern="1200" cap="none" spc="0" normalizeH="0" baseline="0" noProof="0" dirty="0"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Лепка «Ракета»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 descr="D:\ВСЕ ПО ПОРЯДКУ\ДЕТСКИЙ САД\проекты\проект Космос, 2 младшая\работы космос\20210415_12233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428728" y="2214554"/>
            <a:ext cx="6115064" cy="367205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Аппликация «Я космонавт» 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00034" y="1500174"/>
            <a:ext cx="4545450" cy="4071966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 rot="1277344">
            <a:off x="4867892" y="1900118"/>
            <a:ext cx="3392622" cy="4235161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Лэпбук</a:t>
            </a:r>
            <a:r>
              <a:rPr lang="ru-RU" dirty="0" smtClean="0">
                <a:solidFill>
                  <a:schemeClr val="bg1"/>
                </a:solidFill>
              </a:rPr>
              <a:t> «Космос»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 rot="5194233">
            <a:off x="28706" y="1765951"/>
            <a:ext cx="3844405" cy="310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285860"/>
            <a:ext cx="4214842" cy="511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Итоги проекта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indent="34290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В ходе реализации проекта удалось достичь следующие  результаты:</a:t>
            </a:r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дети расширили представления о космосе, обогатили активный словарь понятиями, «планета», «звезда», «ракета», «скафандр», «невесомость»; </a:t>
            </a:r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узнали о первом полете человека в космос, имя  и облик первого космонавта;</a:t>
            </a:r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родители совместно с детьми изготовили творческие поделки и </a:t>
            </a:r>
            <a:r>
              <a:rPr lang="ru-RU" dirty="0" err="1" smtClean="0">
                <a:solidFill>
                  <a:schemeClr val="bg1"/>
                </a:solidFill>
              </a:rPr>
              <a:t>лэпбук</a:t>
            </a:r>
            <a:r>
              <a:rPr lang="ru-RU" dirty="0" smtClean="0">
                <a:solidFill>
                  <a:schemeClr val="bg1"/>
                </a:solidFill>
              </a:rPr>
              <a:t> по теме «Космос»;</a:t>
            </a:r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была организована выставка  продуктов проекта.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Актуальность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15370" cy="5214974"/>
          </a:xfrm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144145" indent="342900">
              <a:buNone/>
            </a:pPr>
            <a:endParaRPr lang="ru-RU" sz="3600" dirty="0" smtClean="0"/>
          </a:p>
          <a:p>
            <a:pPr marL="144145" indent="342900" algn="just">
              <a:buNone/>
            </a:pPr>
            <a:r>
              <a:rPr lang="ru-RU" sz="3600" dirty="0" smtClean="0"/>
              <a:t>С древних времен мир космоса притягивал, удивлял и завораживал  людей. Скрупулёзные наблюдения и подсчеты, достижения в инженерно-технической сфере позволили человечеству найти ответы на многие вопросы, связанные с устройством Вселенной,  понять закономерности и масштабы космических процессов, преодолеть силу земного притяжения… </a:t>
            </a:r>
            <a:endParaRPr lang="ru-RU" sz="3600" dirty="0" smtClean="0"/>
          </a:p>
          <a:p>
            <a:pPr marL="144145" indent="342900" algn="just">
              <a:buNone/>
            </a:pPr>
            <a:r>
              <a:rPr lang="ru-RU" sz="3600" dirty="0" smtClean="0"/>
              <a:t>Мир космоса продолжает восхищать и удивлять  людей, а задача освоения космического пространства в современном мире приобретает новое звучание, открывая перед человечеством фантастические перспективы. </a:t>
            </a:r>
            <a:endParaRPr lang="ru-RU" sz="3600" dirty="0" smtClean="0"/>
          </a:p>
          <a:p>
            <a:pPr marL="144145" indent="342900" algn="just">
              <a:buNone/>
            </a:pPr>
            <a:r>
              <a:rPr lang="ru-RU" sz="3600" dirty="0" smtClean="0"/>
              <a:t>В преддверии 60-летия со Дня первого полета человека  в космос  был проведен опрос детей по данной теме. На вопрос:  «Что ты знаешь о космосе?», большинство детей второй младшей группы ничего не ответили, несколько детей вспомнили о мультфильме «Белка и стрелка», четверо  - рассказали  о звездах, планетах и ракетах.  </a:t>
            </a:r>
            <a:endParaRPr lang="ru-RU" sz="3600" dirty="0" smtClean="0"/>
          </a:p>
          <a:p>
            <a:pPr marL="144145" indent="342900" algn="just">
              <a:buNone/>
            </a:pPr>
            <a:r>
              <a:rPr lang="ru-RU" sz="3600" dirty="0" smtClean="0"/>
              <a:t>Таким образом, стало очевидно, что необходимо расширить представления детей о космосе, познакомить их с основными понятиями по данной теме и рассказать  о вкладе нашей страны в изучение и освоение космического пространства. </a:t>
            </a:r>
            <a:endParaRPr lang="ru-RU" sz="36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и задачи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86412"/>
          </a:xfrm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endParaRPr lang="ru-RU" sz="1800" b="1" dirty="0" smtClean="0"/>
          </a:p>
          <a:p>
            <a:pPr marL="0" indent="342900" algn="just">
              <a:lnSpc>
                <a:spcPct val="110000"/>
              </a:lnSpc>
              <a:buNone/>
            </a:pPr>
            <a:r>
              <a:rPr lang="ru-RU" sz="1800" b="1" dirty="0" smtClean="0"/>
              <a:t>Цель проекта:</a:t>
            </a:r>
            <a:r>
              <a:rPr lang="ru-RU" sz="1800" dirty="0" smtClean="0"/>
              <a:t>  развивать представления детей о космосе, познакомить их  с российским праздником  «День космонавтики».</a:t>
            </a:r>
            <a:endParaRPr lang="ru-RU" sz="1800" dirty="0" smtClean="0"/>
          </a:p>
          <a:p>
            <a:pPr marL="0" indent="342900" algn="just">
              <a:lnSpc>
                <a:spcPct val="110000"/>
              </a:lnSpc>
              <a:buNone/>
            </a:pPr>
            <a:br>
              <a:rPr lang="ru-RU" sz="1800" dirty="0" smtClean="0"/>
            </a:br>
            <a:r>
              <a:rPr lang="ru-RU" sz="1800" dirty="0" smtClean="0"/>
              <a:t>        </a:t>
            </a:r>
            <a:r>
              <a:rPr lang="ru-RU" sz="1800" b="1" dirty="0" smtClean="0"/>
              <a:t>Задачи проекта:</a:t>
            </a:r>
            <a:endParaRPr lang="ru-RU" sz="1800" b="1" dirty="0" smtClean="0"/>
          </a:p>
          <a:p>
            <a:pPr marL="0" lvl="0" indent="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smtClean="0"/>
              <a:t>Познакомить детей с понятиями «космос», «планета», «звезда», «ракета», «скафандр», «космонавт», «спутник», «невесомость».</a:t>
            </a:r>
            <a:endParaRPr lang="ru-RU" sz="1800" dirty="0" smtClean="0"/>
          </a:p>
          <a:p>
            <a:pPr marL="0" lvl="0" indent="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smtClean="0"/>
              <a:t>Дать представления о первом космонавте Ю.А. Гагарине, российском празднике «День космонавтики».</a:t>
            </a:r>
            <a:endParaRPr lang="ru-RU" sz="1800" dirty="0" smtClean="0"/>
          </a:p>
          <a:p>
            <a:pPr marL="0" lvl="0" indent="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smtClean="0"/>
              <a:t>Воспитывать у детей чувство восторга и удивления космосом. Воспитывать уважение к достижениям нашей страны и всего человечества в космической отрасли.</a:t>
            </a:r>
            <a:endParaRPr lang="ru-RU" sz="1800" dirty="0" smtClean="0"/>
          </a:p>
          <a:p>
            <a:pPr marL="0" lvl="0" indent="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smtClean="0"/>
              <a:t>Развивать  у детей речевую активность, воображение, мышление, внимание, память, мелкую моторику, инициативу и самостоятельность.</a:t>
            </a:r>
            <a:endParaRPr lang="ru-RU" sz="1800" dirty="0" smtClean="0"/>
          </a:p>
          <a:p>
            <a:pPr marL="0" lvl="0" indent="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smtClean="0"/>
              <a:t>Вовлекать родителей в совместную деятельность с ребенком в рамках  взаимодействия «семья - детский сад».</a:t>
            </a:r>
            <a:endParaRPr lang="ru-RU" sz="1800" dirty="0" smtClean="0"/>
          </a:p>
          <a:p>
            <a:endParaRPr lang="ru-RU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Информация о проекте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229600" cy="2357454"/>
          </a:xfrm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Тип проекта</a:t>
            </a:r>
            <a:r>
              <a:rPr lang="ru-RU" dirty="0" smtClean="0"/>
              <a:t>:  краткосрочный, познавательно-творческий.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b="1" dirty="0" smtClean="0"/>
              <a:t>Целевая группа</a:t>
            </a:r>
            <a:r>
              <a:rPr lang="ru-RU" dirty="0" smtClean="0"/>
              <a:t>: воспитатели, дети второй  младшей группы, их родители.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b="1" dirty="0" smtClean="0"/>
              <a:t>Возраст детей</a:t>
            </a:r>
            <a:r>
              <a:rPr lang="ru-RU" dirty="0" smtClean="0"/>
              <a:t>: 3-4 года.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b="1" dirty="0" smtClean="0"/>
              <a:t>Сроки проведения</a:t>
            </a:r>
            <a:r>
              <a:rPr lang="ru-RU" dirty="0" smtClean="0"/>
              <a:t>: 1 неделя</a:t>
            </a:r>
            <a:endParaRPr lang="ru-RU" dirty="0" smtClean="0"/>
          </a:p>
          <a:p>
            <a:pPr>
              <a:lnSpc>
                <a:spcPct val="90000"/>
              </a:lnSpc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Основной этап проекта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endParaRPr lang="ru-RU" sz="1800" b="1" i="1" dirty="0" smtClean="0"/>
          </a:p>
          <a:p>
            <a:pPr algn="ctr">
              <a:buNone/>
            </a:pPr>
            <a:r>
              <a:rPr lang="ru-RU" sz="1800" b="1" i="1" dirty="0" smtClean="0"/>
              <a:t>Работа с детьми</a:t>
            </a:r>
            <a:endParaRPr lang="ru-RU" sz="1800" b="1" i="1" dirty="0" smtClean="0"/>
          </a:p>
          <a:p>
            <a:pPr>
              <a:buNone/>
            </a:pPr>
            <a:r>
              <a:rPr lang="ru-RU" sz="1800" b="1" dirty="0" smtClean="0"/>
              <a:t>НОД:</a:t>
            </a:r>
            <a:endParaRPr lang="ru-RU" sz="1800" b="1" dirty="0" smtClean="0"/>
          </a:p>
          <a:p>
            <a:r>
              <a:rPr lang="ru-RU" sz="1800" dirty="0" smtClean="0"/>
              <a:t>Конструирование «Ракета на старте»;</a:t>
            </a:r>
            <a:endParaRPr lang="ru-RU" sz="1800" dirty="0" smtClean="0"/>
          </a:p>
          <a:p>
            <a:r>
              <a:rPr lang="ru-RU" sz="1800" dirty="0" smtClean="0"/>
              <a:t>Аппликация «Я- космонавт»;</a:t>
            </a:r>
            <a:endParaRPr lang="ru-RU" sz="1800" dirty="0" smtClean="0"/>
          </a:p>
          <a:p>
            <a:r>
              <a:rPr lang="ru-RU" sz="1800" dirty="0" smtClean="0"/>
              <a:t>Коллективное рисование «Космическое путешествие»;</a:t>
            </a:r>
            <a:endParaRPr lang="ru-RU" sz="1800" dirty="0" smtClean="0"/>
          </a:p>
          <a:p>
            <a:r>
              <a:rPr lang="ru-RU" sz="1800" dirty="0" smtClean="0"/>
              <a:t>Лепка «Ракета»;</a:t>
            </a:r>
            <a:endParaRPr lang="ru-RU" sz="1800" dirty="0" smtClean="0"/>
          </a:p>
          <a:p>
            <a:r>
              <a:rPr lang="ru-RU" sz="1800" dirty="0" smtClean="0"/>
              <a:t>Ознакомление с окружающим миром «Мы космонавты».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Беседы:</a:t>
            </a:r>
            <a:endParaRPr lang="ru-RU" sz="1800" b="1" dirty="0" smtClean="0"/>
          </a:p>
          <a:p>
            <a:r>
              <a:rPr lang="ru-RU" sz="1800" dirty="0" smtClean="0"/>
              <a:t>Беседа «Удивительный мир Космоса»;</a:t>
            </a:r>
            <a:endParaRPr lang="ru-RU" sz="1800" dirty="0" smtClean="0"/>
          </a:p>
          <a:p>
            <a:r>
              <a:rPr lang="ru-RU" sz="1800" dirty="0" smtClean="0"/>
              <a:t>Беседа о Ю.А.Гагарине, просмотр видео запуска ракеты.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Подвижные игры: </a:t>
            </a:r>
            <a:r>
              <a:rPr lang="ru-RU" sz="1800" dirty="0" smtClean="0"/>
              <a:t>«Ждут нас быстрые ракеты»,  «Космонавты».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Пальчиковая гимнастика: «</a:t>
            </a:r>
            <a:r>
              <a:rPr lang="ru-RU" sz="1800" dirty="0" smtClean="0"/>
              <a:t>Космический  отряд», игра «Астрономическая считалка», «Ракета», «Земля, Огонь, Вода, Воздух».</a:t>
            </a:r>
            <a:endParaRPr lang="ru-RU" sz="1800" dirty="0" smtClean="0"/>
          </a:p>
          <a:p>
            <a:endParaRPr lang="ru-RU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786346"/>
          </a:xfrm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1800" dirty="0" smtClean="0"/>
          </a:p>
          <a:p>
            <a:pPr>
              <a:buFont typeface="Arial" panose="020B0604020202020204" pitchFamily="34" charset="0"/>
              <a:buNone/>
            </a:pPr>
            <a:r>
              <a:rPr lang="ru-RU" sz="1800" b="1" dirty="0" smtClean="0"/>
              <a:t>Дидактические игры: </a:t>
            </a:r>
            <a:r>
              <a:rPr lang="ru-RU" sz="1800" dirty="0" smtClean="0"/>
              <a:t>«Куда летят ракеты», «Найди недостающую ракету».</a:t>
            </a:r>
            <a:endParaRPr lang="ru-RU" sz="1800" dirty="0" smtClean="0"/>
          </a:p>
          <a:p>
            <a:pPr>
              <a:buFont typeface="Arial" panose="020B0604020202020204" pitchFamily="34" charset="0"/>
              <a:buNone/>
            </a:pPr>
            <a:r>
              <a:rPr lang="ru-RU" sz="1800" b="1" dirty="0" smtClean="0"/>
              <a:t>Чтение Стихов о космосе: </a:t>
            </a:r>
            <a:r>
              <a:rPr lang="ru-RU" sz="1800" dirty="0" smtClean="0"/>
              <a:t>«Луноход» </a:t>
            </a:r>
            <a:r>
              <a:rPr lang="ru-RU" sz="1800" dirty="0" err="1" smtClean="0"/>
              <a:t>И.Берестова</a:t>
            </a:r>
            <a:r>
              <a:rPr lang="ru-RU" sz="1800" dirty="0" smtClean="0"/>
              <a:t>, «Летит корабль», «Комета», «Земля», «В космосе так здорово» О.Ахметовой.</a:t>
            </a:r>
            <a:endParaRPr lang="ru-RU" sz="1800" dirty="0" smtClean="0"/>
          </a:p>
          <a:p>
            <a:pPr>
              <a:buFont typeface="Arial" panose="020B0604020202020204" pitchFamily="34" charset="0"/>
              <a:buNone/>
            </a:pPr>
            <a:r>
              <a:rPr lang="ru-RU" sz="1800" b="1" dirty="0" smtClean="0"/>
              <a:t>Загадки о космосе.</a:t>
            </a:r>
            <a:endParaRPr lang="ru-RU" sz="1800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ru-RU" sz="1800" b="1" dirty="0" smtClean="0"/>
              <a:t>Просмотр мультфильмов </a:t>
            </a:r>
            <a:r>
              <a:rPr lang="ru-RU" sz="1800" dirty="0" smtClean="0"/>
              <a:t>«Белка и стрелка. Лунные приключения», «Астрономия для самых маленьких». </a:t>
            </a:r>
            <a:endParaRPr lang="ru-RU" sz="1800" dirty="0" smtClean="0"/>
          </a:p>
          <a:p>
            <a:pPr>
              <a:buFont typeface="Arial" panose="020B0604020202020204" pitchFamily="34" charset="0"/>
              <a:buNone/>
            </a:pPr>
            <a:r>
              <a:rPr lang="ru-RU" sz="1800" b="1" dirty="0" smtClean="0"/>
              <a:t>Рассматривание и обсуждение иллюстраций по теме «Космос».</a:t>
            </a:r>
            <a:endParaRPr lang="ru-RU" sz="1800" b="1" dirty="0" smtClean="0"/>
          </a:p>
          <a:p>
            <a:pPr>
              <a:buFont typeface="Arial" panose="020B0604020202020204" pitchFamily="34" charset="0"/>
              <a:buNone/>
            </a:pPr>
            <a:endParaRPr lang="ru-RU" sz="1800" b="1" i="1" dirty="0" smtClean="0"/>
          </a:p>
          <a:p>
            <a:pPr lvl="0" algn="ctr">
              <a:buFont typeface="Arial" panose="020B0604020202020204" pitchFamily="34" charset="0"/>
              <a:buNone/>
            </a:pPr>
            <a:r>
              <a:rPr lang="ru-RU" sz="1800" b="1" i="1" dirty="0" smtClean="0"/>
              <a:t>Работа с родителями</a:t>
            </a:r>
            <a:endParaRPr lang="ru-RU" sz="1800" b="1" i="1" dirty="0" smtClean="0"/>
          </a:p>
          <a:p>
            <a:pPr lvl="0"/>
            <a:r>
              <a:rPr lang="ru-RU" sz="1800" dirty="0" smtClean="0"/>
              <a:t>консультация «Знакомим ребенка с космосом»;</a:t>
            </a:r>
            <a:endParaRPr lang="ru-RU" sz="1800" dirty="0" smtClean="0"/>
          </a:p>
          <a:p>
            <a:pPr lvl="0"/>
            <a:r>
              <a:rPr lang="ru-RU" sz="1800" dirty="0" smtClean="0"/>
              <a:t>консультации по совместному изготовлению  с детьми творческих поделок  по теме «Космос»;</a:t>
            </a:r>
            <a:endParaRPr lang="ru-RU" sz="1800" dirty="0" smtClean="0"/>
          </a:p>
          <a:p>
            <a:r>
              <a:rPr lang="ru-RU" sz="1800" dirty="0" smtClean="0"/>
              <a:t>консультация по изготовлению </a:t>
            </a:r>
            <a:r>
              <a:rPr lang="ru-RU" sz="1800" dirty="0" err="1" smtClean="0"/>
              <a:t>лэпбука</a:t>
            </a:r>
            <a:r>
              <a:rPr lang="ru-RU" sz="1800" dirty="0" smtClean="0"/>
              <a:t>  по теме проекта.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Творческие поделки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1027" name="Picture 3" descr="D:\ВСЕ ПО ПОРЯДКУ\ДЕТСКИЙ САД\проекты\проект Космос, 2 младшая\работы космос\20210408_15091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 bwMode="auto">
          <a:xfrm>
            <a:off x="357158" y="1428736"/>
            <a:ext cx="4038600" cy="4038600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</p:pic>
      <p:pic>
        <p:nvPicPr>
          <p:cNvPr id="1031" name="Picture 7" descr="D:\ВСЕ ПО ПОРЯДКУ\ДЕТСКИЙ САД\проекты\проект Космос, 2 младшая\работы космос\20210409_1757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14554"/>
            <a:ext cx="4038600" cy="4038600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Творческие поделки</a:t>
            </a:r>
            <a:endParaRPr lang="ru-RU" dirty="0"/>
          </a:p>
        </p:txBody>
      </p:sp>
      <p:pic>
        <p:nvPicPr>
          <p:cNvPr id="2050" name="Picture 2" descr="D:\ВСЕ ПО ПОРЯДКУ\ДЕТСКИЙ САД\проекты\проект Космос, 2 младшая\работы космос\20210409_1759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28596" y="2214554"/>
            <a:ext cx="4038600" cy="4038600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</p:pic>
      <p:pic>
        <p:nvPicPr>
          <p:cNvPr id="2051" name="Picture 3" descr="D:\ВСЕ ПО ПОРЯДКУ\ДЕТСКИЙ САД\проекты\проект Космос, 2 младшая\работы космос\20210408_1509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736"/>
            <a:ext cx="4038600" cy="4038600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Коллективное рисование «Космическое путешествие»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57158" y="1643050"/>
            <a:ext cx="4038600" cy="4038600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357430"/>
            <a:ext cx="4038600" cy="4038600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3887</Words>
  <Application>WPS Presentation</Application>
  <PresentationFormat>Экран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>Droid Sans Fallback</vt:lpstr>
      <vt:lpstr>Arial Unicode MS</vt:lpstr>
      <vt:lpstr>Тема Office</vt:lpstr>
      <vt:lpstr>Проект  «Удивительный космос» для детей второй младшей группы</vt:lpstr>
      <vt:lpstr>Актуальность</vt:lpstr>
      <vt:lpstr>Цель и задачи</vt:lpstr>
      <vt:lpstr>Информация о проекте</vt:lpstr>
      <vt:lpstr>Основной этап проекта</vt:lpstr>
      <vt:lpstr>PowerPoint 演示文稿</vt:lpstr>
      <vt:lpstr>Творческие поделки</vt:lpstr>
      <vt:lpstr>Творческие поделки</vt:lpstr>
      <vt:lpstr>Коллективное рисование «Космическое путешествие»</vt:lpstr>
      <vt:lpstr>Лепка «Ракета»</vt:lpstr>
      <vt:lpstr>Аппликация «Я космонавт»  </vt:lpstr>
      <vt:lpstr>Лэпбук «Космос»</vt:lpstr>
      <vt:lpstr>Итоги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«Удивительный космос»</dc:title>
  <dc:creator>User</dc:creator>
  <cp:lastModifiedBy>vadim</cp:lastModifiedBy>
  <cp:revision>20</cp:revision>
  <dcterms:created xsi:type="dcterms:W3CDTF">2021-11-28T09:31:20Z</dcterms:created>
  <dcterms:modified xsi:type="dcterms:W3CDTF">2021-11-28T09:31:20Z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