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4582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игровая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взрослых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дошкольного возраста по конструированию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Тема педагогического совета «Использование инновационных технологий в художественно – эстетической образовательной деятельности»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5429264"/>
            <a:ext cx="3744416" cy="1428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Рахманова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Ю.С.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Вернер Е.С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Бердск.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404664"/>
            <a:ext cx="8028384" cy="600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92888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Конструирование из различных материалов — форма активности ребенка, которая развивает у него пространственное мышление, дает возможность для развития творчества, обогащает </a:t>
            </a:r>
            <a:r>
              <a:rPr lang="ru-RU" dirty="0" smtClean="0"/>
              <a:t>речь.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39552" y="2060848"/>
            <a:ext cx="3622534" cy="3464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1916833"/>
            <a:ext cx="312256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5536" y="1092845"/>
            <a:ext cx="3809287" cy="4518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980728"/>
            <a:ext cx="3462126" cy="463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332656"/>
            <a:ext cx="7560840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 smtClean="0"/>
              <a:t>«</a:t>
            </a:r>
            <a:r>
              <a:rPr lang="ru-RU" b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Как </a:t>
            </a: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быстро собрать </a:t>
            </a:r>
            <a:r>
              <a:rPr lang="ru-RU" b="1" dirty="0" err="1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пазл</a:t>
            </a:r>
            <a:r>
              <a:rPr lang="ru-RU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: пошаговая инструкция и рекомендации»</a:t>
            </a:r>
            <a:endParaRPr lang="ru-RU" sz="1400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844825"/>
            <a:ext cx="3816424" cy="2829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564904"/>
            <a:ext cx="4800393" cy="355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1520" y="692696"/>
            <a:ext cx="4067943" cy="4164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48680"/>
            <a:ext cx="393055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4863" y="1494391"/>
            <a:ext cx="4176464" cy="3585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692696"/>
            <a:ext cx="3847320" cy="518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332656"/>
            <a:ext cx="648072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 родителей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38362" y="1722279"/>
          <a:ext cx="5019675" cy="4189730"/>
        </p:xfrm>
        <a:graphic>
          <a:graphicData uri="http://schemas.openxmlformats.org/drawingml/2006/table">
            <a:tbl>
              <a:tblPr firstRow="1" firstCol="1" bandRow="1"/>
              <a:tblGrid>
                <a:gridCol w="2948940"/>
                <a:gridCol w="2070735"/>
              </a:tblGrid>
              <a:tr h="6692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Вопросы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Ответы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1. Развивает ли пазл внимание и память?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2. Развивает ли пазл воображение и фантазию?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3. Обучают ли пазлы распознаванию цвета, формы и размера?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4. Помогают ли пазлы воспитывать в себе терпение?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5. собирает ли Ваш ребенок пазл дома?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548680"/>
            <a:ext cx="7416824" cy="53285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latin typeface="Times New Roman" panose="02020603050405020304"/>
                <a:ea typeface="Calibri" panose="020F0502020204030204"/>
              </a:rPr>
              <a:t> Формированию предпосылок для развития художественного творчества способствуют игры с </a:t>
            </a:r>
            <a:r>
              <a:rPr lang="ru-RU" sz="2800" dirty="0" err="1">
                <a:latin typeface="Times New Roman" panose="02020603050405020304"/>
                <a:ea typeface="Calibri" panose="020F0502020204030204"/>
              </a:rPr>
              <a:t>пазлами</a:t>
            </a:r>
            <a:r>
              <a:rPr lang="ru-RU" sz="2800" dirty="0">
                <a:latin typeface="Times New Roman" panose="02020603050405020304"/>
                <a:ea typeface="Calibri" panose="020F0502020204030204"/>
              </a:rPr>
              <a:t>, в процессе которых происходит совершенствование восприятия, воображения, образного мышления, внимания и памяти. Собирая </a:t>
            </a:r>
            <a:r>
              <a:rPr lang="ru-RU" sz="2800" dirty="0" err="1">
                <a:latin typeface="Times New Roman" panose="02020603050405020304"/>
                <a:ea typeface="Calibri" panose="020F0502020204030204"/>
              </a:rPr>
              <a:t>пазлы</a:t>
            </a:r>
            <a:r>
              <a:rPr lang="ru-RU" sz="2800" dirty="0">
                <a:latin typeface="Times New Roman" panose="02020603050405020304"/>
                <a:ea typeface="Calibri" panose="020F0502020204030204"/>
              </a:rPr>
              <a:t>, ребенок учится рассматривать и обследовать предметы (картинки и детали </a:t>
            </a:r>
            <a:r>
              <a:rPr lang="ru-RU" sz="2800" dirty="0" err="1">
                <a:latin typeface="Times New Roman" panose="02020603050405020304"/>
                <a:ea typeface="Calibri" panose="020F0502020204030204"/>
              </a:rPr>
              <a:t>пазла</a:t>
            </a:r>
            <a:r>
              <a:rPr lang="ru-RU" sz="2800" dirty="0">
                <a:latin typeface="Times New Roman" panose="02020603050405020304"/>
                <a:ea typeface="Calibri" panose="020F0502020204030204"/>
              </a:rPr>
              <a:t>), обогащает свой сенсорный и художественный опыт.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187624" y="980728"/>
            <a:ext cx="6192688" cy="48965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293096"/>
            <a:ext cx="8280920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Цель: </a:t>
            </a:r>
            <a:r>
              <a:rPr lang="ru-RU" sz="2400" dirty="0"/>
              <a:t>Развитие продуктивной деятельности и развитие конструкторских навыков у детей старшего дошкольного возраста.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404664"/>
            <a:ext cx="8136904" cy="35283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Тема проекта «Совместная игровая деятельность с детьми дошкольного возраста по конструированию </a:t>
            </a:r>
            <a:endParaRPr lang="ru-RU" b="1" i="1" dirty="0" smtClean="0"/>
          </a:p>
          <a:p>
            <a:pPr algn="ctr"/>
            <a:r>
              <a:rPr lang="ru-RU" b="1" i="1" dirty="0" smtClean="0"/>
              <a:t>(</a:t>
            </a:r>
            <a:r>
              <a:rPr lang="ru-RU" b="1" i="1" dirty="0"/>
              <a:t>конструктор </a:t>
            </a:r>
            <a:r>
              <a:rPr lang="ru-RU" b="1" i="1" dirty="0" err="1"/>
              <a:t>Лего</a:t>
            </a:r>
            <a:r>
              <a:rPr lang="ru-RU" b="1" i="1" dirty="0"/>
              <a:t>, </a:t>
            </a:r>
            <a:r>
              <a:rPr lang="ru-RU" b="1" i="1" dirty="0" err="1"/>
              <a:t>пазлы</a:t>
            </a:r>
            <a:r>
              <a:rPr lang="ru-RU" b="1" i="1" dirty="0" smtClean="0"/>
              <a:t>)»</a:t>
            </a:r>
            <a:endParaRPr lang="ru-RU" b="1" i="1" dirty="0" smtClean="0"/>
          </a:p>
          <a:p>
            <a:endParaRPr lang="ru-RU" dirty="0"/>
          </a:p>
          <a:p>
            <a:r>
              <a:rPr lang="ru-RU" dirty="0"/>
              <a:t>Краткосрочный творческий проект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Авторы: </a:t>
            </a:r>
            <a:r>
              <a:rPr lang="ru-RU" dirty="0"/>
              <a:t>Вернер Е.С. Рахманова </a:t>
            </a:r>
            <a:r>
              <a:rPr lang="ru-RU" dirty="0" smtClean="0"/>
              <a:t>Ю.С.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/>
              <a:t>Участники: </a:t>
            </a:r>
            <a:r>
              <a:rPr lang="ru-RU" dirty="0"/>
              <a:t>воспитатели, родители, дети старшего дошкольного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8424936" cy="61926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/>
              <a:t>Задачи:</a:t>
            </a:r>
            <a:endParaRPr lang="ru-RU" sz="2000" dirty="0"/>
          </a:p>
          <a:p>
            <a:pPr algn="just"/>
            <a:r>
              <a:rPr lang="ru-RU" sz="2000" dirty="0" smtClean="0"/>
              <a:t>1.Учить </a:t>
            </a:r>
            <a:r>
              <a:rPr lang="ru-RU" sz="2000" dirty="0"/>
              <a:t>выделять основные части и характерные детали конструкций.</a:t>
            </a:r>
            <a:endParaRPr lang="ru-RU" sz="2000" dirty="0"/>
          </a:p>
          <a:p>
            <a:pPr algn="just"/>
            <a:r>
              <a:rPr lang="ru-RU" sz="2000" dirty="0" smtClean="0"/>
              <a:t>2.Поощрять </a:t>
            </a:r>
            <a:r>
              <a:rPr lang="ru-RU" sz="2000" dirty="0"/>
              <a:t>самостоятельность, творчество, инициативу, дружелюбие.</a:t>
            </a:r>
            <a:endParaRPr lang="ru-RU" sz="2000" dirty="0"/>
          </a:p>
          <a:p>
            <a:pPr algn="just"/>
            <a:r>
              <a:rPr lang="ru-RU" sz="2000" dirty="0" smtClean="0"/>
              <a:t>3.Помогать </a:t>
            </a:r>
            <a:r>
              <a:rPr lang="ru-RU" sz="2000" dirty="0"/>
              <a:t>анализировать сделанные воспитателем поделки и постройки; на основе анализа находить конструктивные решения и планировать создание собственной постройки.</a:t>
            </a:r>
            <a:endParaRPr lang="ru-RU" sz="2000" dirty="0"/>
          </a:p>
          <a:p>
            <a:pPr algn="just"/>
            <a:r>
              <a:rPr lang="ru-RU" sz="2000" dirty="0" smtClean="0"/>
              <a:t>4.Формировать </a:t>
            </a:r>
            <a:r>
              <a:rPr lang="ru-RU" sz="2000" dirty="0"/>
              <a:t>умение создавать различные по величине и конструкции постройки одного и того же объекта.</a:t>
            </a:r>
            <a:endParaRPr lang="ru-RU" sz="2000" dirty="0"/>
          </a:p>
          <a:p>
            <a:pPr algn="just"/>
            <a:r>
              <a:rPr lang="ru-RU" sz="2000" dirty="0" smtClean="0"/>
              <a:t>5.Учить </a:t>
            </a:r>
            <a:r>
              <a:rPr lang="ru-RU" sz="2000" dirty="0"/>
              <a:t>детей коллективно возводить постройки, необходимые для игры, планировать предстоящую работу, сообща выполнять задуманное.</a:t>
            </a:r>
            <a:endParaRPr lang="ru-RU" sz="2000" dirty="0"/>
          </a:p>
          <a:p>
            <a:pPr algn="just"/>
            <a:r>
              <a:rPr lang="ru-RU" sz="2000" dirty="0" smtClean="0"/>
              <a:t>6.Учить </a:t>
            </a:r>
            <a:r>
              <a:rPr lang="ru-RU" sz="2000" dirty="0"/>
              <a:t>применять конструктивные умения, полученные на занятиях.</a:t>
            </a:r>
            <a:endParaRPr lang="ru-RU" sz="2000" dirty="0"/>
          </a:p>
          <a:p>
            <a:pPr algn="just"/>
            <a:r>
              <a:rPr lang="ru-RU" sz="2000" dirty="0" smtClean="0"/>
              <a:t>7.Сформировать </a:t>
            </a:r>
            <a:r>
              <a:rPr lang="ru-RU" sz="2000" dirty="0"/>
              <a:t>умение и навыки в технике работы с </a:t>
            </a:r>
            <a:r>
              <a:rPr lang="ru-RU" sz="2000" dirty="0" err="1"/>
              <a:t>пазлами</a:t>
            </a:r>
            <a:r>
              <a:rPr lang="ru-RU" sz="2000" dirty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8.Развить </a:t>
            </a:r>
            <a:r>
              <a:rPr lang="ru-RU" sz="2000" dirty="0"/>
              <a:t>эстетический и художественный вкус, творческую активность и мышление</a:t>
            </a:r>
            <a:endParaRPr lang="ru-RU" sz="2000" dirty="0"/>
          </a:p>
          <a:p>
            <a:pPr algn="just"/>
            <a:r>
              <a:rPr lang="ru-RU" sz="2000" dirty="0" smtClean="0"/>
              <a:t>9.Разнообразить </a:t>
            </a:r>
            <a:r>
              <a:rPr lang="ru-RU" sz="2000" dirty="0"/>
              <a:t>детский и семейный досуг.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04664"/>
            <a:ext cx="8208912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Фотоотчет </a:t>
            </a:r>
            <a:r>
              <a:rPr lang="ru-RU" dirty="0" err="1" smtClean="0"/>
              <a:t>Лего</a:t>
            </a:r>
            <a:r>
              <a:rPr lang="ru-RU" dirty="0" smtClean="0"/>
              <a:t> - конструирование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67543" y="1556792"/>
            <a:ext cx="3896367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591922"/>
            <a:ext cx="3042457" cy="406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1296" y="332657"/>
            <a:ext cx="4752528" cy="2525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332" y="1412776"/>
            <a:ext cx="3117902" cy="4170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3528" y="3241963"/>
            <a:ext cx="5148064" cy="3185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04664"/>
            <a:ext cx="748883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Выставка  творческих работ в группе «Мотыльки»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597" y="1423752"/>
            <a:ext cx="4526647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23752"/>
            <a:ext cx="3312368" cy="247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19872" y="4133915"/>
            <a:ext cx="5508104" cy="263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535488" y="6984"/>
            <a:ext cx="4608512" cy="3508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386"/>
            <a:ext cx="4427984" cy="3310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0648"/>
            <a:ext cx="2088232" cy="2793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308" y="3932002"/>
            <a:ext cx="3203848" cy="239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476672"/>
            <a:ext cx="8136904" cy="5904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замыслу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обладает большими возможностями для развертывания творчества детей и проявления их самостоятельности – они сами решают, что и как будут конструировать. Данная форма не средство обучения детей по созданию замыслов, она лишь позволяет самостоятельно и творчески использовать знания и умения, полученные раннее.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8208912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Художественно-выразительные образы </a:t>
            </a:r>
            <a:r>
              <a:rPr lang="ru-RU" dirty="0" err="1"/>
              <a:t>пазлов</a:t>
            </a:r>
            <a:r>
              <a:rPr lang="ru-RU" dirty="0"/>
              <a:t> стимулируют интерес детей к продуктивной деятельности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рисованию, лепке, аппликации, художественному творчеству).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16200000">
            <a:off x="702240" y="1311483"/>
            <a:ext cx="2616341" cy="3683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595876" y="1844824"/>
            <a:ext cx="4017520" cy="2616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rot="16200000">
            <a:off x="1018763" y="4166485"/>
            <a:ext cx="2147455" cy="3105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16200000">
            <a:off x="5516359" y="4471479"/>
            <a:ext cx="2176554" cy="242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2916</Words>
  <Application>WPS Presentation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Times New Roman</vt:lpstr>
      <vt:lpstr>Times New Roman</vt:lpstr>
      <vt:lpstr>Calibri</vt:lpstr>
      <vt:lpstr>Franklin Gothic Book</vt:lpstr>
      <vt:lpstr>Microsoft YaHei</vt:lpstr>
      <vt:lpstr/>
      <vt:lpstr>Arial Unicode MS</vt:lpstr>
      <vt:lpstr>Franklin Gothic Medium</vt:lpstr>
      <vt:lpstr>Трек</vt:lpstr>
      <vt:lpstr>Тема проекта  «Совместная игровая деятельность взрослых с детьми дошкольного возраста по конструированию  (конструктор Лего, пазлы)»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 «Совместная игровая деятельность с детьми дошкольного возраста по конструированию  (конструктор Лего, пазлы)»</dc:title>
  <dc:creator>User</dc:creator>
  <cp:lastModifiedBy>Вадим и Света</cp:lastModifiedBy>
  <cp:revision>12</cp:revision>
  <dcterms:created xsi:type="dcterms:W3CDTF">2020-03-13T07:08:00Z</dcterms:created>
  <dcterms:modified xsi:type="dcterms:W3CDTF">2020-04-06T11:21:29Z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