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3" r:id="rId15"/>
    <p:sldId id="27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true">
          <a:blip r:embed="rId12" cstate="print">
            <a:lum/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A8B54-D167-417C-BD9E-91F70FF2D4F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383F-AE93-42AF-BB24-6E221370609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true">
          <a:blip r:embed="rId1">
            <a:lum/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3347864" y="2130425"/>
            <a:ext cx="5110336" cy="1874639"/>
          </a:xfrm>
        </p:spPr>
        <p:txBody>
          <a:bodyPr>
            <a:noAutofit/>
          </a:bodyPr>
          <a:lstStyle/>
          <a:p>
            <a:pPr marL="448310"/>
            <a:r>
              <a:rPr lang="ru-RU" sz="2800" b="1" i="1" kern="50" dirty="0" smtClean="0">
                <a:solidFill>
                  <a:srgbClr val="FF0000"/>
                </a:solidFill>
                <a:effectLst/>
                <a:latin typeface="Times New Roman" panose="02020603050405020304"/>
                <a:ea typeface="Andale Sans UI"/>
              </a:rPr>
              <a:t> </a:t>
            </a:r>
            <a:r>
              <a:rPr lang="ru-RU" sz="2800" b="1" i="1" kern="1400" dirty="0" smtClean="0">
                <a:solidFill>
                  <a:srgbClr val="FF0000"/>
                </a:solidFill>
                <a:effectLst/>
                <a:latin typeface="Times New Roman" panose="02020603050405020304"/>
                <a:ea typeface="Andale Sans UI"/>
              </a:rPr>
              <a:t>Проект </a:t>
            </a:r>
            <a:br>
              <a:rPr lang="ru-RU" sz="2800" b="1" i="1" kern="1400" dirty="0" smtClean="0">
                <a:solidFill>
                  <a:srgbClr val="7030A0"/>
                </a:solidFill>
                <a:effectLst/>
                <a:latin typeface="Times New Roman" panose="02020603050405020304"/>
                <a:ea typeface="Andale Sans UI"/>
              </a:rPr>
            </a:br>
            <a:r>
              <a:rPr lang="ru-RU" sz="2800" b="1" i="1" kern="1400" dirty="0" smtClean="0">
                <a:solidFill>
                  <a:srgbClr val="FFC000"/>
                </a:solidFill>
                <a:effectLst/>
                <a:latin typeface="Times New Roman" panose="02020603050405020304"/>
                <a:ea typeface="Andale Sans UI"/>
              </a:rPr>
              <a:t>«Разноцветная неделя» </a:t>
            </a:r>
            <a:br>
              <a:rPr lang="ru-RU" sz="2800" b="1" i="1" kern="1400" dirty="0" smtClean="0">
                <a:solidFill>
                  <a:srgbClr val="FFC000"/>
                </a:solidFill>
                <a:effectLst/>
                <a:latin typeface="Times New Roman" panose="02020603050405020304"/>
                <a:ea typeface="Andale Sans UI"/>
              </a:rPr>
            </a:br>
            <a:r>
              <a:rPr lang="ru-RU" sz="2800" b="1" i="1" kern="1400" dirty="0" smtClean="0">
                <a:solidFill>
                  <a:srgbClr val="00B050"/>
                </a:solidFill>
                <a:effectLst/>
                <a:latin typeface="Times New Roman" panose="02020603050405020304"/>
                <a:ea typeface="Andale Sans UI"/>
              </a:rPr>
              <a:t>для детей</a:t>
            </a:r>
            <a:br>
              <a:rPr lang="ru-RU" sz="2800" kern="50" dirty="0" smtClean="0">
                <a:solidFill>
                  <a:srgbClr val="7030A0"/>
                </a:solidFill>
                <a:effectLst/>
                <a:latin typeface="Times New Roman" panose="02020603050405020304"/>
                <a:ea typeface="Andale Sans UI"/>
              </a:rPr>
            </a:br>
            <a:r>
              <a:rPr lang="ru-RU" sz="2800" b="1" i="1" kern="1400" dirty="0" smtClean="0">
                <a:solidFill>
                  <a:srgbClr val="002060"/>
                </a:solidFill>
                <a:effectLst/>
                <a:latin typeface="Times New Roman" panose="02020603050405020304"/>
                <a:ea typeface="Andale Sans UI"/>
              </a:rPr>
              <a:t>средней группы №11 </a:t>
            </a:r>
            <a:br>
              <a:rPr lang="ru-RU" sz="2800" b="1" i="1" kern="1400" dirty="0" smtClean="0">
                <a:solidFill>
                  <a:srgbClr val="7030A0"/>
                </a:solidFill>
                <a:effectLst/>
                <a:latin typeface="Times New Roman" panose="02020603050405020304"/>
                <a:ea typeface="Andale Sans UI"/>
              </a:rPr>
            </a:br>
            <a:r>
              <a:rPr lang="ru-RU" sz="2800" b="1" i="1" kern="1400" dirty="0" smtClean="0">
                <a:solidFill>
                  <a:srgbClr val="7030A0"/>
                </a:solidFill>
                <a:effectLst/>
                <a:latin typeface="Times New Roman" panose="02020603050405020304"/>
                <a:ea typeface="Andale Sans UI"/>
              </a:rPr>
              <a:t> «Мотыльки»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403648" y="4437112"/>
            <a:ext cx="6597376" cy="1561728"/>
          </a:xfrm>
        </p:spPr>
        <p:txBody>
          <a:bodyPr>
            <a:normAutofit/>
          </a:bodyPr>
          <a:lstStyle/>
          <a:p>
            <a:pPr algn="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Воспитатели: Рахманова Ю.С.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Дедова Н. Н..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endParaRPr lang="ru-RU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true"/>
          <p:nvPr/>
        </p:nvSpPr>
        <p:spPr>
          <a:xfrm>
            <a:off x="5214942" y="1285860"/>
            <a:ext cx="39290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 познакомимся –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зеленый.</a:t>
            </a:r>
            <a:endParaRPr lang="ru-RU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User\Desktop\фотографии\IMG-20201014-WA0023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062783"/>
            <a:ext cx="4067944" cy="3050959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5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фотографии\IMG_20201014_121307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944" y="3270796"/>
            <a:ext cx="4852995" cy="3598228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5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Четверг</a:t>
            </a:r>
            <a:endParaRPr lang="ru-RU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true"/>
          <p:nvPr/>
        </p:nvSpPr>
        <p:spPr>
          <a:xfrm>
            <a:off x="428596" y="1071546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познакомимся –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синий.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User\Desktop\фотографии\IMG_20201015_121927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516307" y="1916832"/>
            <a:ext cx="5199097" cy="3854844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фотографии\IMG-20201015-WA0026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988" y="1772816"/>
            <a:ext cx="3212485" cy="4283312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</a:t>
            </a:r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true"/>
          <p:nvPr/>
        </p:nvSpPr>
        <p:spPr>
          <a:xfrm>
            <a:off x="4857752" y="1500174"/>
            <a:ext cx="4071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день.</a:t>
            </a:r>
            <a:endParaRPr lang="ru-RU" dirty="0"/>
          </a:p>
        </p:txBody>
      </p:sp>
      <p:pic>
        <p:nvPicPr>
          <p:cNvPr id="3" name="Picture 2" descr="C:\Users\User\Desktop\фотографии\IMG-20201016-WA0024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076056" y="3069834"/>
            <a:ext cx="3654445" cy="2740834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  <a:headEnd/>
            <a:tailEnd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фотографии\IMG-20201016-WA0016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3785043"/>
            <a:ext cx="3672408" cy="27543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7030A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фотографии\IMG_20201016_103614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3374" y="1166099"/>
            <a:ext cx="3343370" cy="2478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67544" y="6648"/>
            <a:ext cx="822960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kern="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  <a:t>Заключительный этап</a:t>
            </a:r>
            <a:br>
              <a:rPr lang="ru-RU" sz="4000" kern="50" dirty="0" smtClean="0">
                <a:effectLst/>
                <a:latin typeface="Times New Roman" panose="02020603050405020304"/>
                <a:ea typeface="Andale Sans U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467544" y="620689"/>
            <a:ext cx="7890670" cy="509432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Оформление приемной нашей группы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>
              <a:spcAft>
                <a:spcPts val="0"/>
              </a:spcAft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В заключении хочется отметить, что все поставленные задачи успешно решены, дети и родители приняли активное участие в реализации проекта. Результат достигнут.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фотографии\IMG_20201016_134458.jpg"/>
          <p:cNvPicPr>
            <a:picLocks noChangeAspect="true" noChangeArrowheads="true"/>
          </p:cNvPicPr>
          <p:nvPr/>
        </p:nvPicPr>
        <p:blipFill rotWithShape="true">
          <a:blip r:embed="rId1"/>
          <a:srcRect/>
          <a:stretch>
            <a:fillRect/>
          </a:stretch>
        </p:blipFill>
        <p:spPr bwMode="auto">
          <a:xfrm>
            <a:off x="755576" y="3861048"/>
            <a:ext cx="7725183" cy="2808312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фотографии\IMG_20201016_134513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079" y="583818"/>
            <a:ext cx="3939226" cy="2920720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ser\Desktop\фотографии\IMG_20201016_134519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5636" y="586490"/>
            <a:ext cx="3935624" cy="2918048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4200" b="1" kern="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  <a:t>Участники проекта</a:t>
            </a:r>
            <a:r>
              <a:rPr lang="ru-RU" sz="4200" b="1" kern="50" dirty="0" smtClean="0">
                <a:effectLst/>
                <a:latin typeface="Times New Roman" panose="02020603050405020304"/>
                <a:ea typeface="Andale Sans UI"/>
              </a:rPr>
              <a:t>:</a:t>
            </a:r>
            <a:endParaRPr lang="ru-RU" sz="42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200" kern="50" dirty="0" smtClean="0">
                <a:effectLst/>
                <a:latin typeface="Times New Roman" panose="02020603050405020304"/>
                <a:ea typeface="Andale Sans UI"/>
              </a:rPr>
              <a:t> </a:t>
            </a: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Дети, родители и воспитатели  группы.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 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200" b="1" kern="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  <a:t>Тип проекта:</a:t>
            </a:r>
            <a:endParaRPr lang="ru-RU" sz="4200" kern="5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 По доминирующей в проекте деятельности: творческий.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По содержанию: обучающий.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По числу участников проекта: групповой (25 человек).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По времени проведения: краткосрочный, 1 неделя.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По характеру участия ребенка в проекте: участник от зарождения идеи до получения результата.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  <a:t>Цель проекта:</a:t>
            </a:r>
            <a:br>
              <a:rPr lang="ru-RU" sz="4000" kern="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Закрепление всех цветов и умение находить предметы заданного цвета вокруг себя. Оформить стенд в приемной нашей группы красочными работами.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endParaRPr lang="ru-RU" dirty="0"/>
          </a:p>
        </p:txBody>
      </p:sp>
      <p:pic>
        <p:nvPicPr>
          <p:cNvPr id="1026" name="Picture 2" descr="G:\картинки радуги\Pochemu-u-radugi-sem-cvetov-foto-1.jpg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1785918" y="2799544"/>
            <a:ext cx="5143536" cy="33741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  <a:t>Задачи проекта:</a:t>
            </a:r>
            <a:br>
              <a:rPr lang="ru-RU" sz="4000" kern="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457200" y="1052736"/>
            <a:ext cx="8363272" cy="532859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Закрепить знания цветового спектра у детей.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>
              <a:spcAft>
                <a:spcPts val="0"/>
              </a:spcAft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Упражнять в нахождении предметов заданного цвета вокруг себя.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>
              <a:spcAft>
                <a:spcPts val="0"/>
              </a:spcAft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Упражнять в умении рассказывать о цвете.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Учить группировать предметы по заданными признакам.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>
              <a:spcAft>
                <a:spcPts val="0"/>
              </a:spcAft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Развивать умения видеть характерные признаки предметов, воображение. 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 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Красочное оформление приемной нашей группы. Закрепление знаний о цветах у детей.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kern="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  <a:t>Подготовительный этап</a:t>
            </a:r>
            <a:br>
              <a:rPr lang="ru-RU" sz="4000" kern="50" dirty="0" smtClean="0">
                <a:effectLst/>
                <a:latin typeface="Times New Roman" panose="02020603050405020304"/>
                <a:ea typeface="Andale Sans U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Определение темы проекта.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>
              <a:spcAft>
                <a:spcPts val="0"/>
              </a:spcAft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Формулировка цели и определение задач.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>
              <a:spcAft>
                <a:spcPts val="0"/>
              </a:spcAft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Подбор материалов по теме проекта.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>
              <a:spcAft>
                <a:spcPts val="0"/>
              </a:spcAft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Составление плана основного этапа проекта.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kern="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  <a:t>Основной этап</a:t>
            </a:r>
            <a:br>
              <a:rPr lang="ru-RU" sz="4000" kern="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kern="1400" dirty="0" smtClean="0">
                <a:solidFill>
                  <a:srgbClr val="000000"/>
                </a:solidFill>
                <a:effectLst/>
                <a:latin typeface="Times New Roman" panose="02020603050405020304"/>
                <a:ea typeface="Andale Sans UI"/>
              </a:rPr>
              <a:t>Реализация проекта «Разноцветная неделя»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1400" dirty="0" smtClean="0">
                <a:solidFill>
                  <a:srgbClr val="000000"/>
                </a:solidFill>
                <a:effectLst/>
                <a:latin typeface="Times New Roman" panose="02020603050405020304"/>
                <a:ea typeface="Andale Sans UI"/>
              </a:rPr>
              <a:t> 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kern="1400" dirty="0" smtClean="0">
                <a:solidFill>
                  <a:srgbClr val="000000"/>
                </a:solidFill>
                <a:effectLst/>
                <a:latin typeface="Times New Roman" panose="02020603050405020304"/>
                <a:ea typeface="Andale Sans UI"/>
              </a:rPr>
              <a:t>I. Вовлечение в деятельность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 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Объявление о реализации проекта «Разноцветная неделя».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Понедельник - </a:t>
            </a:r>
            <a:r>
              <a:rPr lang="ru-RU" kern="50" dirty="0" smtClean="0">
                <a:solidFill>
                  <a:srgbClr val="FF0000"/>
                </a:solidFill>
                <a:effectLst/>
                <a:latin typeface="Times New Roman" panose="02020603050405020304"/>
                <a:ea typeface="Andale Sans UI"/>
              </a:rPr>
              <a:t>красный цвет</a:t>
            </a: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Вторник </a:t>
            </a:r>
            <a:r>
              <a:rPr lang="ru-RU" kern="50" dirty="0" smtClean="0">
                <a:solidFill>
                  <a:srgbClr val="FFC000"/>
                </a:solidFill>
                <a:effectLst/>
                <a:latin typeface="Times New Roman" panose="02020603050405020304"/>
                <a:ea typeface="Andale Sans UI"/>
              </a:rPr>
              <a:t>желтый цвет</a:t>
            </a: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Среда – </a:t>
            </a:r>
            <a:r>
              <a:rPr lang="ru-RU" kern="50" dirty="0" smtClean="0">
                <a:solidFill>
                  <a:srgbClr val="00B050"/>
                </a:solidFill>
                <a:effectLst/>
                <a:latin typeface="Times New Roman" panose="02020603050405020304"/>
                <a:ea typeface="Andale Sans UI"/>
              </a:rPr>
              <a:t>зеленый цвет</a:t>
            </a: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Четверг –</a:t>
            </a:r>
            <a:r>
              <a:rPr lang="ru-RU" kern="50" dirty="0" smtClean="0">
                <a:solidFill>
                  <a:srgbClr val="0070C0"/>
                </a:solidFill>
                <a:effectLst/>
                <a:latin typeface="Times New Roman" panose="02020603050405020304"/>
                <a:ea typeface="Andale Sans UI"/>
              </a:rPr>
              <a:t>синий</a:t>
            </a: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 цвет.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50" dirty="0" smtClean="0">
                <a:effectLst/>
                <a:latin typeface="Times New Roman" panose="02020603050405020304"/>
                <a:ea typeface="Andale Sans UI"/>
              </a:rPr>
              <a:t>Пятница – </a:t>
            </a:r>
            <a:r>
              <a:rPr lang="ru-RU" kern="50" dirty="0" smtClean="0">
                <a:solidFill>
                  <a:srgbClr val="7030A0"/>
                </a:solidFill>
                <a:effectLst/>
                <a:latin typeface="Times New Roman" panose="02020603050405020304"/>
                <a:ea typeface="Andale Sans UI"/>
              </a:rPr>
              <a:t>разноцветная.</a:t>
            </a:r>
            <a:endParaRPr lang="ru-RU" sz="28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  <a:t>Понедельник</a:t>
            </a:r>
            <a:br>
              <a:rPr lang="ru-RU" sz="4800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Andale Sans UI"/>
              </a:rPr>
            </a:br>
            <a:endParaRPr lang="ru-RU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5214942" y="1268760"/>
            <a:ext cx="3714776" cy="251742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4000" kern="50" dirty="0" smtClean="0">
                <a:effectLst/>
                <a:latin typeface="Times New Roman" panose="02020603050405020304"/>
                <a:ea typeface="Andale Sans UI"/>
              </a:rPr>
              <a:t>  Давайте познакомимся – </a:t>
            </a:r>
            <a:endParaRPr lang="ru-RU" sz="4000" kern="50" dirty="0" smtClean="0">
              <a:effectLst/>
              <a:latin typeface="Times New Roman" panose="02020603050405020304"/>
              <a:ea typeface="Andale Sans UI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4000" kern="50" dirty="0" smtClean="0">
                <a:solidFill>
                  <a:srgbClr val="FF0000"/>
                </a:solidFill>
                <a:effectLst/>
                <a:latin typeface="Times New Roman" panose="02020603050405020304"/>
                <a:ea typeface="Andale Sans UI"/>
              </a:rPr>
              <a:t>Я Красный</a:t>
            </a:r>
            <a:r>
              <a:rPr lang="ru-RU" sz="4000" kern="50" dirty="0" smtClean="0">
                <a:effectLst/>
                <a:latin typeface="Times New Roman" panose="02020603050405020304"/>
                <a:ea typeface="Andale Sans UI"/>
              </a:rPr>
              <a:t>.</a:t>
            </a:r>
            <a:endParaRPr lang="ru-RU" sz="4000" kern="50" dirty="0" smtClean="0">
              <a:effectLst/>
              <a:latin typeface="Times New Roman" panose="02020603050405020304"/>
              <a:ea typeface="Andale Sans UI"/>
            </a:endParaRPr>
          </a:p>
          <a:p>
            <a:endParaRPr lang="ru-RU" dirty="0"/>
          </a:p>
        </p:txBody>
      </p:sp>
      <p:pic>
        <p:nvPicPr>
          <p:cNvPr id="4" name="Picture 2" descr="C:\Users\User\Desktop\фотографии\IMG_20201012_104558_001_COVER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7544" y="999192"/>
            <a:ext cx="3171309" cy="42772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0000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esktop\фотографии\IMG_20201012_111919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6081" y="3218212"/>
            <a:ext cx="4742383" cy="35162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Втор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ник</a:t>
            </a:r>
            <a:endParaRPr lang="ru-RU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true"/>
          <p:nvPr/>
        </p:nvSpPr>
        <p:spPr>
          <a:xfrm>
            <a:off x="4857752" y="1357298"/>
            <a:ext cx="43535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познакомимся  -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желтый.</a:t>
            </a:r>
            <a:endParaRPr lang="ru-RU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User\Desktop\фотографии\IMG-20201013-WA0005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33163" y="1268760"/>
            <a:ext cx="4194821" cy="31461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фотографии\IMG-20201013-WA0006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3864" y="3284984"/>
            <a:ext cx="4392488" cy="32943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1824</Words>
  <Application>WPS Presentation</Application>
  <PresentationFormat>Экран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Andale Sans UI</vt:lpstr>
      <vt:lpstr>Gubbi</vt:lpstr>
      <vt:lpstr>Times New Roman</vt:lpstr>
      <vt:lpstr>Calibri</vt:lpstr>
      <vt:lpstr>微软雅黑</vt:lpstr>
      <vt:lpstr>Arial Unicode MS</vt:lpstr>
      <vt:lpstr>Тема Office</vt:lpstr>
      <vt:lpstr> Проект  «Разноцветная неделя»  для детей средней группы №11   «Мотыльки»</vt:lpstr>
      <vt:lpstr>PowerPoint 演示文稿</vt:lpstr>
      <vt:lpstr>Цель проекта: </vt:lpstr>
      <vt:lpstr>Задачи проекта: </vt:lpstr>
      <vt:lpstr>Предполагаемый результат проекта </vt:lpstr>
      <vt:lpstr>Подготовительный этап </vt:lpstr>
      <vt:lpstr>Основной этап </vt:lpstr>
      <vt:lpstr>Понедельник </vt:lpstr>
      <vt:lpstr>Вторник</vt:lpstr>
      <vt:lpstr>Среда</vt:lpstr>
      <vt:lpstr>Четверг</vt:lpstr>
      <vt:lpstr>Пятница</vt:lpstr>
      <vt:lpstr>Заключительный этап </vt:lpstr>
      <vt:lpstr>PowerPoint 演示文稿</vt:lpstr>
      <vt:lpstr>Спасибо за внимание!!!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«Разноцветная неделя»  для детей 2 младшей группы   «Непоседы»</dc:title>
  <dc:creator>Admin</dc:creator>
  <cp:lastModifiedBy>vadim</cp:lastModifiedBy>
  <cp:revision>13</cp:revision>
  <dcterms:created xsi:type="dcterms:W3CDTF">2021-02-16T11:30:53Z</dcterms:created>
  <dcterms:modified xsi:type="dcterms:W3CDTF">2021-02-16T11:30:53Z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