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261" r:id="rId3"/>
    <p:sldId id="257" r:id="rId4"/>
    <p:sldId id="271" r:id="rId5"/>
    <p:sldId id="258" r:id="rId6"/>
    <p:sldId id="259" r:id="rId7"/>
    <p:sldId id="260" r:id="rId8"/>
    <p:sldId id="262" r:id="rId10"/>
    <p:sldId id="263" r:id="rId11"/>
    <p:sldId id="264" r:id="rId12"/>
    <p:sldId id="265" r:id="rId13"/>
    <p:sldId id="266" r:id="rId14"/>
    <p:sldId id="270" r:id="rId15"/>
    <p:sldId id="267" r:id="rId16"/>
    <p:sldId id="269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A6D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963" autoAdjust="0"/>
  </p:normalViewPr>
  <p:slideViewPr>
    <p:cSldViewPr>
      <p:cViewPr varScale="1">
        <p:scale>
          <a:sx n="68" d="100"/>
          <a:sy n="68" d="100"/>
        </p:scale>
        <p:origin x="-14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notesMaster" Target="notesMasters/notesMaster1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0" Type="http://schemas.openxmlformats.org/officeDocument/2006/relationships/tableStyles" Target="tableStyles.xml"/><Relationship Id="rId2" Type="http://schemas.openxmlformats.org/officeDocument/2006/relationships/theme" Target="theme/theme1.xml"/><Relationship Id="rId19" Type="http://schemas.openxmlformats.org/officeDocument/2006/relationships/viewProps" Target="viewProps.xml"/><Relationship Id="rId18" Type="http://schemas.openxmlformats.org/officeDocument/2006/relationships/presProps" Target="presProps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true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true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C400FC-E689-4333-BB09-5E8FF189962D}" type="datetimeFigureOut">
              <a:rPr lang="ru-RU" smtClean="0"/>
            </a:fld>
            <a:endParaRPr lang="ru-RU" dirty="0"/>
          </a:p>
        </p:txBody>
      </p:sp>
      <p:sp>
        <p:nvSpPr>
          <p:cNvPr id="4" name="Образ слайда 3"/>
          <p:cNvSpPr>
            <a:spLocks noGrp="true" noRot="true" noChangeAspect="true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true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true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true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067579-EF55-4644-8B5D-7BF5D6CDD129}" type="slidenum">
              <a:rPr lang="ru-RU" smtClean="0"/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true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EE067579-EF55-4644-8B5D-7BF5D6CDD129}" type="slidenum">
              <a:rPr lang="ru-RU" smtClean="0"/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EE067579-EF55-4644-8B5D-7BF5D6CDD129}" type="slidenum">
              <a:rPr lang="ru-RU" smtClean="0"/>
            </a:fld>
            <a:endParaRPr 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true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EE067579-EF55-4644-8B5D-7BF5D6CDD129}" type="slidenum">
              <a:rPr lang="ru-RU" smtClean="0"/>
            </a:fld>
            <a:endParaRPr lang="ru-R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EE067579-EF55-4644-8B5D-7BF5D6CDD129}" type="slidenum">
              <a:rPr lang="ru-RU" smtClean="0"/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true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73B60C69-DA1E-4F7E-AA74-DC9AE3D4A498}" type="datetimeFigureOut">
              <a:rPr lang="ru-RU" smtClean="0"/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206F6A0-FF57-4421-9BC2-CF6750D855A9}" type="slidenum">
              <a:rPr lang="ru-RU" smtClean="0"/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true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73B60C69-DA1E-4F7E-AA74-DC9AE3D4A498}" type="datetimeFigureOut">
              <a:rPr lang="ru-RU" smtClean="0"/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206F6A0-FF57-4421-9BC2-CF6750D855A9}" type="slidenum">
              <a:rPr lang="ru-RU" smtClean="0"/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true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true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73B60C69-DA1E-4F7E-AA74-DC9AE3D4A498}" type="datetimeFigureOut">
              <a:rPr lang="ru-RU" smtClean="0"/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206F6A0-FF57-4421-9BC2-CF6750D855A9}" type="slidenum">
              <a:rPr lang="ru-RU" smtClean="0"/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73B60C69-DA1E-4F7E-AA74-DC9AE3D4A498}" type="datetimeFigureOut">
              <a:rPr lang="ru-RU" smtClean="0"/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206F6A0-FF57-4421-9BC2-CF6750D855A9}" type="slidenum">
              <a:rPr lang="ru-RU" smtClean="0"/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true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Дата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73B60C69-DA1E-4F7E-AA74-DC9AE3D4A498}" type="datetimeFigureOut">
              <a:rPr lang="ru-RU" smtClean="0"/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206F6A0-FF57-4421-9BC2-CF6750D855A9}" type="slidenum">
              <a:rPr lang="ru-RU" smtClean="0"/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true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true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73B60C69-DA1E-4F7E-AA74-DC9AE3D4A498}" type="datetimeFigureOut">
              <a:rPr lang="ru-RU" smtClean="0"/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206F6A0-FF57-4421-9BC2-CF6750D855A9}" type="slidenum">
              <a:rPr lang="ru-RU" smtClean="0"/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true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Содержимое 3"/>
          <p:cNvSpPr>
            <a:spLocks noGrp="true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true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6" name="Содержимое 5"/>
          <p:cNvSpPr>
            <a:spLocks noGrp="true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73B60C69-DA1E-4F7E-AA74-DC9AE3D4A498}" type="datetimeFigureOut">
              <a:rPr lang="ru-RU" smtClean="0"/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206F6A0-FF57-4421-9BC2-CF6750D855A9}" type="slidenum">
              <a:rPr lang="ru-RU" smtClean="0"/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73B60C69-DA1E-4F7E-AA74-DC9AE3D4A498}" type="datetimeFigureOut">
              <a:rPr lang="ru-RU" smtClean="0"/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206F6A0-FF57-4421-9BC2-CF6750D855A9}" type="slidenum">
              <a:rPr lang="ru-RU" smtClean="0"/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73B60C69-DA1E-4F7E-AA74-DC9AE3D4A498}" type="datetimeFigureOut">
              <a:rPr lang="ru-RU" smtClean="0"/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206F6A0-FF57-4421-9BC2-CF6750D855A9}" type="slidenum">
              <a:rPr lang="ru-RU" smtClean="0"/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true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true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73B60C69-DA1E-4F7E-AA74-DC9AE3D4A498}" type="datetimeFigureOut">
              <a:rPr lang="ru-RU" smtClean="0"/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206F6A0-FF57-4421-9BC2-CF6750D855A9}" type="slidenum">
              <a:rPr lang="ru-RU" smtClean="0"/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true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true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73B60C69-DA1E-4F7E-AA74-DC9AE3D4A498}" type="datetimeFigureOut">
              <a:rPr lang="ru-RU" smtClean="0"/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206F6A0-FF57-4421-9BC2-CF6750D855A9}" type="slidenum">
              <a:rPr lang="ru-RU" smtClean="0"/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true">
          <a:gsLst>
            <a:gs pos="100000">
              <a:srgbClr val="3A6D25">
                <a:lumMod val="69000"/>
                <a:lumOff val="31000"/>
              </a:srgbClr>
            </a:gs>
            <a:gs pos="0">
              <a:schemeClr val="accent3">
                <a:lumMod val="60000"/>
                <a:lumOff val="40000"/>
              </a:schemeClr>
            </a:gs>
            <a:gs pos="40000">
              <a:schemeClr val="bg2">
                <a:tint val="45000"/>
                <a:shade val="99000"/>
                <a:satMod val="350000"/>
              </a:schemeClr>
            </a:gs>
            <a:gs pos="100000">
              <a:schemeClr val="bg2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true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true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B60C69-DA1E-4F7E-AA74-DC9AE3D4A498}" type="datetimeFigureOut">
              <a:rPr lang="ru-RU" smtClean="0"/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true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true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06F6A0-FF57-4421-9BC2-CF6750D855A9}" type="slidenum">
              <a:rPr lang="ru-RU" smtClean="0"/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4.jpeg"/><Relationship Id="rId1" Type="http://schemas.openxmlformats.org/officeDocument/2006/relationships/image" Target="../media/image13.jpeg"/></Relationships>
</file>

<file path=ppt/slides/_rels/slide1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image" Target="../media/image15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9.jpeg"/><Relationship Id="rId1" Type="http://schemas.openxmlformats.org/officeDocument/2006/relationships/image" Target="../media/image18.jpeg"/></Relationships>
</file>

<file path=ppt/slides/_rels/slide14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4.xml"/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23.jpeg"/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image" Target="../media/image20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6.jpeg"/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true"/>
          <p:nvPr/>
        </p:nvSpPr>
        <p:spPr>
          <a:xfrm>
            <a:off x="611560" y="764704"/>
            <a:ext cx="792088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FF0000"/>
                </a:solidFill>
              </a:rPr>
              <a:t>Кружок конструирования в средней группе №12 «Пчёлка» </a:t>
            </a:r>
            <a:endParaRPr lang="ru-RU" sz="4800" b="1" dirty="0" smtClean="0">
              <a:solidFill>
                <a:srgbClr val="FF0000"/>
              </a:solidFill>
            </a:endParaRPr>
          </a:p>
          <a:p>
            <a:pPr algn="ctr"/>
            <a:r>
              <a:rPr lang="ru-RU" sz="4800" b="1" dirty="0" smtClean="0">
                <a:solidFill>
                  <a:srgbClr val="FF0000"/>
                </a:solidFill>
              </a:rPr>
              <a:t>«</a:t>
            </a:r>
            <a:r>
              <a:rPr lang="ru-RU" sz="4800" b="1" dirty="0" err="1" smtClean="0">
                <a:solidFill>
                  <a:srgbClr val="FF0000"/>
                </a:solidFill>
              </a:rPr>
              <a:t>Леготека</a:t>
            </a:r>
            <a:r>
              <a:rPr lang="ru-RU" sz="4800" b="1" dirty="0" smtClean="0">
                <a:solidFill>
                  <a:srgbClr val="FF0000"/>
                </a:solidFill>
              </a:rPr>
              <a:t>»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5" name="Текст 4"/>
          <p:cNvSpPr>
            <a:spLocks noGrp="true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r"/>
            <a:r>
              <a:rPr lang="ru-RU" sz="2000" b="1" dirty="0" smtClean="0">
                <a:solidFill>
                  <a:srgbClr val="FF0000"/>
                </a:solidFill>
              </a:rPr>
              <a:t>Воспитатели : </a:t>
            </a:r>
            <a:r>
              <a:rPr lang="ru-RU" sz="2000" b="1" dirty="0" err="1" smtClean="0">
                <a:solidFill>
                  <a:srgbClr val="FF0000"/>
                </a:solidFill>
              </a:rPr>
              <a:t>Баландина</a:t>
            </a:r>
            <a:r>
              <a:rPr lang="ru-RU" sz="2000" b="1" dirty="0" smtClean="0">
                <a:solidFill>
                  <a:srgbClr val="FF0000"/>
                </a:solidFill>
              </a:rPr>
              <a:t>   Т.И.</a:t>
            </a:r>
            <a:endParaRPr lang="ru-RU" sz="2000" b="1" dirty="0" smtClean="0">
              <a:solidFill>
                <a:srgbClr val="FF0000"/>
              </a:solidFill>
            </a:endParaRPr>
          </a:p>
          <a:p>
            <a:pPr algn="r"/>
            <a:r>
              <a:rPr lang="ru-RU" sz="2000" b="1" dirty="0">
                <a:solidFill>
                  <a:srgbClr val="FF0000"/>
                </a:solidFill>
              </a:rPr>
              <a:t> </a:t>
            </a:r>
            <a:r>
              <a:rPr lang="ru-RU" sz="2000" b="1" dirty="0" smtClean="0">
                <a:solidFill>
                  <a:srgbClr val="FF0000"/>
                </a:solidFill>
              </a:rPr>
              <a:t>                           Глазунова    Н.В.</a:t>
            </a:r>
            <a:endParaRPr lang="ru-RU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IMG_20201102_154709.jpg"/>
          <p:cNvPicPr>
            <a:picLocks noChangeAspect="true"/>
          </p:cNvPicPr>
          <p:nvPr/>
        </p:nvPicPr>
        <p:blipFill>
          <a:blip r:embed="rId1"/>
          <a:stretch>
            <a:fillRect/>
          </a:stretch>
        </p:blipFill>
        <p:spPr>
          <a:xfrm>
            <a:off x="492834" y="908720"/>
            <a:ext cx="8208912" cy="4593589"/>
          </a:xfrm>
          <a:prstGeom prst="rect">
            <a:avLst/>
          </a:prstGeom>
          <a:ln w="38100">
            <a:solidFill>
              <a:srgbClr val="FF0000"/>
            </a:solidFill>
          </a:ln>
        </p:spPr>
      </p:pic>
      <p:sp>
        <p:nvSpPr>
          <p:cNvPr id="4" name="TextBox 3"/>
          <p:cNvSpPr txBox="true"/>
          <p:nvPr/>
        </p:nvSpPr>
        <p:spPr>
          <a:xfrm>
            <a:off x="3275856" y="6021288"/>
            <a:ext cx="23762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            </a:t>
            </a:r>
            <a:r>
              <a:rPr lang="ru-RU" sz="2000" b="1" dirty="0" smtClean="0">
                <a:solidFill>
                  <a:srgbClr val="FF0000"/>
                </a:solidFill>
              </a:rPr>
              <a:t>СТРОИМ  ЛЕС</a:t>
            </a:r>
            <a:endParaRPr lang="ru-RU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MG_20201110_170909.jpg"/>
          <p:cNvPicPr>
            <a:picLocks noChangeAspect="true"/>
          </p:cNvPicPr>
          <p:nvPr/>
        </p:nvPicPr>
        <p:blipFill>
          <a:blip r:embed="rId1"/>
          <a:stretch>
            <a:fillRect/>
          </a:stretch>
        </p:blipFill>
        <p:spPr>
          <a:xfrm>
            <a:off x="3374823" y="3356992"/>
            <a:ext cx="5522867" cy="3292006"/>
          </a:xfrm>
          <a:prstGeom prst="rect">
            <a:avLst/>
          </a:prstGeom>
          <a:ln w="38100">
            <a:solidFill>
              <a:srgbClr val="FF0000"/>
            </a:solidFill>
          </a:ln>
        </p:spPr>
      </p:pic>
      <p:pic>
        <p:nvPicPr>
          <p:cNvPr id="5" name="Picture 2" descr="C:\Users\Пользователь\Desktop\Кружок конструирование 2020г\IMG_20201110_170029.jpg"/>
          <p:cNvPicPr>
            <a:picLocks noChangeAspect="true" noChangeArrowheads="true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9960" y="170289"/>
            <a:ext cx="5112568" cy="3062608"/>
          </a:xfrm>
          <a:prstGeom prst="rect">
            <a:avLst/>
          </a:prstGeom>
          <a:noFill/>
          <a:ln w="38100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true"/>
          <p:nvPr/>
        </p:nvSpPr>
        <p:spPr>
          <a:xfrm>
            <a:off x="610083" y="4509120"/>
            <a:ext cx="21161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ВЕСЕЛЫЕ  УТЯТА 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Пользователь\Desktop\Кружок конструирование 2020г\IMG_20201116_163010.jpg"/>
          <p:cNvPicPr>
            <a:picLocks noChangeAspect="true" noChangeArrowheads="true"/>
          </p:cNvPicPr>
          <p:nvPr/>
        </p:nvPicPr>
        <p:blipFill rotWithShape="true">
          <a:blip r:embed="rId1"/>
          <a:srcRect/>
          <a:stretch>
            <a:fillRect/>
          </a:stretch>
        </p:blipFill>
        <p:spPr bwMode="auto">
          <a:xfrm>
            <a:off x="1992603" y="160832"/>
            <a:ext cx="4726746" cy="3037838"/>
          </a:xfrm>
          <a:prstGeom prst="rect">
            <a:avLst/>
          </a:prstGeom>
          <a:noFill/>
          <a:ln w="38100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Пользователь\Desktop\Кружок конструирование 2020г\IMG_20201116_163651.jpg"/>
          <p:cNvPicPr>
            <a:picLocks noChangeAspect="true" noChangeArrowheads="true"/>
          </p:cNvPicPr>
          <p:nvPr/>
        </p:nvPicPr>
        <p:blipFill rotWithShape="true">
          <a:blip r:embed="rId2"/>
          <a:srcRect/>
          <a:stretch>
            <a:fillRect/>
          </a:stretch>
        </p:blipFill>
        <p:spPr bwMode="auto">
          <a:xfrm>
            <a:off x="163073" y="3429000"/>
            <a:ext cx="4192903" cy="2876779"/>
          </a:xfrm>
          <a:prstGeom prst="rect">
            <a:avLst/>
          </a:prstGeom>
          <a:noFill/>
          <a:ln w="38100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C:\Users\Пользователь\Desktop\Кружок конструирование 2020г\IMG_20201116_163908.jpg"/>
          <p:cNvPicPr>
            <a:picLocks noChangeAspect="true" noChangeArrowheads="true"/>
          </p:cNvPicPr>
          <p:nvPr/>
        </p:nvPicPr>
        <p:blipFill rotWithShape="true">
          <a:blip r:embed="rId3"/>
          <a:srcRect/>
          <a:stretch>
            <a:fillRect/>
          </a:stretch>
        </p:blipFill>
        <p:spPr bwMode="auto">
          <a:xfrm>
            <a:off x="4707677" y="3428999"/>
            <a:ext cx="4192905" cy="2876780"/>
          </a:xfrm>
          <a:prstGeom prst="rect">
            <a:avLst/>
          </a:prstGeom>
          <a:noFill/>
          <a:ln w="38100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true"/>
          <p:nvPr/>
        </p:nvSpPr>
        <p:spPr>
          <a:xfrm>
            <a:off x="7164288" y="1268760"/>
            <a:ext cx="12078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 </a:t>
            </a:r>
            <a:r>
              <a:rPr lang="ru-RU" sz="2000" dirty="0" smtClean="0">
                <a:solidFill>
                  <a:srgbClr val="FF0000"/>
                </a:solidFill>
              </a:rPr>
              <a:t>ГУСЕНОК</a:t>
            </a:r>
            <a:endParaRPr lang="ru-RU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Пользователь\Desktop\Кружок конструирование 2020г\IMG_20201130_162950.jpg"/>
          <p:cNvPicPr>
            <a:picLocks noChangeAspect="true" noChangeArrowheads="true"/>
          </p:cNvPicPr>
          <p:nvPr/>
        </p:nvPicPr>
        <p:blipFill rotWithShape="true">
          <a:blip r:embed="rId1"/>
          <a:srcRect/>
          <a:stretch>
            <a:fillRect/>
          </a:stretch>
        </p:blipFill>
        <p:spPr bwMode="auto">
          <a:xfrm>
            <a:off x="158519" y="116632"/>
            <a:ext cx="5205048" cy="3159351"/>
          </a:xfrm>
          <a:prstGeom prst="rect">
            <a:avLst/>
          </a:prstGeom>
          <a:noFill/>
          <a:ln w="38100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Users\Пользователь\Desktop\Кружок конструирование 2020г\IMG_20201130_163051.jpg"/>
          <p:cNvPicPr>
            <a:picLocks noChangeAspect="true" noChangeArrowheads="true"/>
          </p:cNvPicPr>
          <p:nvPr/>
        </p:nvPicPr>
        <p:blipFill rotWithShape="true">
          <a:blip r:embed="rId2"/>
          <a:srcRect/>
          <a:stretch>
            <a:fillRect/>
          </a:stretch>
        </p:blipFill>
        <p:spPr bwMode="auto">
          <a:xfrm>
            <a:off x="3851921" y="3432408"/>
            <a:ext cx="5127224" cy="3283282"/>
          </a:xfrm>
          <a:prstGeom prst="rect">
            <a:avLst/>
          </a:prstGeom>
          <a:noFill/>
          <a:ln w="38100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true"/>
          <p:nvPr/>
        </p:nvSpPr>
        <p:spPr>
          <a:xfrm>
            <a:off x="395536" y="4077072"/>
            <a:ext cx="28876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БОЛЬШИЕ  И  МАЛЕНЬКИЕ 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          ПИРАМИДКИ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Users\Пользователь\Desktop\Кружок конструирование 2020г\IMG_20201230_091428.jpg"/>
          <p:cNvPicPr>
            <a:picLocks noChangeAspect="true" noChangeArrowheads="true"/>
          </p:cNvPicPr>
          <p:nvPr/>
        </p:nvPicPr>
        <p:blipFill rotWithShape="true">
          <a:blip r:embed="rId1"/>
          <a:srcRect/>
          <a:stretch>
            <a:fillRect/>
          </a:stretch>
        </p:blipFill>
        <p:spPr bwMode="auto">
          <a:xfrm>
            <a:off x="224673" y="579588"/>
            <a:ext cx="3339215" cy="2497961"/>
          </a:xfrm>
          <a:prstGeom prst="rect">
            <a:avLst/>
          </a:prstGeom>
          <a:noFill/>
          <a:ln w="38100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Пользователь\Desktop\Кружок конструирование 2020г\IMG_20201230_093639.jpg"/>
          <p:cNvPicPr>
            <a:picLocks noChangeAspect="true" noChangeArrowheads="true"/>
          </p:cNvPicPr>
          <p:nvPr/>
        </p:nvPicPr>
        <p:blipFill rotWithShape="true">
          <a:blip r:embed="rId2"/>
          <a:srcRect/>
          <a:stretch>
            <a:fillRect/>
          </a:stretch>
        </p:blipFill>
        <p:spPr bwMode="auto">
          <a:xfrm>
            <a:off x="224673" y="3501008"/>
            <a:ext cx="4892427" cy="2952328"/>
          </a:xfrm>
          <a:prstGeom prst="rect">
            <a:avLst/>
          </a:prstGeom>
          <a:noFill/>
          <a:ln w="38100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Пользователь\Desktop\Кружок конструирование 2020г\IMG_20201230_093055.jpg"/>
          <p:cNvPicPr>
            <a:picLocks noChangeAspect="true" noChangeArrowheads="true"/>
          </p:cNvPicPr>
          <p:nvPr/>
        </p:nvPicPr>
        <p:blipFill rotWithShape="true">
          <a:blip r:embed="rId3"/>
          <a:srcRect/>
          <a:stretch>
            <a:fillRect/>
          </a:stretch>
        </p:blipFill>
        <p:spPr bwMode="auto">
          <a:xfrm>
            <a:off x="3851920" y="388409"/>
            <a:ext cx="4659971" cy="2880320"/>
          </a:xfrm>
          <a:prstGeom prst="rect">
            <a:avLst/>
          </a:prstGeom>
          <a:noFill/>
          <a:ln w="38100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C:\Users\Пользователь\Desktop\Кружок конструирование 2020г\IMG_20201214_165413.jpg"/>
          <p:cNvPicPr>
            <a:picLocks noChangeAspect="true" noChangeArrowheads="true"/>
          </p:cNvPicPr>
          <p:nvPr/>
        </p:nvPicPr>
        <p:blipFill rotWithShape="true">
          <a:blip r:embed="rId4"/>
          <a:srcRect/>
          <a:stretch>
            <a:fillRect/>
          </a:stretch>
        </p:blipFill>
        <p:spPr bwMode="auto">
          <a:xfrm>
            <a:off x="5415139" y="3741158"/>
            <a:ext cx="3354063" cy="2472028"/>
          </a:xfrm>
          <a:prstGeom prst="rect">
            <a:avLst/>
          </a:prstGeom>
          <a:noFill/>
          <a:ln w="38100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true"/>
          <p:nvPr/>
        </p:nvSpPr>
        <p:spPr>
          <a:xfrm>
            <a:off x="5292080" y="6453336"/>
            <a:ext cx="25936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             </a:t>
            </a:r>
            <a:r>
              <a:rPr lang="ru-RU" b="1" dirty="0" smtClean="0">
                <a:solidFill>
                  <a:srgbClr val="FF0000"/>
                </a:solidFill>
              </a:rPr>
              <a:t>ЛЕСНОЙ  ДОМИК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3968" y="612845"/>
            <a:ext cx="4860032" cy="5232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Актуальность</a:t>
            </a:r>
            <a:endParaRPr lang="ru-RU" sz="2800" b="1" dirty="0" smtClean="0">
              <a:solidFill>
                <a:srgbClr val="FF0000"/>
              </a:solidFill>
            </a:endParaRPr>
          </a:p>
          <a:p>
            <a:r>
              <a:rPr lang="ru-RU" b="1" dirty="0">
                <a:solidFill>
                  <a:srgbClr val="FF0000"/>
                </a:solidFill>
              </a:rPr>
              <a:t> </a:t>
            </a:r>
            <a:r>
              <a:rPr lang="ru-RU" b="1" dirty="0" smtClean="0">
                <a:solidFill>
                  <a:srgbClr val="FF0000"/>
                </a:solidFill>
              </a:rPr>
              <a:t>Современное </a:t>
            </a:r>
            <a:r>
              <a:rPr lang="ru-RU" b="1" dirty="0">
                <a:solidFill>
                  <a:srgbClr val="FF0000"/>
                </a:solidFill>
              </a:rPr>
              <a:t>образование  ориентировано на усвоение определённой суммы знаний. Вместе с тем необходимо развивать личность ребенка, его познавательные способности. Конструкторы </a:t>
            </a:r>
            <a:r>
              <a:rPr lang="ru-RU" b="1" dirty="0" err="1">
                <a:solidFill>
                  <a:srgbClr val="FF0000"/>
                </a:solidFill>
              </a:rPr>
              <a:t>Лего</a:t>
            </a:r>
            <a:r>
              <a:rPr lang="ru-RU" b="1" dirty="0">
                <a:solidFill>
                  <a:srgbClr val="FF0000"/>
                </a:solidFill>
              </a:rPr>
              <a:t> стимулируют практическое и интеллектуальное развитие детей, не ограничивают свободу экспериментирования, развивают воображение и навыки общения, помогают жить в мире фантазий, развивают способность к интерпретации и самовыражению. </a:t>
            </a:r>
            <a:r>
              <a:rPr lang="ru-RU" b="1" dirty="0" err="1">
                <a:solidFill>
                  <a:srgbClr val="FF0000"/>
                </a:solidFill>
              </a:rPr>
              <a:t>Лего</a:t>
            </a:r>
            <a:r>
              <a:rPr lang="ru-RU" b="1" dirty="0">
                <a:solidFill>
                  <a:srgbClr val="FF0000"/>
                </a:solidFill>
              </a:rPr>
              <a:t> - конструктор дает возможность не только собрать игрушку, но и играть с ней. Используя детали не одного, а двух и более  наборов </a:t>
            </a:r>
            <a:r>
              <a:rPr lang="ru-RU" b="1" dirty="0" err="1">
                <a:solidFill>
                  <a:srgbClr val="FF0000"/>
                </a:solidFill>
              </a:rPr>
              <a:t>Лего</a:t>
            </a:r>
            <a:r>
              <a:rPr lang="ru-RU" b="1" dirty="0">
                <a:solidFill>
                  <a:srgbClr val="FF0000"/>
                </a:solidFill>
              </a:rPr>
              <a:t>, можно собрать неограниченное количество вариантов игрушек, задающих сюжеты игры.</a:t>
            </a:r>
            <a:endParaRPr lang="ru-RU" b="1" dirty="0">
              <a:solidFill>
                <a:srgbClr val="FF0000"/>
              </a:solidFill>
            </a:endParaRPr>
          </a:p>
          <a:p>
            <a:r>
              <a:rPr lang="ru-RU" b="1" dirty="0"/>
              <a:t> </a:t>
            </a:r>
            <a:endParaRPr lang="ru-RU" b="1" dirty="0"/>
          </a:p>
        </p:txBody>
      </p:sp>
      <p:pic>
        <p:nvPicPr>
          <p:cNvPr id="1026" name="Picture 2" descr="C:\Users\Пользователь\Desktop\Кружок конструирование 2020г\декабрь 2020г 720.jpg"/>
          <p:cNvPicPr>
            <a:picLocks noChangeAspect="true" noChangeArrowheads="true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129180" y="3810635"/>
            <a:ext cx="4104455" cy="2686552"/>
          </a:xfrm>
          <a:prstGeom prst="rect">
            <a:avLst/>
          </a:prstGeom>
          <a:noFill/>
          <a:ln w="38100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Пользователь\Desktop\Кружок конструирование 2020г\декабрь 2020г 721.jpg"/>
          <p:cNvPicPr>
            <a:picLocks noChangeAspect="true" noChangeArrowheads="true"/>
          </p:cNvPicPr>
          <p:nvPr/>
        </p:nvPicPr>
        <p:blipFill rotWithShape="true">
          <a:blip r:embed="rId2"/>
          <a:srcRect/>
          <a:stretch>
            <a:fillRect/>
          </a:stretch>
        </p:blipFill>
        <p:spPr bwMode="auto">
          <a:xfrm>
            <a:off x="154223" y="332656"/>
            <a:ext cx="4037035" cy="2664296"/>
          </a:xfrm>
          <a:prstGeom prst="rect">
            <a:avLst/>
          </a:prstGeom>
          <a:noFill/>
          <a:ln w="38100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157206"/>
            <a:ext cx="8568952" cy="64017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Цель: Р</a:t>
            </a:r>
            <a:r>
              <a:rPr lang="ru-RU" b="1" dirty="0" smtClean="0">
                <a:solidFill>
                  <a:srgbClr val="FF0000"/>
                </a:solidFill>
              </a:rPr>
              <a:t>азвивать </a:t>
            </a:r>
            <a:r>
              <a:rPr lang="ru-RU" b="1" dirty="0">
                <a:solidFill>
                  <a:srgbClr val="FF0000"/>
                </a:solidFill>
              </a:rPr>
              <a:t>конструкторские способности детей дошкольного возраста в условиях детского сада.</a:t>
            </a:r>
            <a:endParaRPr lang="ru-RU" b="1" dirty="0">
              <a:solidFill>
                <a:srgbClr val="FF0000"/>
              </a:solidFill>
            </a:endParaRPr>
          </a:p>
          <a:p>
            <a:r>
              <a:rPr lang="ru-RU" b="1" dirty="0">
                <a:solidFill>
                  <a:srgbClr val="FF0000"/>
                </a:solidFill>
              </a:rPr>
              <a:t> </a:t>
            </a:r>
            <a:endParaRPr lang="ru-RU" b="1" dirty="0">
              <a:solidFill>
                <a:srgbClr val="FF0000"/>
              </a:solidFill>
            </a:endParaRPr>
          </a:p>
          <a:p>
            <a:r>
              <a:rPr lang="ru-RU" sz="2400" b="1" dirty="0">
                <a:solidFill>
                  <a:srgbClr val="FF0000"/>
                </a:solidFill>
              </a:rPr>
              <a:t>Задачи:</a:t>
            </a:r>
            <a:endParaRPr lang="ru-RU" sz="2400" b="1" dirty="0">
              <a:solidFill>
                <a:srgbClr val="FF0000"/>
              </a:solidFill>
            </a:endParaRPr>
          </a:p>
          <a:p>
            <a:r>
              <a:rPr lang="ru-RU" b="1" dirty="0">
                <a:solidFill>
                  <a:srgbClr val="FF0000"/>
                </a:solidFill>
              </a:rPr>
              <a:t>Обучающие:</a:t>
            </a:r>
            <a:endParaRPr lang="ru-RU" b="1" dirty="0">
              <a:solidFill>
                <a:srgbClr val="FF0000"/>
              </a:solidFill>
            </a:endParaRPr>
          </a:p>
          <a:p>
            <a:r>
              <a:rPr lang="ru-RU" sz="1600" b="1" dirty="0">
                <a:solidFill>
                  <a:srgbClr val="FF0000"/>
                </a:solidFill>
              </a:rPr>
              <a:t>- формировать у детей познавательную и исследовательскую активность, стремление к умственной деятельности;</a:t>
            </a:r>
            <a:endParaRPr lang="ru-RU" sz="1600" b="1" dirty="0">
              <a:solidFill>
                <a:srgbClr val="FF0000"/>
              </a:solidFill>
            </a:endParaRPr>
          </a:p>
          <a:p>
            <a:r>
              <a:rPr lang="ru-RU" sz="1600" b="1" dirty="0">
                <a:solidFill>
                  <a:srgbClr val="FF0000"/>
                </a:solidFill>
              </a:rPr>
              <a:t>- формировать  умения следовать устным инструкциям;</a:t>
            </a:r>
            <a:endParaRPr lang="ru-RU" sz="1600" b="1" dirty="0">
              <a:solidFill>
                <a:srgbClr val="FF0000"/>
              </a:solidFill>
            </a:endParaRPr>
          </a:p>
          <a:p>
            <a:r>
              <a:rPr lang="ru-RU" sz="1600" b="1" dirty="0">
                <a:solidFill>
                  <a:srgbClr val="FF0000"/>
                </a:solidFill>
              </a:rPr>
              <a:t>- обучать  различным приемам работы с конструктором;</a:t>
            </a:r>
            <a:endParaRPr lang="ru-RU" sz="1600" b="1" dirty="0">
              <a:solidFill>
                <a:srgbClr val="FF0000"/>
              </a:solidFill>
            </a:endParaRPr>
          </a:p>
          <a:p>
            <a:r>
              <a:rPr lang="ru-RU" sz="1600" b="1" dirty="0">
                <a:solidFill>
                  <a:srgbClr val="FF0000"/>
                </a:solidFill>
              </a:rPr>
              <a:t>- создавать композиции с изделиями, выполненными из конструктора.</a:t>
            </a:r>
            <a:endParaRPr lang="ru-RU" sz="1600" b="1" dirty="0">
              <a:solidFill>
                <a:srgbClr val="FF0000"/>
              </a:solidFill>
            </a:endParaRPr>
          </a:p>
          <a:p>
            <a:r>
              <a:rPr lang="ru-RU" b="1" dirty="0">
                <a:solidFill>
                  <a:srgbClr val="FF0000"/>
                </a:solidFill>
              </a:rPr>
              <a:t>Развивающие:</a:t>
            </a:r>
            <a:endParaRPr lang="ru-RU" b="1" dirty="0">
              <a:solidFill>
                <a:srgbClr val="FF0000"/>
              </a:solidFill>
            </a:endParaRPr>
          </a:p>
          <a:p>
            <a:r>
              <a:rPr lang="ru-RU" sz="1600" b="1" dirty="0">
                <a:solidFill>
                  <a:srgbClr val="FF0000"/>
                </a:solidFill>
              </a:rPr>
              <a:t>- развивать внимание, память, логическое мышление;</a:t>
            </a:r>
            <a:endParaRPr lang="ru-RU" sz="1600" b="1" dirty="0">
              <a:solidFill>
                <a:srgbClr val="FF0000"/>
              </a:solidFill>
            </a:endParaRPr>
          </a:p>
          <a:p>
            <a:r>
              <a:rPr lang="ru-RU" sz="1600" b="1" dirty="0">
                <a:solidFill>
                  <a:srgbClr val="FF0000"/>
                </a:solidFill>
              </a:rPr>
              <a:t>- мелкую моторику  рук и глазомер;</a:t>
            </a:r>
            <a:endParaRPr lang="ru-RU" sz="1600" b="1" dirty="0">
              <a:solidFill>
                <a:srgbClr val="FF0000"/>
              </a:solidFill>
            </a:endParaRPr>
          </a:p>
          <a:p>
            <a:r>
              <a:rPr lang="ru-RU" sz="1600" b="1" dirty="0">
                <a:solidFill>
                  <a:srgbClr val="FF0000"/>
                </a:solidFill>
              </a:rPr>
              <a:t>- художественный  вкус, творческие способности и фантазии детей;</a:t>
            </a:r>
            <a:endParaRPr lang="ru-RU" sz="1600" b="1" dirty="0">
              <a:solidFill>
                <a:srgbClr val="FF0000"/>
              </a:solidFill>
            </a:endParaRPr>
          </a:p>
          <a:p>
            <a:r>
              <a:rPr lang="ru-RU" sz="1600" b="1" dirty="0">
                <a:solidFill>
                  <a:srgbClr val="FF0000"/>
                </a:solidFill>
              </a:rPr>
              <a:t>- способность работать руками, приучать  к точным движениям пальцев;</a:t>
            </a:r>
            <a:endParaRPr lang="ru-RU" sz="1600" b="1" dirty="0">
              <a:solidFill>
                <a:srgbClr val="FF0000"/>
              </a:solidFill>
            </a:endParaRPr>
          </a:p>
          <a:p>
            <a:r>
              <a:rPr lang="ru-RU" sz="1600" b="1" dirty="0">
                <a:solidFill>
                  <a:srgbClr val="FF0000"/>
                </a:solidFill>
              </a:rPr>
              <a:t>-  развивать пространственное воображение, конструктивные навыки и умения.</a:t>
            </a:r>
            <a:endParaRPr lang="ru-RU" sz="1600" b="1" dirty="0">
              <a:solidFill>
                <a:srgbClr val="FF0000"/>
              </a:solidFill>
            </a:endParaRPr>
          </a:p>
          <a:p>
            <a:r>
              <a:rPr lang="ru-RU" b="1" dirty="0">
                <a:solidFill>
                  <a:srgbClr val="FF0000"/>
                </a:solidFill>
              </a:rPr>
              <a:t>Воспитательные:</a:t>
            </a:r>
            <a:endParaRPr lang="ru-RU" b="1" dirty="0">
              <a:solidFill>
                <a:srgbClr val="FF0000"/>
              </a:solidFill>
            </a:endParaRPr>
          </a:p>
          <a:p>
            <a:r>
              <a:rPr lang="ru-RU" sz="1600" b="1" dirty="0">
                <a:solidFill>
                  <a:srgbClr val="FF0000"/>
                </a:solidFill>
              </a:rPr>
              <a:t>-  вызвать интерес к искусству оригами;</a:t>
            </a:r>
            <a:endParaRPr lang="ru-RU" sz="1600" b="1" dirty="0">
              <a:solidFill>
                <a:srgbClr val="FF0000"/>
              </a:solidFill>
            </a:endParaRPr>
          </a:p>
          <a:p>
            <a:r>
              <a:rPr lang="ru-RU" sz="1600" b="1" dirty="0">
                <a:solidFill>
                  <a:srgbClr val="FF0000"/>
                </a:solidFill>
              </a:rPr>
              <a:t>- расширять коммуникативные навыки детей при работе в паре, коллективе, распределении обязанностей;</a:t>
            </a:r>
            <a:endParaRPr lang="ru-RU" sz="1600" b="1" dirty="0">
              <a:solidFill>
                <a:srgbClr val="FF0000"/>
              </a:solidFill>
            </a:endParaRPr>
          </a:p>
          <a:p>
            <a:r>
              <a:rPr lang="ru-RU" sz="1600" b="1" dirty="0">
                <a:solidFill>
                  <a:srgbClr val="FF0000"/>
                </a:solidFill>
              </a:rPr>
              <a:t>- способствовать созданию игровых ситуаций;</a:t>
            </a:r>
            <a:endParaRPr lang="ru-RU" sz="1600" b="1" dirty="0">
              <a:solidFill>
                <a:srgbClr val="FF0000"/>
              </a:solidFill>
            </a:endParaRPr>
          </a:p>
          <a:p>
            <a:r>
              <a:rPr lang="ru-RU" sz="1600" b="1" dirty="0">
                <a:solidFill>
                  <a:srgbClr val="FF0000"/>
                </a:solidFill>
              </a:rPr>
              <a:t>          - совершенствовать трудовые навыки, формировать культуру труда, учить      аккуратности, умению бережно и экономно использовать материал, содержать в порядке рабочее место.  </a:t>
            </a:r>
            <a:endParaRPr lang="ru-RU" sz="1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_20201102_154135.jpg"/>
          <p:cNvPicPr>
            <a:picLocks noChangeAspect="true"/>
          </p:cNvPicPr>
          <p:nvPr/>
        </p:nvPicPr>
        <p:blipFill>
          <a:blip r:embed="rId1"/>
          <a:stretch>
            <a:fillRect/>
          </a:stretch>
        </p:blipFill>
        <p:spPr>
          <a:xfrm>
            <a:off x="179512" y="188640"/>
            <a:ext cx="4104456" cy="2808312"/>
          </a:xfrm>
          <a:prstGeom prst="rect">
            <a:avLst/>
          </a:prstGeom>
          <a:ln w="38100">
            <a:solidFill>
              <a:srgbClr val="FF0000"/>
            </a:solidFill>
          </a:ln>
        </p:spPr>
      </p:pic>
      <p:pic>
        <p:nvPicPr>
          <p:cNvPr id="4" name="Рисунок 3" descr="IMG_20201102_154235.jpg"/>
          <p:cNvPicPr>
            <a:picLocks noChangeAspect="true"/>
          </p:cNvPicPr>
          <p:nvPr/>
        </p:nvPicPr>
        <p:blipFill>
          <a:blip r:embed="rId2"/>
          <a:stretch>
            <a:fillRect/>
          </a:stretch>
        </p:blipFill>
        <p:spPr>
          <a:xfrm>
            <a:off x="4499992" y="327487"/>
            <a:ext cx="4498876" cy="2530617"/>
          </a:xfrm>
          <a:prstGeom prst="rect">
            <a:avLst/>
          </a:prstGeom>
          <a:ln w="38100">
            <a:solidFill>
              <a:srgbClr val="FF0000"/>
            </a:solidFill>
          </a:ln>
        </p:spPr>
      </p:pic>
      <p:pic>
        <p:nvPicPr>
          <p:cNvPr id="5" name="Рисунок 4" descr="IMG_20201109_165429.jpg"/>
          <p:cNvPicPr>
            <a:picLocks noChangeAspect="true"/>
          </p:cNvPicPr>
          <p:nvPr/>
        </p:nvPicPr>
        <p:blipFill>
          <a:blip r:embed="rId3"/>
          <a:stretch>
            <a:fillRect/>
          </a:stretch>
        </p:blipFill>
        <p:spPr>
          <a:xfrm>
            <a:off x="5021795" y="3701114"/>
            <a:ext cx="3898142" cy="2915872"/>
          </a:xfrm>
          <a:prstGeom prst="rect">
            <a:avLst/>
          </a:prstGeom>
          <a:ln w="38100">
            <a:solidFill>
              <a:srgbClr val="FF0000"/>
            </a:solidFill>
          </a:ln>
        </p:spPr>
      </p:pic>
      <p:pic>
        <p:nvPicPr>
          <p:cNvPr id="6" name="Рисунок 5" descr="IMG_20201130_162950.jpg"/>
          <p:cNvPicPr>
            <a:picLocks noChangeAspect="true"/>
          </p:cNvPicPr>
          <p:nvPr/>
        </p:nvPicPr>
        <p:blipFill>
          <a:blip r:embed="rId4"/>
          <a:stretch>
            <a:fillRect/>
          </a:stretch>
        </p:blipFill>
        <p:spPr>
          <a:xfrm>
            <a:off x="179512" y="3837171"/>
            <a:ext cx="4700014" cy="2643758"/>
          </a:xfrm>
          <a:prstGeom prst="rect">
            <a:avLst/>
          </a:prstGeom>
          <a:ln w="38100"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_20201102_100254.jpg"/>
          <p:cNvPicPr>
            <a:picLocks noChangeAspect="true"/>
          </p:cNvPicPr>
          <p:nvPr/>
        </p:nvPicPr>
        <p:blipFill>
          <a:blip r:embed="rId1"/>
          <a:stretch>
            <a:fillRect/>
          </a:stretch>
        </p:blipFill>
        <p:spPr>
          <a:xfrm>
            <a:off x="1259632" y="764704"/>
            <a:ext cx="6699800" cy="5011557"/>
          </a:xfrm>
          <a:prstGeom prst="rect">
            <a:avLst/>
          </a:prstGeom>
          <a:ln w="38100">
            <a:solidFill>
              <a:srgbClr val="FF0000"/>
            </a:solidFill>
          </a:ln>
        </p:spPr>
      </p:pic>
      <p:sp>
        <p:nvSpPr>
          <p:cNvPr id="3" name="TextBox 2"/>
          <p:cNvSpPr txBox="true"/>
          <p:nvPr/>
        </p:nvSpPr>
        <p:spPr>
          <a:xfrm>
            <a:off x="2627784" y="6093296"/>
            <a:ext cx="41044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                 </a:t>
            </a:r>
            <a:r>
              <a:rPr lang="ru-RU" sz="2800" b="1" dirty="0" smtClean="0">
                <a:solidFill>
                  <a:srgbClr val="FF0000"/>
                </a:solidFill>
              </a:rPr>
              <a:t>БАШНЯ</a:t>
            </a:r>
            <a:endParaRPr lang="ru-RU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IMG_20201103_170029.jpg"/>
          <p:cNvPicPr>
            <a:picLocks noChangeAspect="true"/>
          </p:cNvPicPr>
          <p:nvPr/>
        </p:nvPicPr>
        <p:blipFill>
          <a:blip r:embed="rId1"/>
          <a:stretch>
            <a:fillRect/>
          </a:stretch>
        </p:blipFill>
        <p:spPr>
          <a:xfrm>
            <a:off x="1259632" y="692696"/>
            <a:ext cx="6984776" cy="5224723"/>
          </a:xfrm>
          <a:prstGeom prst="rect">
            <a:avLst/>
          </a:prstGeom>
          <a:ln w="38100">
            <a:solidFill>
              <a:srgbClr val="FF0000"/>
            </a:solidFill>
          </a:ln>
        </p:spPr>
      </p:pic>
      <p:sp>
        <p:nvSpPr>
          <p:cNvPr id="4" name="TextBox 3"/>
          <p:cNvSpPr txBox="true"/>
          <p:nvPr/>
        </p:nvSpPr>
        <p:spPr>
          <a:xfrm>
            <a:off x="3419872" y="6021288"/>
            <a:ext cx="2520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       </a:t>
            </a:r>
            <a:r>
              <a:rPr lang="ru-RU" sz="2800" b="1" dirty="0" smtClean="0">
                <a:solidFill>
                  <a:srgbClr val="FF0000"/>
                </a:solidFill>
              </a:rPr>
              <a:t>МОСТИК</a:t>
            </a:r>
            <a:endParaRPr lang="ru-RU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_20201109_165010.jpg"/>
          <p:cNvPicPr>
            <a:picLocks noChangeAspect="true"/>
          </p:cNvPicPr>
          <p:nvPr/>
        </p:nvPicPr>
        <p:blipFill>
          <a:blip r:embed="rId1"/>
          <a:stretch>
            <a:fillRect/>
          </a:stretch>
        </p:blipFill>
        <p:spPr>
          <a:xfrm>
            <a:off x="971600" y="476672"/>
            <a:ext cx="7334089" cy="5486015"/>
          </a:xfrm>
          <a:prstGeom prst="rect">
            <a:avLst/>
          </a:prstGeom>
          <a:ln w="38100">
            <a:solidFill>
              <a:srgbClr val="FF0000"/>
            </a:solidFill>
          </a:ln>
        </p:spPr>
      </p:pic>
      <p:sp>
        <p:nvSpPr>
          <p:cNvPr id="3" name="TextBox 2"/>
          <p:cNvSpPr txBox="true"/>
          <p:nvPr/>
        </p:nvSpPr>
        <p:spPr>
          <a:xfrm>
            <a:off x="3059832" y="6093296"/>
            <a:ext cx="32403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         </a:t>
            </a:r>
            <a:r>
              <a:rPr lang="ru-RU" dirty="0" smtClean="0"/>
              <a:t> </a:t>
            </a:r>
            <a:r>
              <a:rPr lang="ru-RU" sz="2400" b="1" dirty="0" smtClean="0">
                <a:solidFill>
                  <a:srgbClr val="FF0000"/>
                </a:solidFill>
              </a:rPr>
              <a:t>КРАСИВЫЕ  РЫБКИ</a:t>
            </a:r>
            <a:endParaRPr lang="ru-RU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_20201117_171359.jpg"/>
          <p:cNvPicPr>
            <a:picLocks noChangeAspect="true"/>
          </p:cNvPicPr>
          <p:nvPr/>
        </p:nvPicPr>
        <p:blipFill>
          <a:blip r:embed="rId1"/>
          <a:stretch>
            <a:fillRect/>
          </a:stretch>
        </p:blipFill>
        <p:spPr>
          <a:xfrm>
            <a:off x="755576" y="404664"/>
            <a:ext cx="7884368" cy="5897632"/>
          </a:xfrm>
          <a:prstGeom prst="rect">
            <a:avLst/>
          </a:prstGeom>
          <a:ln w="38100">
            <a:solidFill>
              <a:srgbClr val="FF0000"/>
            </a:solidFill>
          </a:ln>
        </p:spPr>
      </p:pic>
      <p:sp>
        <p:nvSpPr>
          <p:cNvPr id="3" name="TextBox 2"/>
          <p:cNvSpPr txBox="true"/>
          <p:nvPr/>
        </p:nvSpPr>
        <p:spPr>
          <a:xfrm>
            <a:off x="2051720" y="6381328"/>
            <a:ext cx="50405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          </a:t>
            </a:r>
            <a:r>
              <a:rPr lang="ru-RU" sz="2000" b="1" dirty="0" smtClean="0">
                <a:solidFill>
                  <a:srgbClr val="FF0000"/>
                </a:solidFill>
              </a:rPr>
              <a:t>ВОРОТА ДЛЯ ЗАБОРЧИКА</a:t>
            </a:r>
            <a:endParaRPr lang="ru-RU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_20201125_164437.jpg"/>
          <p:cNvPicPr>
            <a:picLocks noChangeAspect="true"/>
          </p:cNvPicPr>
          <p:nvPr/>
        </p:nvPicPr>
        <p:blipFill>
          <a:blip r:embed="rId1"/>
          <a:stretch>
            <a:fillRect/>
          </a:stretch>
        </p:blipFill>
        <p:spPr>
          <a:xfrm>
            <a:off x="611560" y="404664"/>
            <a:ext cx="7956376" cy="5951495"/>
          </a:xfrm>
          <a:prstGeom prst="rect">
            <a:avLst/>
          </a:prstGeom>
          <a:ln w="38100">
            <a:solidFill>
              <a:srgbClr val="FF0000"/>
            </a:solidFill>
          </a:ln>
        </p:spPr>
      </p:pic>
      <p:sp>
        <p:nvSpPr>
          <p:cNvPr id="3" name="TextBox 2"/>
          <p:cNvSpPr txBox="true"/>
          <p:nvPr/>
        </p:nvSpPr>
        <p:spPr>
          <a:xfrm>
            <a:off x="3851920" y="6453336"/>
            <a:ext cx="20162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           УЛИТКИ</a:t>
            </a:r>
            <a:endParaRPr lang="ru-RU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1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D467A8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true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true"/>
        </a:gradFill>
        <a:gradFill rotWithShape="true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false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true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true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true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true"/>
        </a:gradFill>
        <a:gradFill rotWithShape="true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false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true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true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2079</Words>
  <Application>WPS Presentation</Application>
  <PresentationFormat>Экран (4:3)</PresentationFormat>
  <Paragraphs>50</Paragraphs>
  <Slides>14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1" baseType="lpstr">
      <vt:lpstr>Arial</vt:lpstr>
      <vt:lpstr>SimSun</vt:lpstr>
      <vt:lpstr>Wingdings</vt:lpstr>
      <vt:lpstr>Calibri</vt:lpstr>
      <vt:lpstr>微软雅黑</vt:lpstr>
      <vt:lpstr>Arial Unicode MS</vt:lpstr>
      <vt:lpstr>Тема Office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vadim</cp:lastModifiedBy>
  <cp:revision>36</cp:revision>
  <dcterms:created xsi:type="dcterms:W3CDTF">2021-02-16T07:37:05Z</dcterms:created>
  <dcterms:modified xsi:type="dcterms:W3CDTF">2021-02-16T07:37:05Z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1049-11.1.0.9719</vt:lpwstr>
  </property>
</Properties>
</file>