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1" r:id="rId3"/>
    <p:sldId id="257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F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87CC1-13A8-47DC-BC95-E5C1EFAAB82A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3CE9-BE5D-4977-AFBF-2109B7067935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33CE9-BE5D-4977-AFBF-2109B7067935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0861-2219-4727-A6DE-CD5B18AB4D1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136E-D7A6-45E9-B112-CB794CFBAD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0861-2219-4727-A6DE-CD5B18AB4D1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136E-D7A6-45E9-B112-CB794CFBAD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0861-2219-4727-A6DE-CD5B18AB4D1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136E-D7A6-45E9-B112-CB794CFBAD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0861-2219-4727-A6DE-CD5B18AB4D1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136E-D7A6-45E9-B112-CB794CFBAD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0861-2219-4727-A6DE-CD5B18AB4D1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136E-D7A6-45E9-B112-CB794CFBAD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0861-2219-4727-A6DE-CD5B18AB4D1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136E-D7A6-45E9-B112-CB794CFBAD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0861-2219-4727-A6DE-CD5B18AB4D1C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136E-D7A6-45E9-B112-CB794CFBAD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0861-2219-4727-A6DE-CD5B18AB4D1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136E-D7A6-45E9-B112-CB794CFBAD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0861-2219-4727-A6DE-CD5B18AB4D1C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136E-D7A6-45E9-B112-CB794CFBAD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0861-2219-4727-A6DE-CD5B18AB4D1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136E-D7A6-45E9-B112-CB794CFBAD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0861-2219-4727-A6DE-CD5B18AB4D1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136E-D7A6-45E9-B112-CB794CFBAD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4000">
              <a:srgbClr val="BEF0D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70861-2219-4727-A6DE-CD5B18AB4D1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F136E-D7A6-45E9-B112-CB794CFBAD62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-1611560"/>
            <a:ext cx="7920879" cy="729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-229716"/>
            <a:ext cx="9299049" cy="170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9888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</a:rPr>
              <a:t>Мастер – класс для родителей  «Весёлые  клеточки»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9037" y="5517232"/>
            <a:ext cx="44234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600" b="1" dirty="0" smtClean="0">
              <a:solidFill>
                <a:srgbClr val="FF0000"/>
              </a:solidFill>
            </a:endParaRPr>
          </a:p>
          <a:p>
            <a:pPr algn="r"/>
            <a:endParaRPr lang="ru-RU" sz="1600" b="1" dirty="0">
              <a:solidFill>
                <a:srgbClr val="FF0000"/>
              </a:solidFill>
            </a:endParaRPr>
          </a:p>
          <a:p>
            <a:pPr algn="r"/>
            <a:r>
              <a:rPr lang="ru-RU" b="1" dirty="0" smtClean="0"/>
              <a:t>Приготовили воспитатели 12   группы:</a:t>
            </a:r>
            <a:endParaRPr lang="ru-RU" b="1" dirty="0" smtClean="0"/>
          </a:p>
          <a:p>
            <a:r>
              <a:rPr lang="ru-RU" b="1" dirty="0" smtClean="0"/>
              <a:t>                     </a:t>
            </a:r>
            <a:r>
              <a:rPr lang="ru-RU" b="1" dirty="0" err="1" smtClean="0"/>
              <a:t>Баландина</a:t>
            </a:r>
            <a:r>
              <a:rPr lang="ru-RU" b="1" dirty="0" smtClean="0"/>
              <a:t> Т.И.  Глазунова Н.В.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644056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Ноябрь 2021г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16632"/>
            <a:ext cx="820891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МУНИЦИПАЛЬНОЕ БЮДЖЕТНОЕ ОБРАЗОВАТЕЛЬНОЕ УЧРЕЖДЕНИЕ ЦЕНТР </a:t>
            </a:r>
            <a:r>
              <a:rPr lang="ru-RU" sz="12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РАЗВИТИЯ РЕБЕНКА </a:t>
            </a:r>
            <a:r>
              <a:rPr lang="ru-RU" sz="12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ДЕТСКИЙ САД №28 «ОГОНЁК»</a:t>
            </a:r>
            <a:endParaRPr lang="ru-RU" sz="1200" b="1" dirty="0">
              <a:ea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633010 Россия, Новосибирская область, г. Бердск ул. </a:t>
            </a:r>
            <a:r>
              <a:rPr lang="ru-RU" sz="1200" b="1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Лунная </a:t>
            </a:r>
            <a:r>
              <a:rPr lang="ru-RU" sz="1200" b="1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3</a:t>
            </a:r>
            <a:endParaRPr lang="ru-RU" sz="1200" b="1" dirty="0"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ноябрь  2021г мастер-класс для рлдителей Работа в тетрадях по клеточкам\IMG_20211118_180905.jpg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4662263" y="2796807"/>
            <a:ext cx="4176464" cy="270270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88640"/>
            <a:ext cx="9324527" cy="278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Цель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: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 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 </a:t>
            </a:r>
            <a:r>
              <a:rPr lang="ru-RU" sz="2400" b="1" dirty="0">
                <a:solidFill>
                  <a:srgbClr val="11111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У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чить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 детей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ориентироваться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на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листе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бумаги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.</a:t>
            </a:r>
            <a:endParaRPr lang="ru-RU" sz="2400" b="1" dirty="0">
              <a:ea typeface="Calibri" panose="020F05020202040302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Задачи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: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 </a:t>
            </a:r>
            <a:r>
              <a:rPr lang="ru-RU" sz="2400" b="1" dirty="0" smtClean="0">
                <a:solidFill>
                  <a:srgbClr val="11111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У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чить детей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различать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правую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и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левую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руку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,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выделять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на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листе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в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Bodoni MT"/>
              </a:rPr>
              <a:t> 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клеточку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 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границы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клеточки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.</a:t>
            </a:r>
            <a:endParaRPr lang="ru-RU" sz="2400" b="1" dirty="0">
              <a:ea typeface="Calibri" panose="020F05020202040302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Развивать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у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ребенка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произвольное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внимание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, 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пространственное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воображение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, 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мелкую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моторику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пальцев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рук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, 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координацию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движений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, </a:t>
            </a:r>
            <a:r>
              <a:rPr lang="ru-RU" sz="2400" b="1" dirty="0" smtClean="0">
                <a:solidFill>
                  <a:srgbClr val="231F20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усидчивость</a:t>
            </a:r>
            <a:r>
              <a:rPr lang="ru-RU" b="1" dirty="0" smtClean="0">
                <a:solidFill>
                  <a:srgbClr val="231F20"/>
                </a:solidFill>
                <a:effectLst/>
                <a:latin typeface="Bodoni MT"/>
                <a:ea typeface="Times New Roman" panose="02020603050405020304"/>
                <a:cs typeface="Times New Roman" panose="02020603050405020304"/>
              </a:rPr>
              <a:t>.</a:t>
            </a:r>
            <a:endParaRPr lang="ru-RU" sz="1600" b="1" dirty="0">
              <a:ea typeface="Calibri" panose="020F0502020204030204"/>
              <a:cs typeface="Times New Roman" panose="02020603050405020304"/>
            </a:endParaRPr>
          </a:p>
        </p:txBody>
      </p:sp>
      <p:pic>
        <p:nvPicPr>
          <p:cNvPr id="2051" name="Picture 3" descr="F:\ноябрь  2021г мастер-класс для рлдителей Работа в тетрадях по клеточкам\IMG_20211118_1803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120" y="3789040"/>
            <a:ext cx="4176463" cy="272278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ноябрь  2021г мастер-класс для рлдителей Работа в тетрадях по клеточкам\IMG_20211118_18023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692696"/>
            <a:ext cx="4104456" cy="2296794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</p:pic>
      <p:pic>
        <p:nvPicPr>
          <p:cNvPr id="1026" name="Picture 2" descr="F:\ноябрь  2021г мастер-класс для рлдителей Работа в тетрадях по клеточкам\IMG_20211118_181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666" y="3861048"/>
            <a:ext cx="4161010" cy="232844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55976" y="404663"/>
            <a:ext cx="4788024" cy="6142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Начинать обучение детей ориентировке на листе бумаги в клетку необходимо уже в старшем дошкольном возрасте. </a:t>
            </a:r>
            <a:endParaRPr lang="ru-RU" sz="1400" b="1" dirty="0" smtClean="0"/>
          </a:p>
          <a:p>
            <a:r>
              <a:rPr lang="ru-RU" sz="1400" b="1" dirty="0" smtClean="0"/>
              <a:t>Выполнять </a:t>
            </a:r>
            <a:r>
              <a:rPr lang="ru-RU" sz="1400" b="1" dirty="0"/>
              <a:t>данную работу можно и в домашних условиях. Что же для этого необходимо знать и помнить родителям?</a:t>
            </a:r>
            <a:endParaRPr lang="ru-RU" sz="1400" b="1" dirty="0"/>
          </a:p>
          <a:p>
            <a:r>
              <a:rPr lang="ru-RU" sz="1400" b="1" dirty="0"/>
              <a:t>Для занятий необходима тетрадь в клетку, простой карандаш и ластик, чтобы ребенок мог всегда исправить неправильную линию. Для детей 5 – 6-ти лет лучше использовать тетрадь в крупную клетку (0,8 мм), чтобы не перенапрягать зрение.</a:t>
            </a:r>
            <a:endParaRPr lang="ru-RU" sz="1400" b="1" dirty="0"/>
          </a:p>
          <a:p>
            <a:r>
              <a:rPr lang="ru-RU" sz="1400" b="1" dirty="0"/>
              <a:t>Начните работу со знакомства с тетрадью.</a:t>
            </a:r>
            <a:endParaRPr lang="ru-RU" sz="1400" b="1" dirty="0"/>
          </a:p>
          <a:p>
            <a:r>
              <a:rPr lang="ru-RU" sz="1400" b="1" dirty="0"/>
              <a:t>Рассмотрите страницу тетради. На ней начерчены прямые линии сверху вниз и слева направо, которые образуют одинаковые квадраты — клетки. </a:t>
            </a:r>
            <a:endParaRPr lang="ru-RU" sz="1400" b="1" dirty="0" smtClean="0"/>
          </a:p>
          <a:p>
            <a:r>
              <a:rPr lang="ru-RU" sz="1400" b="1" dirty="0" smtClean="0"/>
              <a:t>Предложите </a:t>
            </a:r>
            <a:r>
              <a:rPr lang="ru-RU" sz="1400" b="1" dirty="0"/>
              <a:t>определить правую, левую, верхнюю, нижнюю стороны страницы; показать, где расположены верхний левый, верхний правый, нижний левый и нижний правый углы.</a:t>
            </a:r>
            <a:endParaRPr lang="ru-RU" sz="1400" b="1" dirty="0"/>
          </a:p>
          <a:p>
            <a:r>
              <a:rPr lang="ru-RU" sz="1400" b="1" dirty="0"/>
              <a:t>Перед каждым занятием обязательно поговорите с ребенком о том, что есть разные   направления и стороны. </a:t>
            </a:r>
            <a:endParaRPr lang="ru-RU" sz="1400" b="1" dirty="0" smtClean="0"/>
          </a:p>
          <a:p>
            <a:r>
              <a:rPr lang="ru-RU" sz="1400" b="1" dirty="0" smtClean="0"/>
              <a:t>Покажите </a:t>
            </a:r>
            <a:r>
              <a:rPr lang="ru-RU" sz="1400" b="1" dirty="0"/>
              <a:t>ему, где право, где лево, где верх, где низ. Обратите внимания малыша, что у каждого человека есть правая и левая сторона. Объясните, что та рука, которой он ест, рисует и пишет – это правая рука, а другая рука – левая. </a:t>
            </a:r>
            <a:endParaRPr lang="ru-RU" sz="1400" b="1" dirty="0" smtClean="0"/>
          </a:p>
          <a:p>
            <a:r>
              <a:rPr lang="ru-RU" sz="1400" b="1" dirty="0" smtClean="0"/>
              <a:t>Для </a:t>
            </a:r>
            <a:r>
              <a:rPr lang="ru-RU" sz="1400" b="1" dirty="0"/>
              <a:t>левшей наоборот, левшам надо обязательно объяснять, что есть люди, для которых рабочая рука – правая, а есть люди, для которых рабочая рука – левая.</a:t>
            </a:r>
            <a:endParaRPr lang="ru-RU" sz="1400" b="1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20472" cy="381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Times New Roman" panose="02020603050405020304"/>
              </a:rPr>
              <a:t>Объясните малышу, что если вы говорите 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Bodoni MT"/>
              </a:rPr>
              <a:t>«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Times New Roman" panose="02020603050405020304"/>
              </a:rPr>
              <a:t>вправо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Bodoni MT"/>
              </a:rPr>
              <a:t>»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Times New Roman" panose="02020603050405020304"/>
              </a:rPr>
              <a:t>, то надо вести карандашом 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Bodoni MT"/>
              </a:rPr>
              <a:t>«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Times New Roman" panose="02020603050405020304"/>
              </a:rPr>
              <a:t>туда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Bodoni MT"/>
              </a:rPr>
              <a:t>»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Times New Roman" panose="02020603050405020304"/>
              </a:rPr>
              <a:t> (вправо). А если говорите 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Bodoni MT"/>
              </a:rPr>
              <a:t>«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Times New Roman" panose="02020603050405020304"/>
              </a:rPr>
              <a:t>влево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Bodoni MT"/>
              </a:rPr>
              <a:t>»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Times New Roman" panose="02020603050405020304"/>
              </a:rPr>
              <a:t>, то надо вести карандашом 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Bodoni MT"/>
              </a:rPr>
              <a:t>«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Times New Roman" panose="02020603050405020304"/>
              </a:rPr>
              <a:t>туда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Bodoni MT"/>
              </a:rPr>
              <a:t>»</a:t>
            </a:r>
            <a:r>
              <a:rPr lang="ru-RU" sz="1400" b="1" dirty="0">
                <a:solidFill>
                  <a:srgbClr val="231F20"/>
                </a:solidFill>
                <a:ea typeface="Times New Roman" panose="02020603050405020304"/>
                <a:cs typeface="Times New Roman" panose="02020603050405020304"/>
              </a:rPr>
              <a:t> (влево) и так далее. Покажите малышу, как надо считать </a:t>
            </a:r>
            <a:r>
              <a:rPr lang="ru-RU" sz="1400" b="1" dirty="0" smtClean="0">
                <a:solidFill>
                  <a:srgbClr val="231F20"/>
                </a:solidFill>
                <a:ea typeface="Times New Roman" panose="02020603050405020304"/>
                <a:cs typeface="Times New Roman" panose="02020603050405020304"/>
              </a:rPr>
              <a:t>клеточки.</a:t>
            </a:r>
            <a:r>
              <a:rPr lang="ru-RU" sz="1400" b="1" dirty="0" smtClean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ea typeface="Times New Roman" panose="02020603050405020304"/>
                <a:cs typeface="Times New Roman" panose="02020603050405020304"/>
              </a:rPr>
              <a:t>При </a:t>
            </a:r>
            <a:r>
              <a:rPr lang="ru-RU" sz="1400" b="1" dirty="0">
                <a:solidFill>
                  <a:srgbClr val="000000"/>
                </a:solidFill>
                <a:ea typeface="Times New Roman" panose="02020603050405020304"/>
                <a:cs typeface="Times New Roman" panose="02020603050405020304"/>
              </a:rPr>
              <a:t>выполнении графических диктантов:</a:t>
            </a:r>
            <a:endParaRPr lang="ru-RU" sz="1400" b="1" dirty="0">
              <a:ea typeface="Calibri" panose="020F0502020204030204"/>
              <a:cs typeface="Times New Roman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400" b="1" dirty="0">
                <a:solidFill>
                  <a:srgbClr val="000000"/>
                </a:solidFill>
                <a:ea typeface="Times New Roman" panose="02020603050405020304"/>
                <a:cs typeface="Times New Roman" panose="02020603050405020304"/>
              </a:rPr>
              <a:t>Не ругайте ребенка, если рисунок не получается. Спокойно помогите, подскажите, где ошибка. </a:t>
            </a:r>
            <a:r>
              <a:rPr lang="ru-RU" sz="1400" b="1" dirty="0" smtClean="0">
                <a:solidFill>
                  <a:srgbClr val="000000"/>
                </a:solidFill>
                <a:ea typeface="Times New Roman" panose="02020603050405020304"/>
                <a:cs typeface="Times New Roman" panose="02020603050405020304"/>
              </a:rPr>
              <a:t>Некоторые дошкольники </a:t>
            </a:r>
            <a:r>
              <a:rPr lang="ru-RU" sz="1400" b="1" dirty="0">
                <a:solidFill>
                  <a:srgbClr val="000000"/>
                </a:solidFill>
                <a:ea typeface="Times New Roman" panose="02020603050405020304"/>
                <a:cs typeface="Times New Roman" panose="02020603050405020304"/>
              </a:rPr>
              <a:t>хорошо воспринимают новую информацию, а другие постоянно путают лево и право.</a:t>
            </a:r>
            <a:endParaRPr lang="ru-RU" sz="1400" b="1" dirty="0">
              <a:ea typeface="Calibri" panose="020F0502020204030204"/>
              <a:cs typeface="Times New Roman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400" b="1" dirty="0">
                <a:solidFill>
                  <a:srgbClr val="000000"/>
                </a:solidFill>
                <a:ea typeface="Times New Roman" panose="02020603050405020304"/>
                <a:cs typeface="Times New Roman" panose="02020603050405020304"/>
              </a:rPr>
              <a:t>Делайте перерыв между занятиями, каждые 5-10 минут письма. Проведите гимнастику для глаз и пальцев рук, пусть ребенок поиграет в подвижные игры, а затем приступает к написанию графического </a:t>
            </a:r>
            <a:r>
              <a:rPr lang="ru-RU" sz="1400" b="1" dirty="0" smtClean="0">
                <a:solidFill>
                  <a:srgbClr val="000000"/>
                </a:solidFill>
                <a:ea typeface="Times New Roman" panose="02020603050405020304"/>
                <a:cs typeface="Times New Roman" panose="02020603050405020304"/>
              </a:rPr>
              <a:t>диктанта.</a:t>
            </a:r>
            <a:endParaRPr lang="ru-RU" sz="1400" b="1" dirty="0"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400" b="1" dirty="0" smtClean="0">
                <a:solidFill>
                  <a:srgbClr val="000000"/>
                </a:solidFill>
                <a:ea typeface="Times New Roman" panose="02020603050405020304"/>
                <a:cs typeface="Times New Roman" panose="02020603050405020304"/>
              </a:rPr>
              <a:t>Следите </a:t>
            </a:r>
            <a:r>
              <a:rPr lang="ru-RU" sz="1400" b="1" dirty="0">
                <a:solidFill>
                  <a:srgbClr val="000000"/>
                </a:solidFill>
                <a:ea typeface="Times New Roman" panose="02020603050405020304"/>
                <a:cs typeface="Times New Roman" panose="02020603050405020304"/>
              </a:rPr>
              <a:t>за правильной посадкой за столом, освещением и правильным положением пальцев.</a:t>
            </a:r>
            <a:endParaRPr lang="ru-RU" sz="1400" b="1" dirty="0">
              <a:ea typeface="Calibri" panose="020F0502020204030204"/>
              <a:cs typeface="Times New Roman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400" b="1" dirty="0">
                <a:solidFill>
                  <a:srgbClr val="111111"/>
                </a:solidFill>
                <a:ea typeface="Times New Roman" panose="02020603050405020304"/>
                <a:cs typeface="Times New Roman" panose="02020603050405020304"/>
              </a:rPr>
              <a:t>Диктовать нужно чётко, ребёнок должен воспринимать всё на слух. В конце работы посмотрите, насколько фигуры детей, совпадают с заданными элементами. </a:t>
            </a:r>
            <a:endParaRPr lang="ru-RU" sz="1400" b="1" dirty="0" smtClean="0">
              <a:solidFill>
                <a:srgbClr val="111111"/>
              </a:solidFill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400" b="1" dirty="0" smtClean="0">
                <a:solidFill>
                  <a:srgbClr val="111111"/>
                </a:solidFill>
                <a:ea typeface="Times New Roman" panose="02020603050405020304"/>
                <a:cs typeface="Times New Roman" panose="02020603050405020304"/>
              </a:rPr>
              <a:t>Рассмотрите </a:t>
            </a:r>
            <a:r>
              <a:rPr lang="ru-RU" sz="1400" b="1" dirty="0">
                <a:solidFill>
                  <a:srgbClr val="111111"/>
                </a:solidFill>
                <a:ea typeface="Times New Roman" panose="02020603050405020304"/>
                <a:cs typeface="Times New Roman" panose="02020603050405020304"/>
              </a:rPr>
              <a:t>образец. Если малыш ошибся, выясните вместе, где именно. Ластиком можно вытереть от точки сбоя, и продолжить. Главное поддержать ребенка, похвалить, если что-то не получается можно предложить перерисовать картинку с оригинала</a:t>
            </a:r>
            <a:endParaRPr lang="ru-RU" sz="1400" b="1" dirty="0">
              <a:ea typeface="Calibri" panose="020F0502020204030204"/>
              <a:cs typeface="Times New Roman" panose="02020603050405020304"/>
            </a:endParaRPr>
          </a:p>
        </p:txBody>
      </p:sp>
      <p:pic>
        <p:nvPicPr>
          <p:cNvPr id="1026" name="Picture 2" descr="C:\Users\Пользователь\Desktop\ноябрь  2021г мастер-класс для рлдителей Работа в тетрадях по клеточкам\IMG_20211118_18034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79512" y="4187155"/>
            <a:ext cx="3967569" cy="245548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Пользователь\Desktop\ноябрь  2021г мастер-класс для рлдителей Работа в тетрадях по клеточкам\IMG_20211118_180355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4982557" y="4187155"/>
            <a:ext cx="3992871" cy="246152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Проект Мнемотехника\IMG_20211124_130122.jpg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186109" y="204486"/>
            <a:ext cx="4782377" cy="309634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Пользователь\Desktop\Проект Мнемотехника\IMG_20211124_130139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4211960" y="3501008"/>
            <a:ext cx="4782377" cy="312690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2970</Words>
  <Application>WPS Presentation</Application>
  <PresentationFormat>Экран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Bodoni MT</vt:lpstr>
      <vt:lpstr>Calibri</vt:lpstr>
      <vt:lpstr>Microsoft YaHei</vt:lpstr>
      <vt:lpstr>Droid Sans Fallback</vt:lpstr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Мастер – класс для родителей «Весёлые клеточки»      </dc:title>
  <dc:creator>User</dc:creator>
  <cp:lastModifiedBy>vadim</cp:lastModifiedBy>
  <cp:revision>39</cp:revision>
  <dcterms:created xsi:type="dcterms:W3CDTF">2022-03-27T10:57:23Z</dcterms:created>
  <dcterms:modified xsi:type="dcterms:W3CDTF">2022-03-27T10:57:23Z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