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58" r:id="rId6"/>
    <p:sldId id="262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2577"/>
    <a:srgbClr val="E2FBDB"/>
    <a:srgbClr val="34AA4A"/>
    <a:srgbClr val="F9F4DD"/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81FB2D0-1054-4C79-8646-0CABB862DCD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57A59BF-76E7-4782-B797-1251AC8DB3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81FB2D0-1054-4C79-8646-0CABB862DCD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57A59BF-76E7-4782-B797-1251AC8DB3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81FB2D0-1054-4C79-8646-0CABB862DCD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57A59BF-76E7-4782-B797-1251AC8DB3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81FB2D0-1054-4C79-8646-0CABB862DCD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57A59BF-76E7-4782-B797-1251AC8DB3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81FB2D0-1054-4C79-8646-0CABB862DCD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57A59BF-76E7-4782-B797-1251AC8DB3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81FB2D0-1054-4C79-8646-0CABB862DCD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57A59BF-76E7-4782-B797-1251AC8DB3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81FB2D0-1054-4C79-8646-0CABB862DCDC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57A59BF-76E7-4782-B797-1251AC8DB3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81FB2D0-1054-4C79-8646-0CABB862DCD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57A59BF-76E7-4782-B797-1251AC8DB3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81FB2D0-1054-4C79-8646-0CABB862DCDC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57A59BF-76E7-4782-B797-1251AC8DB3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81FB2D0-1054-4C79-8646-0CABB862DCD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57A59BF-76E7-4782-B797-1251AC8DB3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81FB2D0-1054-4C79-8646-0CABB862DCD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57A59BF-76E7-4782-B797-1251AC8DB33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true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true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FB2D0-1054-4C79-8646-0CABB862DCD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A59BF-76E7-4782-B797-1251AC8DB333}" type="slidenum">
              <a:rPr lang="ru-RU" smtClean="0"/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-459432"/>
            <a:ext cx="7772400" cy="460851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Мастер-класс для родителей и детей по </a:t>
            </a:r>
            <a:r>
              <a:rPr lang="ru-RU" b="1" i="1" dirty="0" err="1" smtClean="0">
                <a:solidFill>
                  <a:srgbClr val="002060"/>
                </a:solidFill>
              </a:rPr>
              <a:t>пластилинографии</a:t>
            </a:r>
            <a:r>
              <a:rPr lang="ru-RU" b="1" i="1" smtClean="0">
                <a:solidFill>
                  <a:srgbClr val="002060"/>
                </a:solidFill>
              </a:rPr>
              <a:t> </a:t>
            </a:r>
            <a:br>
              <a:rPr lang="ru-RU" b="1" i="1" smtClean="0">
                <a:solidFill>
                  <a:srgbClr val="002060"/>
                </a:solidFill>
              </a:rPr>
            </a:br>
            <a:r>
              <a:rPr lang="ru-RU" b="1" i="1" smtClean="0">
                <a:solidFill>
                  <a:srgbClr val="002060"/>
                </a:solidFill>
              </a:rPr>
              <a:t>«</a:t>
            </a:r>
            <a:r>
              <a:rPr lang="ru-RU" b="1" i="1" dirty="0" smtClean="0">
                <a:solidFill>
                  <a:srgbClr val="002060"/>
                </a:solidFill>
              </a:rPr>
              <a:t>Такие </a:t>
            </a:r>
            <a:r>
              <a:rPr lang="ru-RU" b="1" i="1" smtClean="0">
                <a:solidFill>
                  <a:srgbClr val="002060"/>
                </a:solidFill>
              </a:rPr>
              <a:t>разные одуванчики»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3347864" y="4293096"/>
            <a:ext cx="5544616" cy="1345704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</a:rPr>
              <a:t>Воспитатели </a:t>
            </a:r>
            <a:r>
              <a:rPr lang="ru-RU" sz="2400" b="1" dirty="0" smtClean="0">
                <a:solidFill>
                  <a:srgbClr val="002060"/>
                </a:solidFill>
              </a:rPr>
              <a:t> 12 группы: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2400" b="1" dirty="0" err="1" smtClean="0">
                <a:solidFill>
                  <a:srgbClr val="002060"/>
                </a:solidFill>
              </a:rPr>
              <a:t>Баландина</a:t>
            </a:r>
            <a:r>
              <a:rPr lang="ru-RU" sz="2400" b="1" dirty="0" smtClean="0">
                <a:solidFill>
                  <a:srgbClr val="002060"/>
                </a:solidFill>
              </a:rPr>
              <a:t>   </a:t>
            </a:r>
            <a:r>
              <a:rPr lang="ru-RU" sz="2400" b="1" dirty="0">
                <a:solidFill>
                  <a:srgbClr val="002060"/>
                </a:solidFill>
              </a:rPr>
              <a:t>Т.И.</a:t>
            </a:r>
            <a:endParaRPr lang="ru-RU" sz="2400" b="1" dirty="0">
              <a:solidFill>
                <a:srgbClr val="002060"/>
              </a:solidFill>
            </a:endParaRPr>
          </a:p>
          <a:p>
            <a:pPr algn="r"/>
            <a:r>
              <a:rPr lang="ru-RU" sz="2400" b="1" dirty="0">
                <a:solidFill>
                  <a:srgbClr val="002060"/>
                </a:solidFill>
              </a:rPr>
              <a:t>                            Глазунова    Н.В.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23928" y="188640"/>
            <a:ext cx="504056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Актуальность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b="1" smtClean="0">
                <a:solidFill>
                  <a:srgbClr val="002060"/>
                </a:solidFill>
              </a:rPr>
              <a:t>Организация </a:t>
            </a:r>
            <a:r>
              <a:rPr lang="ru-RU" b="1" dirty="0">
                <a:solidFill>
                  <a:srgbClr val="002060"/>
                </a:solidFill>
              </a:rPr>
              <a:t>работы в технике </a:t>
            </a:r>
            <a:r>
              <a:rPr lang="ru-RU" b="1" dirty="0" err="1">
                <a:solidFill>
                  <a:srgbClr val="002060"/>
                </a:solidFill>
              </a:rPr>
              <a:t>пластилинография</a:t>
            </a:r>
            <a:r>
              <a:rPr lang="ru-RU" b="1" dirty="0">
                <a:solidFill>
                  <a:srgbClr val="002060"/>
                </a:solidFill>
              </a:rPr>
              <a:t> позволяет решать не только практические, но и </a:t>
            </a:r>
            <a:r>
              <a:rPr lang="ru-RU" b="1" dirty="0" err="1">
                <a:solidFill>
                  <a:srgbClr val="002060"/>
                </a:solidFill>
              </a:rPr>
              <a:t>воспитательно</a:t>
            </a:r>
            <a:r>
              <a:rPr lang="ru-RU" b="1" dirty="0">
                <a:solidFill>
                  <a:srgbClr val="002060"/>
                </a:solidFill>
              </a:rPr>
              <a:t>-образовательные задачи, способствует всестороннему развитию личности </a:t>
            </a:r>
            <a:r>
              <a:rPr lang="ru-RU" b="1" dirty="0" smtClean="0">
                <a:solidFill>
                  <a:srgbClr val="002060"/>
                </a:solidFill>
              </a:rPr>
              <a:t>ребенка.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В </a:t>
            </a:r>
            <a:r>
              <a:rPr lang="ru-RU" b="1" dirty="0">
                <a:solidFill>
                  <a:srgbClr val="002060"/>
                </a:solidFill>
              </a:rPr>
              <a:t>игровой форме дети учатся выделять в своих художественных работах главный замысел и оттенять второстепенные </a:t>
            </a:r>
            <a:r>
              <a:rPr lang="ru-RU" b="1" dirty="0" smtClean="0">
                <a:solidFill>
                  <a:srgbClr val="002060"/>
                </a:solidFill>
              </a:rPr>
              <a:t>детали.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Дошкольники </a:t>
            </a:r>
            <a:r>
              <a:rPr lang="ru-RU" b="1" dirty="0">
                <a:solidFill>
                  <a:srgbClr val="002060"/>
                </a:solidFill>
              </a:rPr>
              <a:t>получают знания, умения и навыки, знакомятся миром предметов в процессе частичного использования бросового </a:t>
            </a:r>
            <a:r>
              <a:rPr lang="ru-RU" b="1" dirty="0" smtClean="0">
                <a:solidFill>
                  <a:srgbClr val="002060"/>
                </a:solidFill>
              </a:rPr>
              <a:t>материала.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При </a:t>
            </a:r>
            <a:r>
              <a:rPr lang="ru-RU" b="1" dirty="0">
                <a:solidFill>
                  <a:srgbClr val="002060"/>
                </a:solidFill>
              </a:rPr>
              <a:t>этом расширяются возможности изобразительной деятельности детей, раскрываются методы обучения основным правилам, приемам и средствам </a:t>
            </a:r>
            <a:r>
              <a:rPr lang="ru-RU" b="1" dirty="0" smtClean="0">
                <a:solidFill>
                  <a:srgbClr val="002060"/>
                </a:solidFill>
              </a:rPr>
              <a:t>композиции.</a:t>
            </a:r>
            <a:r>
              <a:rPr lang="ru-RU" dirty="0"/>
              <a:t> </a:t>
            </a:r>
            <a:r>
              <a:rPr lang="ru-RU" b="1" dirty="0" err="1">
                <a:solidFill>
                  <a:srgbClr val="002060"/>
                </a:solidFill>
              </a:rPr>
              <a:t>Пластилинография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помогает разнообразить досуг ребенка дома, наладить общение с  родителями, 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дарит  друг </a:t>
            </a:r>
            <a:r>
              <a:rPr lang="ru-RU" b="1" dirty="0">
                <a:solidFill>
                  <a:srgbClr val="002060"/>
                </a:solidFill>
              </a:rPr>
              <a:t>другу радость от нарисованных картин. 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Пользователь\Desktop\мастер-класс по Пластилинографии 2020г\декабрь 2020г 1332.jpg"/>
          <p:cNvPicPr>
            <a:picLocks noChangeAspect="true" noChangeArrowheads="true"/>
          </p:cNvPicPr>
          <p:nvPr/>
        </p:nvPicPr>
        <p:blipFill rotWithShape="true">
          <a:blip r:embed="rId1"/>
          <a:srcRect/>
          <a:stretch>
            <a:fillRect/>
          </a:stretch>
        </p:blipFill>
        <p:spPr bwMode="auto">
          <a:xfrm>
            <a:off x="251520" y="188640"/>
            <a:ext cx="3004987" cy="2874817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ользователь\Desktop\мастер-класс по Пластилинографии 2020г\декабрь 2020г 1335.jpg"/>
          <p:cNvPicPr>
            <a:picLocks noGrp="true" noChangeAspect="true" noChangeArrowheads="true"/>
          </p:cNvPicPr>
          <p:nvPr>
            <p:ph idx="1"/>
          </p:nvPr>
        </p:nvPicPr>
        <p:blipFill rotWithShape="true">
          <a:blip r:embed="rId2"/>
          <a:srcRect/>
          <a:stretch>
            <a:fillRect/>
          </a:stretch>
        </p:blipFill>
        <p:spPr bwMode="auto">
          <a:xfrm>
            <a:off x="228328" y="3501008"/>
            <a:ext cx="3004987" cy="3169157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1"/>
            <a:ext cx="514806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Цель: </a:t>
            </a:r>
            <a:r>
              <a:rPr lang="ru-RU" sz="2000" b="1" dirty="0" smtClean="0">
                <a:solidFill>
                  <a:srgbClr val="002060"/>
                </a:solidFill>
              </a:rPr>
              <a:t>Дать </a:t>
            </a:r>
            <a:r>
              <a:rPr lang="ru-RU" sz="2000" b="1" dirty="0">
                <a:solidFill>
                  <a:srgbClr val="002060"/>
                </a:solidFill>
              </a:rPr>
              <a:t>родителям знания о </a:t>
            </a:r>
            <a:r>
              <a:rPr lang="ru-RU" sz="2000" b="1" dirty="0" err="1">
                <a:solidFill>
                  <a:srgbClr val="002060"/>
                </a:solidFill>
              </a:rPr>
              <a:t>пластилинографии</a:t>
            </a:r>
            <a:r>
              <a:rPr lang="ru-RU" sz="2000" b="1" dirty="0">
                <a:solidFill>
                  <a:srgbClr val="002060"/>
                </a:solidFill>
              </a:rPr>
              <a:t>, как нетрадиционном способе рисования.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Задачи:</a:t>
            </a:r>
            <a:br>
              <a:rPr lang="ru-RU" dirty="0"/>
            </a:br>
            <a:r>
              <a:rPr lang="ru-RU" b="1" dirty="0">
                <a:solidFill>
                  <a:srgbClr val="002060"/>
                </a:solidFill>
              </a:rPr>
              <a:t>Расширение контактов между дошкольным учреждением и семьей Создание условий для благоприятного климата взаимодействия с родителями.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Повышение педагогической компетентности родителей. Активизация и обогащение воспитательных и образовательных умений родителей.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Повышение качества </a:t>
            </a:r>
            <a:r>
              <a:rPr lang="ru-RU" b="1" dirty="0" err="1">
                <a:solidFill>
                  <a:srgbClr val="002060"/>
                </a:solidFill>
              </a:rPr>
              <a:t>воспитательно</a:t>
            </a:r>
            <a:r>
              <a:rPr lang="ru-RU" b="1" dirty="0">
                <a:solidFill>
                  <a:srgbClr val="002060"/>
                </a:solidFill>
              </a:rPr>
              <a:t> — образовательного процесса; Реализация единого подхода к воспитанию и обучению детей в семье и детском саду на основе ФГОС.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Активизация членов семьи в воспитании и развитии детей.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Пользователь\Desktop\мастер-класс по Пластилинографии 2020г\декабрь 2020г 1330.jpg"/>
          <p:cNvPicPr>
            <a:picLocks noChangeAspect="true" noChangeArrowheads="true"/>
          </p:cNvPicPr>
          <p:nvPr/>
        </p:nvPicPr>
        <p:blipFill rotWithShape="true">
          <a:blip r:embed="rId1"/>
          <a:srcRect/>
          <a:stretch>
            <a:fillRect/>
          </a:stretch>
        </p:blipFill>
        <p:spPr bwMode="auto">
          <a:xfrm>
            <a:off x="364392" y="195927"/>
            <a:ext cx="3122797" cy="3139732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ользователь\Desktop\мастер-класс по Пластилинографии 2020г\декабрь 2020г 1309.jpg"/>
          <p:cNvPicPr>
            <a:picLocks noChangeAspect="true" noChangeArrowheads="true"/>
          </p:cNvPicPr>
          <p:nvPr/>
        </p:nvPicPr>
        <p:blipFill rotWithShape="true">
          <a:blip r:embed="rId2"/>
          <a:srcRect/>
          <a:stretch>
            <a:fillRect/>
          </a:stretch>
        </p:blipFill>
        <p:spPr bwMode="auto">
          <a:xfrm>
            <a:off x="364392" y="3501008"/>
            <a:ext cx="3122797" cy="3139729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мастер-класс по Пластилинографии 2020г\декабрь 2020г 1331.jpg"/>
          <p:cNvPicPr>
            <a:picLocks noGrp="true" noChangeAspect="true" noChangeArrowheads="true"/>
          </p:cNvPicPr>
          <p:nvPr>
            <p:ph idx="1"/>
          </p:nvPr>
        </p:nvPicPr>
        <p:blipFill rotWithShape="true">
          <a:blip r:embed="rId1"/>
          <a:srcRect/>
          <a:stretch>
            <a:fillRect/>
          </a:stretch>
        </p:blipFill>
        <p:spPr bwMode="auto">
          <a:xfrm>
            <a:off x="179512" y="130851"/>
            <a:ext cx="3456384" cy="3303603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Пользователь\Desktop\мастер-класс по Пластилинографии 2020г\декабрь 2020г 1313.jpg"/>
          <p:cNvPicPr>
            <a:picLocks noChangeAspect="true" noChangeArrowheads="true"/>
          </p:cNvPicPr>
          <p:nvPr/>
        </p:nvPicPr>
        <p:blipFill rotWithShape="true">
          <a:blip r:embed="rId2"/>
          <a:srcRect/>
          <a:stretch>
            <a:fillRect/>
          </a:stretch>
        </p:blipFill>
        <p:spPr bwMode="auto">
          <a:xfrm>
            <a:off x="3131840" y="1949309"/>
            <a:ext cx="3183754" cy="3312368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Пользователь\Desktop\мастер-класс по Пластилинографии 2020г\декабрь 2020г 1327.jpg"/>
          <p:cNvPicPr>
            <a:picLocks noChangeAspect="true" noChangeArrowheads="true"/>
          </p:cNvPicPr>
          <p:nvPr/>
        </p:nvPicPr>
        <p:blipFill rotWithShape="true">
          <a:blip r:embed="rId3"/>
          <a:srcRect/>
          <a:stretch>
            <a:fillRect/>
          </a:stretch>
        </p:blipFill>
        <p:spPr bwMode="auto">
          <a:xfrm>
            <a:off x="5796136" y="3429000"/>
            <a:ext cx="3183754" cy="3309235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мастер-класс по Пластилинографии 2020г\декабрь 2020г 1437.jpg"/>
          <p:cNvPicPr>
            <a:picLocks noChangeAspect="true" noChangeArrowheads="true"/>
          </p:cNvPicPr>
          <p:nvPr/>
        </p:nvPicPr>
        <p:blipFill rotWithShape="true"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311579" y="212517"/>
            <a:ext cx="3100015" cy="3058761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Пользователь\Desktop\мастер-класс по Пластилинографии 2020г\декабрь 2020г 1336.jpg"/>
          <p:cNvPicPr>
            <a:picLocks noChangeAspect="true" noChangeArrowheads="true"/>
          </p:cNvPicPr>
          <p:nvPr/>
        </p:nvPicPr>
        <p:blipFill rotWithShape="true">
          <a:blip r:embed="rId2"/>
          <a:srcRect/>
          <a:stretch>
            <a:fillRect/>
          </a:stretch>
        </p:blipFill>
        <p:spPr bwMode="auto">
          <a:xfrm>
            <a:off x="6043182" y="212517"/>
            <a:ext cx="2911342" cy="3058761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Пользователь\Desktop\мастер-класс по Пластилинографии 2020г\декабрь 2020г 1348.jpg"/>
          <p:cNvPicPr>
            <a:picLocks noChangeAspect="true" noChangeArrowheads="true"/>
          </p:cNvPicPr>
          <p:nvPr/>
        </p:nvPicPr>
        <p:blipFill rotWithShape="true">
          <a:blip r:embed="rId3"/>
          <a:srcRect/>
          <a:stretch>
            <a:fillRect/>
          </a:stretch>
        </p:blipFill>
        <p:spPr bwMode="auto">
          <a:xfrm>
            <a:off x="3275856" y="3437832"/>
            <a:ext cx="2952327" cy="3214082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1466</Words>
  <Application>WPS Presentation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SimSun</vt:lpstr>
      <vt:lpstr>Wingdings</vt:lpstr>
      <vt:lpstr>Calibri</vt:lpstr>
      <vt:lpstr>微软雅黑</vt:lpstr>
      <vt:lpstr>Arial Unicode MS</vt:lpstr>
      <vt:lpstr>Тема Office</vt:lpstr>
      <vt:lpstr>Мастер-класс для родителей и детей по пластилинографии  «Такие разные одуванчики»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для родителей по пластилинографии для детей и родителей_</dc:title>
  <dc:creator>Пользователь</dc:creator>
  <cp:lastModifiedBy>vadim</cp:lastModifiedBy>
  <cp:revision>34</cp:revision>
  <cp:lastPrinted>2021-02-16T07:38:03Z</cp:lastPrinted>
  <dcterms:created xsi:type="dcterms:W3CDTF">2021-02-16T07:38:03Z</dcterms:created>
  <dcterms:modified xsi:type="dcterms:W3CDTF">2021-02-16T07:38:03Z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