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840AF6C6-D859-4B5B-8349-C9A6429F1472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17ABDB2-9D84-4D63-B5C1-4C2A81069E0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01615"/>
            <a:ext cx="6552565" cy="1530985"/>
          </a:xfrm>
        </p:spPr>
        <p:txBody>
          <a:bodyPr>
            <a:normAutofit fontScale="85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Воспитатели  :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Баландина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Т.И.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smtClean="0">
                <a:solidFill>
                  <a:schemeClr val="accent3">
                    <a:lumMod val="75000"/>
                  </a:schemeClr>
                </a:solidFill>
              </a:rPr>
              <a:t>              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Глазунова Н.В.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Осень - 2019 г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37A2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Мастер-класс</a:t>
            </a:r>
            <a:br>
              <a:rPr lang="ru-RU" i="1" dirty="0" smtClean="0">
                <a:solidFill>
                  <a:srgbClr val="F37A2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37A2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«Развиваем пальчики-улучшаем речь"</a:t>
            </a:r>
            <a:br>
              <a:rPr lang="ru-RU" i="1" dirty="0" smtClean="0">
                <a:solidFill>
                  <a:srgbClr val="F37A2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Цель. </a:t>
            </a:r>
            <a:endParaRPr lang="ru-RU" sz="2800" b="1" i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2000" b="1" i="1" dirty="0" smtClean="0">
                <a:latin typeface="+mj-lt"/>
              </a:rPr>
              <a:t>Повышение </a:t>
            </a:r>
            <a:r>
              <a:rPr lang="ru-RU" sz="2000" b="1" i="1" dirty="0">
                <a:latin typeface="+mj-lt"/>
              </a:rPr>
              <a:t>компетентности </a:t>
            </a:r>
            <a:r>
              <a:rPr lang="ru-RU" sz="2000" b="1" i="1" dirty="0" smtClean="0">
                <a:latin typeface="+mj-lt"/>
              </a:rPr>
              <a:t>  родителей </a:t>
            </a:r>
            <a:r>
              <a:rPr lang="ru-RU" sz="2000" b="1" i="1" dirty="0">
                <a:latin typeface="+mj-lt"/>
              </a:rPr>
              <a:t>по использованию разных </a:t>
            </a:r>
            <a:r>
              <a:rPr lang="ru-RU" sz="2000" b="1" i="1" dirty="0" smtClean="0">
                <a:latin typeface="+mj-lt"/>
              </a:rPr>
              <a:t>приемов и способов</a:t>
            </a:r>
            <a:r>
              <a:rPr lang="ru-RU" sz="2000" b="1" i="1" dirty="0">
                <a:latin typeface="+mj-lt"/>
              </a:rPr>
              <a:t> развития мелкой моторики руки у детей дошкольного возраста.</a:t>
            </a:r>
            <a:endParaRPr lang="ru-RU" sz="2000" b="1" i="1" dirty="0">
              <a:latin typeface="+mj-lt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Задачи. </a:t>
            </a:r>
            <a:endParaRPr lang="ru-RU" sz="2800" b="1" i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2000" b="1" i="1" dirty="0" smtClean="0">
                <a:latin typeface="+mj-lt"/>
                <a:cs typeface="Yu Gothic UI Semibold" panose="020B0700000000000000" charset="-128"/>
              </a:rPr>
              <a:t>Показать вариативность методов</a:t>
            </a:r>
            <a:r>
              <a:rPr lang="ru-RU" sz="2000" b="1" i="1" dirty="0">
                <a:latin typeface="+mj-lt"/>
                <a:cs typeface="Yu Gothic UI Semibold" panose="020B0700000000000000" charset="-128"/>
              </a:rPr>
              <a:t> развития мелкой моторики рук у детей. </a:t>
            </a:r>
            <a:endParaRPr lang="ru-RU" sz="2000" b="1" i="1" dirty="0" smtClean="0">
              <a:latin typeface="+mj-lt"/>
              <a:cs typeface="Yu Gothic UI Semibold" panose="020B0700000000000000" charset="-128"/>
            </a:endParaRPr>
          </a:p>
          <a:p>
            <a:r>
              <a:rPr lang="ru-RU" sz="2000" b="1" i="1" dirty="0" smtClean="0">
                <a:latin typeface="+mj-lt"/>
                <a:cs typeface="Yu Gothic UI Semibold" panose="020B0700000000000000" charset="-128"/>
              </a:rPr>
              <a:t>Прививать </a:t>
            </a:r>
            <a:r>
              <a:rPr lang="ru-RU" sz="2000" b="1" i="1" dirty="0">
                <a:latin typeface="+mj-lt"/>
                <a:cs typeface="Yu Gothic UI Semibold" panose="020B0700000000000000" charset="-128"/>
              </a:rPr>
              <a:t>навыки игрового взаимодействия родителей с детьми</a:t>
            </a:r>
            <a:r>
              <a:rPr lang="ru-RU" sz="2000" b="1" i="1" dirty="0" smtClean="0">
                <a:latin typeface="+mj-lt"/>
                <a:cs typeface="Yu Gothic UI Semibold" panose="020B0700000000000000" charset="-128"/>
              </a:rPr>
              <a:t>.</a:t>
            </a:r>
            <a:r>
              <a:rPr lang="ru-RU" sz="2000" b="1" i="1" dirty="0">
                <a:cs typeface="Yu Gothic UI Semibold" panose="020B0700000000000000" charset="-128"/>
              </a:rPr>
              <a:t> </a:t>
            </a:r>
            <a:endParaRPr lang="ru-RU" sz="2000" b="1" i="1" dirty="0" smtClean="0">
              <a:cs typeface="Yu Gothic UI Semibold" panose="020B0700000000000000" charset="-128"/>
            </a:endParaRPr>
          </a:p>
          <a:p>
            <a:r>
              <a:rPr lang="ru-RU" sz="2000" b="1" i="1" dirty="0" smtClean="0">
                <a:cs typeface="Yu Gothic UI Semibold" panose="020B0700000000000000" charset="-128"/>
              </a:rPr>
              <a:t>Передать </a:t>
            </a:r>
            <a:r>
              <a:rPr lang="ru-RU" sz="2000" b="1" i="1" dirty="0">
                <a:cs typeface="Yu Gothic UI Semibold" panose="020B0700000000000000" charset="-128"/>
              </a:rPr>
              <a:t>опыт работы путем прямого комментированного показа последовательности действий, методов и приемов.</a:t>
            </a:r>
            <a:endParaRPr lang="ru-RU" sz="2000" b="1" i="1" dirty="0">
              <a:cs typeface="Yu Gothic UI Semibold" panose="020B0700000000000000" charset="-128"/>
            </a:endParaRPr>
          </a:p>
          <a:p>
            <a:r>
              <a:rPr lang="ru-RU" sz="2000" b="1" i="1" dirty="0" smtClean="0">
                <a:cs typeface="Yu Gothic UI Semibold" panose="020B0700000000000000" charset="-128"/>
              </a:rPr>
              <a:t>Создать </a:t>
            </a:r>
            <a:r>
              <a:rPr lang="ru-RU" sz="2000" b="1" i="1" dirty="0">
                <a:cs typeface="Yu Gothic UI Semibold" panose="020B0700000000000000" charset="-128"/>
              </a:rPr>
              <a:t>условия для раскрытия творческого потенциала участников мастер – класса.</a:t>
            </a:r>
            <a:endParaRPr lang="ru-RU" sz="2000" b="1" i="1" dirty="0">
              <a:cs typeface="Yu Gothic UI Semibold" panose="020B0700000000000000" charset="-128"/>
            </a:endParaRPr>
          </a:p>
          <a:p>
            <a:endParaRPr lang="ru-RU" sz="28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995" y="0"/>
            <a:ext cx="8869680" cy="3816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>
                <a:cs typeface="Yu Gothic UI Semibold" panose="020B0700000000000000" charset="-128"/>
              </a:rPr>
              <a:t> 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Сенсомоторное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 развитие в дошкольном возрасте составляет 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фундамент умственного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 развития, а умственные способности начинают формироваться рано и не сами собой, а в тесной связи с расширением деятельности, в том числе и в общей двигательной, и 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ручной. В 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связи с этим в системе воспитания и обучения детей предусмотрены 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специальные   воспитательно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-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коррекционные 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мероприятия в данном направлении: физическое укрепление мышц кистей рук и развитие мелкой моторики. </a:t>
            </a:r>
            <a:endParaRPr lang="ru-RU" sz="2300" b="1" dirty="0" smtClean="0">
              <a:latin typeface="+mj-lt"/>
              <a:cs typeface="Yu Gothic UI Semibold" panose="020B0700000000000000" charset="-128"/>
            </a:endParaRPr>
          </a:p>
          <a:p>
            <a:pPr marL="0" indent="0"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+mj-lt"/>
              </a:rPr>
              <a:t>Мелкая </a:t>
            </a:r>
            <a:r>
              <a:rPr lang="ru-RU" sz="2300" b="1" dirty="0">
                <a:solidFill>
                  <a:srgbClr val="FF0000"/>
                </a:solidFill>
                <a:latin typeface="+mj-lt"/>
              </a:rPr>
              <a:t>моторика рук - </a:t>
            </a:r>
            <a:r>
              <a:rPr lang="ru-RU" sz="2300" b="1" dirty="0">
                <a:latin typeface="+mj-lt"/>
              </a:rPr>
              <a:t>это разнообразные движения пальчиками и ладонями</a:t>
            </a:r>
            <a:endParaRPr lang="ru-RU" sz="2300" b="1" dirty="0">
              <a:latin typeface="+mj-lt"/>
              <a:cs typeface="Yu Gothic UI Semibold" panose="020B0700000000000000" charset="-128"/>
            </a:endParaRPr>
          </a:p>
          <a:p>
            <a:pPr marL="0" indent="0"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+mj-lt"/>
                <a:cs typeface="Yu Gothic UI Semibold" panose="020B0700000000000000" charset="-128"/>
              </a:rPr>
              <a:t>Пальчиковые </a:t>
            </a:r>
            <a:r>
              <a:rPr lang="ru-RU" sz="2300" b="1" dirty="0">
                <a:solidFill>
                  <a:srgbClr val="FF0000"/>
                </a:solidFill>
                <a:latin typeface="+mj-lt"/>
                <a:cs typeface="Yu Gothic UI Semibold" panose="020B0700000000000000" charset="-128"/>
              </a:rPr>
              <a:t>игры 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– новое направление в дошкольном воспитании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.</a:t>
            </a:r>
            <a:r>
              <a:rPr lang="ru-RU" sz="2300" b="1" dirty="0" smtClean="0">
                <a:latin typeface="+mj-lt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+mj-lt"/>
              </a:rPr>
              <a:t>Пальчиковая гимнастика- </a:t>
            </a:r>
            <a:r>
              <a:rPr lang="ru-RU" sz="2300" b="1" dirty="0" smtClean="0">
                <a:latin typeface="+mj-lt"/>
              </a:rPr>
              <a:t>это массаж и гимнастика для рук</a:t>
            </a:r>
            <a:r>
              <a:rPr lang="ru-RU" sz="2300" dirty="0" smtClean="0">
                <a:latin typeface="+mj-lt"/>
              </a:rPr>
              <a:t>.</a:t>
            </a:r>
            <a:r>
              <a:rPr lang="ru-RU" sz="2300" b="1" dirty="0" smtClean="0">
                <a:latin typeface="+mj-lt"/>
              </a:rPr>
              <a:t> </a:t>
            </a:r>
            <a:endParaRPr lang="ru-RU" sz="2300" b="1" dirty="0" smtClean="0">
              <a:latin typeface="+mj-lt"/>
              <a:cs typeface="Yu Gothic UI Semibold" panose="020B0700000000000000" charset="-128"/>
            </a:endParaRPr>
          </a:p>
          <a:p>
            <a:pPr marL="0" indent="0">
              <a:buNone/>
            </a:pP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 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Цель пальчиковых игр – развитие мелкой и общей моторики дошкольников. Движение пальцев и кистей рук имеет особое стимулирующее воздействие. Восточные медики установили, что массаж большого пальца повышает функциональную активность головного мозга. Пальчиковые игры или гимнастика не только положительно воздействует на речевые функции, но и на здоровье ребенка. Физиологией установлено, что уровень развития речи зависит от степени 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 </a:t>
            </a:r>
            <a:r>
              <a:rPr lang="ru-RU" sz="2300" b="1" dirty="0" err="1" smtClean="0">
                <a:latin typeface="+mj-lt"/>
                <a:cs typeface="Yu Gothic UI Semibold" panose="020B0700000000000000" charset="-128"/>
              </a:rPr>
              <a:t>сформированности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 </a:t>
            </a:r>
            <a:r>
              <a:rPr lang="ru-RU" sz="2300" b="1" dirty="0">
                <a:latin typeface="+mj-lt"/>
                <a:cs typeface="Yu Gothic UI Semibold" panose="020B0700000000000000" charset="-128"/>
              </a:rPr>
              <a:t>мелкой моторики. Если движения развиты, то и речь будет в </a:t>
            </a:r>
            <a:r>
              <a:rPr lang="ru-RU" sz="2300" b="1" dirty="0" smtClean="0">
                <a:latin typeface="+mj-lt"/>
                <a:cs typeface="Yu Gothic UI Semibold" panose="020B0700000000000000" charset="-128"/>
              </a:rPr>
              <a:t>норме</a:t>
            </a:r>
            <a:r>
              <a:rPr lang="ru-RU" sz="2300" dirty="0" smtClean="0">
                <a:latin typeface="+mj-lt"/>
                <a:cs typeface="Yu Gothic UI Semibold" panose="020B0700000000000000" charset="-128"/>
              </a:rPr>
              <a:t>.</a:t>
            </a:r>
            <a:endParaRPr lang="ru-RU" sz="2300" dirty="0">
              <a:latin typeface="+mj-lt"/>
              <a:cs typeface="Yu Gothic UI Semibold" panose="020B0700000000000000" charset="-128"/>
            </a:endParaRPr>
          </a:p>
          <a:p>
            <a:pPr marL="0" indent="0">
              <a:buNone/>
            </a:pPr>
            <a:endParaRPr lang="ru-RU" sz="2000" b="1" dirty="0">
              <a:cs typeface="Yu Gothic UI Semibold" panose="020B0700000000000000" charset="-128"/>
            </a:endParaRPr>
          </a:p>
          <a:p>
            <a:endParaRPr lang="ru-RU" b="1" dirty="0"/>
          </a:p>
        </p:txBody>
      </p:sp>
      <p:pic>
        <p:nvPicPr>
          <p:cNvPr id="1026" name="Picture 2" descr="E:\DCIM\109NIKON\DSCN602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5219"/>
            <a:ext cx="4155304" cy="295232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9NIKON\DSCN6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4006054" cy="294226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5076056" cy="5427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cs typeface="Yu Gothic UI Semibold" panose="020B0700000000000000" charset="-128"/>
              </a:rPr>
              <a:t>Очень хорошо данные методики вводить в минутки здоровья на занятиях или между ними, так как простые движения рук помогают убрать напряжение не только с самих рук, но и с губ, всего речевого аппарата, снимают умственную усталость и заторможенность после активной умственной работы</a:t>
            </a:r>
            <a:r>
              <a:rPr lang="ru-RU" sz="2000" b="1" dirty="0" smtClean="0">
                <a:cs typeface="Yu Gothic UI Semibold" panose="020B0700000000000000" charset="-128"/>
              </a:rPr>
              <a:t>.</a:t>
            </a:r>
            <a:endParaRPr lang="ru-RU" sz="2000" b="1" dirty="0" smtClean="0">
              <a:cs typeface="Yu Gothic UI Semibold" panose="020B0700000000000000" charset="-128"/>
            </a:endParaRPr>
          </a:p>
          <a:p>
            <a:pPr marL="0" indent="0">
              <a:buNone/>
            </a:pPr>
            <a:r>
              <a:rPr lang="ru-RU" sz="2000" b="1" dirty="0" smtClean="0">
                <a:cs typeface="Yu Gothic UI Semibold" panose="020B0700000000000000" charset="-128"/>
              </a:rPr>
              <a:t>Работа по развитию движения рук  должна проводиться регулярно, только тогда, достигнете наибольший эффект от упражнений. Задания должны приносить ребенку радость, не допускайте скуки и переутомления.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 smtClean="0">
              <a:cs typeface="Yu Gothic UI Semibold" panose="020B0700000000000000" charset="-128"/>
            </a:endParaRPr>
          </a:p>
        </p:txBody>
      </p:sp>
      <p:pic>
        <p:nvPicPr>
          <p:cNvPr id="1026" name="Picture 2" descr="E:\DCIM\109NIKON\DSCN604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3789040"/>
            <a:ext cx="3936435" cy="295232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9NIKON\DSCN6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91" y="116632"/>
            <a:ext cx="3951594" cy="295232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E:\DCIM\109NIKON\DSCN6039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644008" cy="34830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CIM\109NIKON\DSCN6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4464497" cy="334837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smtClean="0">
                <a:solidFill>
                  <a:srgbClr val="FF0000"/>
                </a:solidFill>
              </a:rPr>
              <a:t>Спасибо 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2267</Words>
  <Application>WPS Presentation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Aharoni</vt:lpstr>
      <vt:lpstr>Yu Gothic UI Semibold</vt:lpstr>
      <vt:lpstr>Microsoft YaHei</vt:lpstr>
      <vt:lpstr/>
      <vt:lpstr>Arial Unicode MS</vt:lpstr>
      <vt:lpstr>Calibri</vt:lpstr>
      <vt:lpstr>Aharoni</vt:lpstr>
      <vt:lpstr>Segoe Print</vt:lpstr>
      <vt:lpstr>Blue Waves</vt:lpstr>
      <vt:lpstr>Мастер-класс «Развиваем пальчики-улучшаем речь"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«Развиваем пальчики — улучшаем речь» </dc:title>
  <dc:creator>User</dc:creator>
  <cp:lastModifiedBy>Вадим и Света</cp:lastModifiedBy>
  <cp:revision>39</cp:revision>
  <dcterms:created xsi:type="dcterms:W3CDTF">2019-09-21T13:28:00Z</dcterms:created>
  <dcterms:modified xsi:type="dcterms:W3CDTF">2019-11-28T06:33:43Z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1049-11.2.0.9052</vt:lpwstr>
  </property>
</Properties>
</file>