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54706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FB75-E838-4D5C-A3D1-E6788194E809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A58F-4BFF-44A6-A9E5-95301E0E5CC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FB75-E838-4D5C-A3D1-E6788194E809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A58F-4BFF-44A6-A9E5-95301E0E5CC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FB75-E838-4D5C-A3D1-E6788194E809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A58F-4BFF-44A6-A9E5-95301E0E5CC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FB75-E838-4D5C-A3D1-E6788194E809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A58F-4BFF-44A6-A9E5-95301E0E5CC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FB75-E838-4D5C-A3D1-E6788194E809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A58F-4BFF-44A6-A9E5-95301E0E5CC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FB75-E838-4D5C-A3D1-E6788194E809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A58F-4BFF-44A6-A9E5-95301E0E5CC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FB75-E838-4D5C-A3D1-E6788194E809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A58F-4BFF-44A6-A9E5-95301E0E5CC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FB75-E838-4D5C-A3D1-E6788194E809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A58F-4BFF-44A6-A9E5-95301E0E5CC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FB75-E838-4D5C-A3D1-E6788194E809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A58F-4BFF-44A6-A9E5-95301E0E5CC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FB75-E838-4D5C-A3D1-E6788194E809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A58F-4BFF-44A6-A9E5-95301E0E5CC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FB75-E838-4D5C-A3D1-E6788194E809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A58F-4BFF-44A6-A9E5-95301E0E5CC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AFB75-E838-4D5C-A3D1-E6788194E809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FA58F-4BFF-44A6-A9E5-95301E0E5CC2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17.jpeg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1.jpeg"/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268760"/>
            <a:ext cx="8352928" cy="2302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4000" b="1" i="1" smtClean="0">
              <a:solidFill>
                <a:srgbClr val="FF0000"/>
              </a:solidFill>
              <a:ea typeface="Times New Roman" panose="02020603050405020304"/>
              <a:cs typeface="Calibri" panose="020F050202020403020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i="1" smtClean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Проект </a:t>
            </a:r>
            <a:r>
              <a:rPr lang="ru-RU" sz="4000" b="1" i="1" dirty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для детей старшей группы «Краски осени»</a:t>
            </a:r>
            <a:endParaRPr lang="ru-RU" sz="4000" i="1" dirty="0">
              <a:ea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88640"/>
            <a:ext cx="7632848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1200" b="1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МУНИЦИПАЛЬНОЕ БЮДЖЕТНОЕ ОБРАЗОВАТЕЛЬНОЕ УЧРЕЖДЕНИЕ ЦЕНТР РАЗВИТИЯ РЕБЕНКА ДЕТСКИЙ САД №28 «ОГОНЁК»</a:t>
            </a:r>
            <a:endParaRPr lang="ru-RU" sz="1200" b="1" dirty="0">
              <a:ea typeface="Times New Roman" panose="02020603050405020304"/>
              <a:cs typeface="Times New Roman" panose="02020603050405020304"/>
            </a:endParaRPr>
          </a:p>
          <a:p>
            <a:pPr lvl="0" algn="ctr">
              <a:lnSpc>
                <a:spcPct val="115000"/>
              </a:lnSpc>
            </a:pPr>
            <a:r>
              <a:rPr lang="ru-RU" sz="1200" b="1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633010 Россия, Новосибирская область, г. Бердск ул. </a:t>
            </a:r>
            <a:r>
              <a:rPr lang="ru-RU" sz="1200" b="1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Лунная </a:t>
            </a:r>
            <a:r>
              <a:rPr lang="ru-RU" sz="1200" b="1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3</a:t>
            </a:r>
            <a:endParaRPr lang="ru-RU" sz="1200" b="1" dirty="0">
              <a:ea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5373216"/>
            <a:ext cx="5616624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b="1" dirty="0"/>
              <a:t>Выполнили воспитатели  12 группы:                          </a:t>
            </a:r>
            <a:r>
              <a:rPr lang="ru-RU" b="1" dirty="0" err="1"/>
              <a:t>Баландина</a:t>
            </a:r>
            <a:r>
              <a:rPr lang="ru-RU" b="1" dirty="0"/>
              <a:t> Т.И. Глазунова Н.В.</a:t>
            </a:r>
            <a:endParaRPr lang="ru-RU" b="1" dirty="0"/>
          </a:p>
          <a:p>
            <a:pPr lvl="0">
              <a:spcBef>
                <a:spcPct val="20000"/>
              </a:spcBef>
            </a:pPr>
            <a:r>
              <a:rPr lang="ru-RU" b="1" dirty="0"/>
              <a:t>                                       </a:t>
            </a:r>
            <a:endParaRPr lang="ru-RU" b="1" dirty="0"/>
          </a:p>
          <a:p>
            <a:pPr lvl="0" algn="ctr">
              <a:spcBef>
                <a:spcPct val="20000"/>
              </a:spcBef>
            </a:pPr>
            <a:r>
              <a:rPr lang="ru-RU" b="1" dirty="0"/>
              <a:t>        октябрь   2021г   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краски осени\рисунки поделки\IMG-20211012-WA001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835696" y="2996952"/>
            <a:ext cx="5040560" cy="3700731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-99392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Цель: </a:t>
            </a:r>
            <a:r>
              <a:rPr lang="ru-RU" sz="1400" b="1" dirty="0">
                <a:ea typeface="Times New Roman" panose="02020603050405020304"/>
                <a:cs typeface="Calibri" panose="020F0502020204030204"/>
              </a:rPr>
              <a:t>Ф</a:t>
            </a:r>
            <a:r>
              <a:rPr lang="ru-RU" sz="1400" b="1" dirty="0" smtClean="0">
                <a:ea typeface="Times New Roman" panose="02020603050405020304"/>
                <a:cs typeface="Calibri" panose="020F0502020204030204"/>
              </a:rPr>
              <a:t>ормирование</a:t>
            </a:r>
            <a:r>
              <a:rPr lang="ru-RU" sz="1400" b="1" dirty="0">
                <a:ea typeface="Times New Roman" panose="02020603050405020304"/>
                <a:cs typeface="Calibri" panose="020F0502020204030204"/>
              </a:rPr>
              <a:t>, расширение и систематизация представлений детей об осени, как о времени года, ее признаках и </a:t>
            </a:r>
            <a:r>
              <a:rPr lang="ru-RU" sz="1400" b="1" dirty="0" smtClean="0">
                <a:ea typeface="Times New Roman" panose="02020603050405020304"/>
                <a:cs typeface="Calibri" panose="020F0502020204030204"/>
              </a:rPr>
              <a:t>явлениях.</a:t>
            </a:r>
            <a:endParaRPr lang="ru-RU" sz="1400" b="1" dirty="0"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Задачи:</a:t>
            </a:r>
            <a:r>
              <a:rPr lang="ru-RU" b="1" dirty="0">
                <a:solidFill>
                  <a:srgbClr val="FF0000"/>
                </a:solidFill>
                <a:ea typeface="Times New Roman" panose="02020603050405020304"/>
                <a:cs typeface="Times New Roman" panose="02020603050405020304"/>
              </a:rPr>
              <a:t> </a:t>
            </a:r>
            <a:r>
              <a:rPr lang="ru-RU" sz="1400" b="1" dirty="0" smtClean="0">
                <a:ea typeface="Times New Roman" panose="02020603050405020304"/>
                <a:cs typeface="Calibri" panose="020F0502020204030204"/>
              </a:rPr>
              <a:t> Расширить </a:t>
            </a:r>
            <a:r>
              <a:rPr lang="ru-RU" sz="1400" b="1" dirty="0">
                <a:ea typeface="Times New Roman" panose="02020603050405020304"/>
                <a:cs typeface="Calibri" panose="020F0502020204030204"/>
              </a:rPr>
              <a:t>и систематизировать знания детей об осени, учить видеть и выделять отдельные объекты осенней природы, находить логические последовательные цепочки в природе;</a:t>
            </a:r>
            <a:endParaRPr lang="ru-RU" sz="1400" b="1" dirty="0"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ea typeface="Times New Roman" panose="02020603050405020304"/>
                <a:cs typeface="Calibri" panose="020F0502020204030204"/>
              </a:rPr>
              <a:t>Пополнить </a:t>
            </a:r>
            <a:r>
              <a:rPr lang="ru-RU" sz="1400" b="1" dirty="0">
                <a:ea typeface="Times New Roman" panose="02020603050405020304"/>
                <a:cs typeface="Calibri" panose="020F0502020204030204"/>
              </a:rPr>
              <a:t>и обогатить знания детей по лексическим темам: «Осень», «Овощи», «Фрукты»;</a:t>
            </a:r>
            <a:endParaRPr lang="ru-RU" sz="1400" b="1" dirty="0"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ea typeface="Times New Roman" panose="02020603050405020304"/>
                <a:cs typeface="Calibri" panose="020F0502020204030204"/>
              </a:rPr>
              <a:t>Расширить </a:t>
            </a:r>
            <a:r>
              <a:rPr lang="ru-RU" sz="1400" b="1" dirty="0">
                <a:ea typeface="Times New Roman" panose="02020603050405020304"/>
                <a:cs typeface="Calibri" panose="020F0502020204030204"/>
              </a:rPr>
              <a:t>представление о многообразии и пользе овощей и фруктов, </a:t>
            </a:r>
            <a:r>
              <a:rPr lang="ru-RU" sz="1400" b="1" dirty="0" err="1">
                <a:ea typeface="Times New Roman" panose="02020603050405020304"/>
                <a:cs typeface="Calibri" panose="020F0502020204030204"/>
              </a:rPr>
              <a:t>созреваемых</a:t>
            </a:r>
            <a:r>
              <a:rPr lang="ru-RU" sz="1400" b="1" dirty="0">
                <a:ea typeface="Times New Roman" panose="02020603050405020304"/>
                <a:cs typeface="Calibri" panose="020F0502020204030204"/>
              </a:rPr>
              <a:t> </a:t>
            </a:r>
            <a:r>
              <a:rPr lang="ru-RU" sz="1400" b="1" dirty="0" smtClean="0">
                <a:ea typeface="Times New Roman" panose="02020603050405020304"/>
                <a:cs typeface="Calibri" panose="020F0502020204030204"/>
              </a:rPr>
              <a:t> в </a:t>
            </a:r>
            <a:r>
              <a:rPr lang="ru-RU" sz="1400" b="1" dirty="0">
                <a:ea typeface="Times New Roman" panose="02020603050405020304"/>
                <a:cs typeface="Calibri" panose="020F0502020204030204"/>
              </a:rPr>
              <a:t>осенний период</a:t>
            </a:r>
            <a:r>
              <a:rPr lang="ru-RU" sz="1400" b="1" dirty="0" smtClean="0">
                <a:ea typeface="Times New Roman" panose="02020603050405020304"/>
                <a:cs typeface="Calibri" panose="020F0502020204030204"/>
              </a:rPr>
              <a:t>;</a:t>
            </a:r>
            <a:endParaRPr lang="ru-RU" sz="1400" b="1" dirty="0"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ea typeface="Times New Roman" panose="02020603050405020304"/>
                <a:cs typeface="Calibri" panose="020F0502020204030204"/>
              </a:rPr>
              <a:t>Формировать </a:t>
            </a:r>
            <a:r>
              <a:rPr lang="ru-RU" sz="1400" b="1" dirty="0">
                <a:ea typeface="Times New Roman" panose="02020603050405020304"/>
                <a:cs typeface="Calibri" panose="020F0502020204030204"/>
              </a:rPr>
              <a:t>эстетическое восприятие окружающего </a:t>
            </a:r>
            <a:r>
              <a:rPr lang="ru-RU" sz="1400" b="1" dirty="0" smtClean="0">
                <a:ea typeface="Times New Roman" panose="02020603050405020304"/>
                <a:cs typeface="Calibri" panose="020F0502020204030204"/>
              </a:rPr>
              <a:t>мира;</a:t>
            </a:r>
            <a:endParaRPr lang="ru-RU" sz="1400" b="1" dirty="0" smtClean="0">
              <a:ea typeface="Times New Roman" panose="02020603050405020304"/>
              <a:cs typeface="Calibri" panose="020F050202020403020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solidFill>
                  <a:srgbClr val="FF0000"/>
                </a:solidFill>
              </a:rPr>
              <a:t>Коллективная </a:t>
            </a:r>
            <a:r>
              <a:rPr lang="ru-RU" sz="2000" b="1" i="1" dirty="0">
                <a:solidFill>
                  <a:srgbClr val="FF0000"/>
                </a:solidFill>
              </a:rPr>
              <a:t>работа 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b="1" i="1" dirty="0" smtClean="0">
                <a:solidFill>
                  <a:srgbClr val="FF0000"/>
                </a:solidFill>
              </a:rPr>
              <a:t>«</a:t>
            </a:r>
            <a:r>
              <a:rPr lang="ru-RU" sz="2000" b="1" i="1" dirty="0">
                <a:solidFill>
                  <a:srgbClr val="FF0000"/>
                </a:solidFill>
              </a:rPr>
              <a:t>Осенний лес»         </a:t>
            </a:r>
            <a:r>
              <a:rPr lang="ru-RU" sz="1400" b="1" i="1" dirty="0">
                <a:solidFill>
                  <a:srgbClr val="FF0000"/>
                </a:solidFill>
              </a:rPr>
              <a:t>                             </a:t>
            </a:r>
            <a:endParaRPr lang="ru-RU" sz="1400" dirty="0">
              <a:solidFill>
                <a:srgbClr val="FF0000"/>
              </a:solidFill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1400" b="1" dirty="0">
              <a:solidFill>
                <a:srgbClr val="FF0000"/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400" b="1" dirty="0">
              <a:ea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0"/>
            <a:ext cx="9145016" cy="2680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Тип проекта</a:t>
            </a:r>
            <a:r>
              <a:rPr lang="ru-RU" sz="1400" b="1" dirty="0">
                <a:ea typeface="Times New Roman" panose="02020603050405020304"/>
                <a:cs typeface="Calibri" panose="020F0502020204030204"/>
              </a:rPr>
              <a:t>: краткосрочный, практико-</a:t>
            </a:r>
            <a:r>
              <a:rPr lang="ru-RU" sz="1400" b="1" dirty="0" err="1">
                <a:ea typeface="Times New Roman" panose="02020603050405020304"/>
                <a:cs typeface="Calibri" panose="020F0502020204030204"/>
              </a:rPr>
              <a:t>ориентировонный</a:t>
            </a:r>
            <a:r>
              <a:rPr lang="ru-RU" sz="1400" b="1" dirty="0">
                <a:ea typeface="Times New Roman" panose="02020603050405020304"/>
                <a:cs typeface="Calibri" panose="020F0502020204030204"/>
              </a:rPr>
              <a:t>, информационно-творческий.</a:t>
            </a:r>
            <a:endParaRPr lang="ru-RU" sz="1400" b="1" dirty="0"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Участники проекта: </a:t>
            </a:r>
            <a:r>
              <a:rPr lang="ru-RU" sz="1400" b="1" dirty="0">
                <a:ea typeface="Times New Roman" panose="02020603050405020304"/>
                <a:cs typeface="Calibri" panose="020F0502020204030204"/>
              </a:rPr>
              <a:t>дети и родители старшей группы «Пчелки», воспитатели, муз. руководитель.</a:t>
            </a:r>
            <a:endParaRPr lang="ru-RU" sz="1400" b="1" dirty="0"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Сроки реализации: октябрь 2021 г.</a:t>
            </a:r>
            <a:endParaRPr lang="ru-RU" sz="1600" b="1" dirty="0">
              <a:solidFill>
                <a:srgbClr val="FF0000"/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Этапы реализации проекта:</a:t>
            </a:r>
            <a:endParaRPr lang="ru-RU" sz="1600" b="1" dirty="0">
              <a:solidFill>
                <a:srgbClr val="FF0000"/>
              </a:solidFill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1 этап </a:t>
            </a:r>
            <a:r>
              <a:rPr lang="ru-RU" sz="1400" b="1" dirty="0">
                <a:ea typeface="Times New Roman" panose="02020603050405020304"/>
                <a:cs typeface="Calibri" panose="020F0502020204030204"/>
              </a:rPr>
              <a:t>– подготовительный: определение проблемы, постановка цели, задач.  Сбор информации, литературы и дополнительного материала.</a:t>
            </a:r>
            <a:endParaRPr lang="ru-RU" sz="1400" b="1" dirty="0"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400" b="1" dirty="0">
              <a:ea typeface="Times New Roman" panose="02020603050405020304"/>
              <a:cs typeface="Times New Roman" panose="02020603050405020304"/>
            </a:endParaRPr>
          </a:p>
        </p:txBody>
      </p:sp>
      <p:pic>
        <p:nvPicPr>
          <p:cNvPr id="5" name="Picture 2" descr="C:\Users\Пользователь\Desktop\краски осени\рисунки поделки\IMG_20211012_070909.jpg"/>
          <p:cNvPicPr>
            <a:picLocks noChangeAspect="1" noChangeArrowheads="1"/>
          </p:cNvPicPr>
          <p:nvPr/>
        </p:nvPicPr>
        <p:blipFill rotWithShape="1">
          <a:blip r:embed="rId1"/>
          <a:srcRect/>
          <a:stretch>
            <a:fillRect/>
          </a:stretch>
        </p:blipFill>
        <p:spPr bwMode="auto">
          <a:xfrm>
            <a:off x="171230" y="3569387"/>
            <a:ext cx="4410826" cy="273373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Пользователь\Desktop\краски осени\рисунки поделки\IMG_20211022_0740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040" y="2239007"/>
            <a:ext cx="4053140" cy="2727337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 rot="10800000" flipV="1">
            <a:off x="5148064" y="4966344"/>
            <a:ext cx="3816424" cy="707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Лепка </a:t>
            </a:r>
            <a:r>
              <a:rPr lang="ru-RU" sz="2000" b="1" dirty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- "Овощи и фрукты - полезные продукты"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252536" y="3052990"/>
            <a:ext cx="51845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Рисование </a:t>
            </a:r>
            <a:r>
              <a:rPr lang="ru-RU" sz="2000" b="1" dirty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"Кленовый лист"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892480" cy="3467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2 этап</a:t>
            </a:r>
            <a:r>
              <a:rPr lang="ru-RU" sz="1400" b="1" dirty="0">
                <a:solidFill>
                  <a:prstClr val="black"/>
                </a:solidFill>
                <a:ea typeface="Times New Roman" panose="02020603050405020304"/>
                <a:cs typeface="Calibri" panose="020F0502020204030204"/>
              </a:rPr>
              <a:t> – основной:</a:t>
            </a:r>
            <a:endParaRPr lang="ru-RU" sz="1400" b="1" dirty="0">
              <a:solidFill>
                <a:prstClr val="black"/>
              </a:solidFill>
              <a:ea typeface="Times New Roman" panose="02020603050405020304"/>
              <a:cs typeface="Times New Roman" panose="02020603050405020304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prstClr val="black"/>
                </a:solidFill>
                <a:ea typeface="Times New Roman" panose="02020603050405020304"/>
                <a:cs typeface="Calibri" panose="020F0502020204030204"/>
              </a:rPr>
              <a:t>- беседы: «Осень»,  «Витаминный клад»;</a:t>
            </a:r>
            <a:endParaRPr lang="ru-RU" sz="1400" b="1" dirty="0">
              <a:solidFill>
                <a:prstClr val="black"/>
              </a:solidFill>
              <a:ea typeface="Times New Roman" panose="02020603050405020304"/>
              <a:cs typeface="Times New Roman" panose="02020603050405020304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prstClr val="black"/>
                </a:solidFill>
                <a:ea typeface="Times New Roman" panose="02020603050405020304"/>
                <a:cs typeface="Calibri" panose="020F0502020204030204"/>
              </a:rPr>
              <a:t>- рассматривание иллюстраций по теме «Осень» («золотая осень», «осень в огороде, в городе, в лесу», овощи и фрукты и </a:t>
            </a:r>
            <a:r>
              <a:rPr lang="ru-RU" sz="1400" b="1" dirty="0" err="1">
                <a:solidFill>
                  <a:prstClr val="black"/>
                </a:solidFill>
                <a:ea typeface="Times New Roman" panose="02020603050405020304"/>
                <a:cs typeface="Calibri" panose="020F0502020204030204"/>
              </a:rPr>
              <a:t>др</a:t>
            </a:r>
            <a:r>
              <a:rPr lang="ru-RU" sz="1400" b="1" dirty="0">
                <a:solidFill>
                  <a:prstClr val="black"/>
                </a:solidFill>
                <a:ea typeface="Times New Roman" panose="02020603050405020304"/>
                <a:cs typeface="Calibri" panose="020F0502020204030204"/>
              </a:rPr>
              <a:t>);</a:t>
            </a:r>
            <a:endParaRPr lang="ru-RU" sz="1400" b="1" dirty="0">
              <a:solidFill>
                <a:prstClr val="black"/>
              </a:solidFill>
              <a:ea typeface="Times New Roman" panose="02020603050405020304"/>
              <a:cs typeface="Times New Roman" panose="02020603050405020304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solidFill>
                  <a:prstClr val="black"/>
                </a:solidFill>
                <a:ea typeface="Times New Roman" panose="02020603050405020304"/>
                <a:cs typeface="Calibri" panose="020F0502020204030204"/>
              </a:rPr>
              <a:t>- чтение </a:t>
            </a:r>
            <a:r>
              <a:rPr lang="ru-RU" sz="1400" b="1" dirty="0">
                <a:solidFill>
                  <a:prstClr val="black"/>
                </a:solidFill>
                <a:ea typeface="Times New Roman" panose="02020603050405020304"/>
                <a:cs typeface="Calibri" panose="020F0502020204030204"/>
              </a:rPr>
              <a:t>стихотворений про осень, отгадывание загадок, разучивание песен;</a:t>
            </a:r>
            <a:endParaRPr lang="ru-RU" sz="1400" b="1" dirty="0">
              <a:solidFill>
                <a:prstClr val="black"/>
              </a:solidFill>
              <a:ea typeface="Times New Roman" panose="02020603050405020304"/>
              <a:cs typeface="Times New Roman" panose="02020603050405020304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prstClr val="black"/>
                </a:solidFill>
                <a:ea typeface="Times New Roman" panose="02020603050405020304"/>
                <a:cs typeface="Calibri" panose="020F0502020204030204"/>
              </a:rPr>
              <a:t>- экскурсия в осенний лес;</a:t>
            </a:r>
            <a:endParaRPr lang="ru-RU" sz="1400" b="1" dirty="0">
              <a:solidFill>
                <a:prstClr val="black"/>
              </a:solidFill>
              <a:ea typeface="Times New Roman" panose="02020603050405020304"/>
              <a:cs typeface="Times New Roman" panose="02020603050405020304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prstClr val="black"/>
                </a:solidFill>
                <a:ea typeface="Times New Roman" panose="02020603050405020304"/>
                <a:cs typeface="Calibri" panose="020F0502020204030204"/>
              </a:rPr>
              <a:t> - игры: дидактические: «Времена года» и «Волшебный мешочек», «Что перепутал художник?», сюжетно-ролевые: «Путешествие в осенний лес», подвижные: «Пугало»;</a:t>
            </a:r>
            <a:endParaRPr lang="ru-RU" sz="1400" b="1" dirty="0">
              <a:solidFill>
                <a:prstClr val="black"/>
              </a:solidFill>
              <a:ea typeface="Times New Roman" panose="02020603050405020304"/>
              <a:cs typeface="Times New Roman" panose="02020603050405020304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prstClr val="black"/>
                </a:solidFill>
                <a:ea typeface="Times New Roman" panose="02020603050405020304"/>
                <a:cs typeface="Calibri" panose="020F0502020204030204"/>
              </a:rPr>
              <a:t>- пальчиковая гимнастика: 1,2,3,4,5 будем листья собирать», «Капуста».</a:t>
            </a:r>
            <a:endParaRPr lang="ru-RU" sz="1400" b="1" dirty="0">
              <a:solidFill>
                <a:prstClr val="black"/>
              </a:solidFill>
              <a:ea typeface="Times New Roman" panose="02020603050405020304"/>
              <a:cs typeface="Times New Roman" panose="02020603050405020304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prstClr val="black"/>
                </a:solidFill>
                <a:ea typeface="Times New Roman" panose="02020603050405020304"/>
                <a:cs typeface="Calibri" panose="020F0502020204030204"/>
              </a:rPr>
              <a:t>- консультация для родителей: «Осень. Сентябрь. Октябрь. Ноябрь», "как одевать ребенка осенью"</a:t>
            </a:r>
            <a:endParaRPr lang="ru-RU" sz="1400" b="1" dirty="0">
              <a:solidFill>
                <a:prstClr val="black"/>
              </a:solidFill>
              <a:ea typeface="Times New Roman" panose="02020603050405020304"/>
              <a:cs typeface="Times New Roman" panose="02020603050405020304"/>
            </a:endParaRPr>
          </a:p>
        </p:txBody>
      </p:sp>
      <p:pic>
        <p:nvPicPr>
          <p:cNvPr id="3" name="Picture 2" descr="C:\Users\Пользователь\Desktop\краски осени\рисунки поделки\IMG_20211029_103144.jpg"/>
          <p:cNvPicPr>
            <a:picLocks noChangeAspect="1" noChangeArrowheads="1"/>
          </p:cNvPicPr>
          <p:nvPr/>
        </p:nvPicPr>
        <p:blipFill rotWithShape="1">
          <a:blip r:embed="rId1"/>
          <a:srcRect/>
          <a:stretch>
            <a:fillRect/>
          </a:stretch>
        </p:blipFill>
        <p:spPr bwMode="auto">
          <a:xfrm>
            <a:off x="107504" y="3614371"/>
            <a:ext cx="2640964" cy="2410724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4807688"/>
            <a:ext cx="27484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    </a:t>
            </a:r>
            <a:r>
              <a:rPr lang="ru-RU" b="1" dirty="0" err="1" smtClean="0">
                <a:solidFill>
                  <a:srgbClr val="FF0000"/>
                </a:solidFill>
              </a:rPr>
              <a:t>Пластилинография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      «Осеннее дерево»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Пользователь\Desktop\краски осени\рисунки поделки\IMG_20211022_073042.jpg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 bwMode="auto">
          <a:xfrm>
            <a:off x="3077916" y="3619702"/>
            <a:ext cx="2775345" cy="2410724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Пользователь\Desktop\краски осени\рисунки поделки\IMG_20211022_073032.jpg"/>
          <p:cNvPicPr>
            <a:picLocks noChangeAspect="1" noChangeArrowheads="1"/>
          </p:cNvPicPr>
          <p:nvPr/>
        </p:nvPicPr>
        <p:blipFill rotWithShape="1">
          <a:blip r:embed="rId3"/>
          <a:srcRect/>
          <a:stretch>
            <a:fillRect/>
          </a:stretch>
        </p:blipFill>
        <p:spPr bwMode="auto">
          <a:xfrm>
            <a:off x="6228184" y="3619702"/>
            <a:ext cx="2765829" cy="2410724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 rot="10800000" flipV="1">
            <a:off x="4708522" y="6218749"/>
            <a:ext cx="5264078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           Рисование - "Осенние Листья"</a:t>
            </a:r>
            <a:endParaRPr lang="ru-RU" b="1" dirty="0">
              <a:solidFill>
                <a:srgbClr val="FF0000"/>
              </a:solidFill>
              <a:ea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05778" y="4730718"/>
            <a:ext cx="3106106" cy="1914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endParaRPr lang="ru-RU" sz="1400" dirty="0" smtClean="0">
              <a:solidFill>
                <a:prstClr val="black"/>
              </a:solidFill>
              <a:ea typeface="Times New Roman" panose="02020603050405020304"/>
              <a:cs typeface="Calibri" panose="020F0502020204030204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solidFill>
                <a:prstClr val="black"/>
              </a:solidFill>
              <a:ea typeface="Times New Roman" panose="02020603050405020304"/>
              <a:cs typeface="Calibri" panose="020F0502020204030204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solidFill>
                <a:prstClr val="black"/>
              </a:solidFill>
              <a:ea typeface="Times New Roman" panose="02020603050405020304"/>
              <a:cs typeface="Calibri" panose="020F0502020204030204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ru-RU" sz="1400" b="1" dirty="0" smtClean="0">
              <a:solidFill>
                <a:prstClr val="black"/>
              </a:solidFill>
              <a:ea typeface="Times New Roman" panose="02020603050405020304"/>
              <a:cs typeface="Calibri" panose="020F0502020204030204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    Рисование –«Натюрморт»</a:t>
            </a:r>
            <a:endParaRPr lang="ru-RU" b="1" dirty="0">
              <a:solidFill>
                <a:srgbClr val="FF0000"/>
              </a:solidFill>
              <a:ea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65024" y="188640"/>
            <a:ext cx="8985318" cy="4060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ea typeface="Times New Roman" panose="02020603050405020304"/>
                <a:cs typeface="Calibri" panose="020F0502020204030204"/>
              </a:rPr>
              <a:t>Продуктивная деятельность:</a:t>
            </a:r>
            <a:endParaRPr lang="ru-RU" sz="1600" b="1" dirty="0"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ea typeface="Times New Roman" panose="02020603050405020304"/>
                <a:cs typeface="Calibri" panose="020F0502020204030204"/>
              </a:rPr>
              <a:t>1. Рисование - "Натюрморт";</a:t>
            </a:r>
            <a:endParaRPr lang="ru-RU" sz="1600" b="1" dirty="0"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ea typeface="Times New Roman" panose="02020603050405020304"/>
                <a:cs typeface="Calibri" panose="020F0502020204030204"/>
              </a:rPr>
              <a:t>2. Аппликация - коллективная работа "Осенний лес"</a:t>
            </a:r>
            <a:endParaRPr lang="ru-RU" sz="1600" b="1" dirty="0"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ea typeface="Times New Roman" panose="02020603050405020304"/>
                <a:cs typeface="Calibri" panose="020F0502020204030204"/>
              </a:rPr>
              <a:t>3. Рисование - "Осенние Листья"</a:t>
            </a:r>
            <a:endParaRPr lang="ru-RU" sz="1600" b="1" dirty="0"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ea typeface="Times New Roman" panose="02020603050405020304"/>
                <a:cs typeface="Calibri" panose="020F0502020204030204"/>
              </a:rPr>
              <a:t>4. Рисование "Кленовый лист"</a:t>
            </a:r>
            <a:endParaRPr lang="ru-RU" sz="1600" b="1" dirty="0"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ea typeface="Times New Roman" panose="02020603050405020304"/>
                <a:cs typeface="Calibri" panose="020F0502020204030204"/>
              </a:rPr>
              <a:t>5. Лепка - "Овощи и фрукты - полезные продукты"</a:t>
            </a:r>
            <a:endParaRPr lang="ru-RU" sz="1600" b="1" dirty="0"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ea typeface="Times New Roman" panose="02020603050405020304"/>
                <a:cs typeface="Calibri" panose="020F0502020204030204"/>
              </a:rPr>
              <a:t>Работа с родителями: </a:t>
            </a:r>
            <a:endParaRPr lang="ru-RU" sz="1600" b="1" dirty="0"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ea typeface="Times New Roman" panose="02020603050405020304"/>
                <a:cs typeface="Calibri" panose="020F0502020204030204"/>
              </a:rPr>
              <a:t>1. Выставка поделок из природного материала в ДОУ «Осенний пейзаж»</a:t>
            </a:r>
            <a:endParaRPr lang="ru-RU" sz="1600" b="1" dirty="0"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ea typeface="Times New Roman" panose="02020603050405020304"/>
                <a:cs typeface="Calibri" panose="020F0502020204030204"/>
              </a:rPr>
              <a:t>2. Участие в интернет-конкурсах "Осенняя Мастерская" и «Веселый огород»</a:t>
            </a:r>
            <a:endParaRPr lang="ru-RU" sz="1600" b="1" dirty="0">
              <a:ea typeface="Times New Roman" panose="020206030504050203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                                                         </a:t>
            </a:r>
            <a:endParaRPr lang="ru-RU" sz="1600" b="1" dirty="0">
              <a:ea typeface="Times New Roman" panose="02020603050405020304"/>
              <a:cs typeface="Times New Roman" panose="02020603050405020304"/>
            </a:endParaRPr>
          </a:p>
        </p:txBody>
      </p:sp>
      <p:pic>
        <p:nvPicPr>
          <p:cNvPr id="1026" name="Picture 2" descr="C:\Users\Пользователь\Desktop\краски осени\рисунки поделки\IMG_20211012_143413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05046" y="4509120"/>
            <a:ext cx="3931928" cy="221171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Пользователь\Desktop\краски осени\рисунки поделки\IMG_20211012_1638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66171" y="4496636"/>
            <a:ext cx="3954123" cy="2224194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43608" y="3356992"/>
            <a:ext cx="7244296" cy="893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endParaRPr lang="ru-RU" b="1" dirty="0">
              <a:solidFill>
                <a:prstClr val="black"/>
              </a:solidFill>
              <a:ea typeface="Times New Roman" panose="02020603050405020304"/>
              <a:cs typeface="Calibri" panose="020F0502020204030204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Осеннее </a:t>
            </a:r>
            <a:r>
              <a:rPr lang="ru-RU" sz="2000" b="1" dirty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оформление группы.</a:t>
            </a:r>
            <a:endParaRPr lang="ru-RU" sz="2000" b="1" dirty="0">
              <a:solidFill>
                <a:srgbClr val="FF0000"/>
              </a:solidFill>
              <a:ea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04664"/>
            <a:ext cx="4032448" cy="632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prstClr val="black"/>
                </a:solidFill>
                <a:ea typeface="Times New Roman" panose="02020603050405020304"/>
                <a:cs typeface="Calibri" panose="020F0502020204030204"/>
              </a:rPr>
              <a:t>3. Прогулка в осенний  парк.</a:t>
            </a:r>
            <a:endParaRPr lang="ru-RU" b="1" dirty="0">
              <a:solidFill>
                <a:prstClr val="black"/>
              </a:solidFill>
              <a:ea typeface="Times New Roman" panose="02020603050405020304"/>
              <a:cs typeface="Times New Roman" panose="02020603050405020304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prstClr val="black"/>
                </a:solidFill>
                <a:ea typeface="Times New Roman" panose="02020603050405020304"/>
                <a:cs typeface="Calibri" panose="020F0502020204030204"/>
              </a:rPr>
              <a:t>4. Субботник по уборке участка, посадка сосенок на участке.</a:t>
            </a:r>
            <a:endParaRPr lang="ru-RU" b="1" dirty="0">
              <a:solidFill>
                <a:prstClr val="black"/>
              </a:solidFill>
              <a:ea typeface="Times New Roman" panose="02020603050405020304"/>
              <a:cs typeface="Times New Roman" panose="02020603050405020304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3 этап – итоговый:</a:t>
            </a:r>
            <a:endParaRPr lang="ru-RU" b="1" dirty="0">
              <a:solidFill>
                <a:srgbClr val="FF0000"/>
              </a:solidFill>
              <a:ea typeface="Times New Roman" panose="02020603050405020304"/>
              <a:cs typeface="Times New Roman" panose="02020603050405020304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prstClr val="black"/>
                </a:solidFill>
                <a:ea typeface="Times New Roman" panose="02020603050405020304"/>
                <a:cs typeface="Calibri" panose="020F0502020204030204"/>
              </a:rPr>
              <a:t> 1. Выставка творческих работ: </a:t>
            </a:r>
            <a:endParaRPr lang="ru-RU" b="1" dirty="0">
              <a:solidFill>
                <a:prstClr val="black"/>
              </a:solidFill>
              <a:ea typeface="Times New Roman" panose="02020603050405020304"/>
              <a:cs typeface="Times New Roman" panose="02020603050405020304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prstClr val="black"/>
                </a:solidFill>
                <a:ea typeface="Times New Roman" panose="02020603050405020304"/>
                <a:cs typeface="Calibri" panose="020F0502020204030204"/>
              </a:rPr>
              <a:t>- коллективная работа "Осенний лес", участие в интернет-конкурсе;</a:t>
            </a:r>
            <a:endParaRPr lang="ru-RU" b="1" dirty="0">
              <a:solidFill>
                <a:prstClr val="black"/>
              </a:solidFill>
              <a:ea typeface="Times New Roman" panose="02020603050405020304"/>
              <a:cs typeface="Times New Roman" panose="02020603050405020304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prstClr val="black"/>
                </a:solidFill>
                <a:ea typeface="Times New Roman" panose="02020603050405020304"/>
                <a:cs typeface="Calibri" panose="020F0502020204030204"/>
              </a:rPr>
              <a:t>- выставка поделок из природного материала, участие в интернет-конкурсе;</a:t>
            </a:r>
            <a:endParaRPr lang="ru-RU" b="1" dirty="0">
              <a:solidFill>
                <a:prstClr val="black"/>
              </a:solidFill>
              <a:ea typeface="Times New Roman" panose="02020603050405020304"/>
              <a:cs typeface="Times New Roman" panose="02020603050405020304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prstClr val="black"/>
                </a:solidFill>
                <a:ea typeface="Times New Roman" panose="02020603050405020304"/>
                <a:cs typeface="Calibri" panose="020F0502020204030204"/>
              </a:rPr>
              <a:t>- выставка рисунков "Краски осени".</a:t>
            </a:r>
            <a:endParaRPr lang="ru-RU" b="1" dirty="0">
              <a:solidFill>
                <a:prstClr val="black"/>
              </a:solidFill>
              <a:ea typeface="Times New Roman" panose="02020603050405020304"/>
              <a:cs typeface="Times New Roman" panose="02020603050405020304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prstClr val="black"/>
                </a:solidFill>
                <a:ea typeface="Times New Roman" panose="02020603050405020304"/>
                <a:cs typeface="Calibri" panose="020F0502020204030204"/>
              </a:rPr>
              <a:t>2. Осеннее оформление группы.</a:t>
            </a:r>
            <a:endParaRPr lang="ru-RU" b="1" dirty="0">
              <a:solidFill>
                <a:prstClr val="black"/>
              </a:solidFill>
              <a:ea typeface="Times New Roman" panose="02020603050405020304"/>
              <a:cs typeface="Times New Roman" panose="02020603050405020304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prstClr val="black"/>
                </a:solidFill>
                <a:ea typeface="Times New Roman" panose="02020603050405020304"/>
                <a:cs typeface="Calibri" panose="020F0502020204030204"/>
              </a:rPr>
              <a:t>3. Прогулка в осенний парк, уборка листьев на участке, посадка </a:t>
            </a:r>
            <a:r>
              <a:rPr lang="ru-RU" b="1" dirty="0" err="1">
                <a:solidFill>
                  <a:prstClr val="black"/>
                </a:solidFill>
                <a:ea typeface="Times New Roman" panose="02020603050405020304"/>
                <a:cs typeface="Calibri" panose="020F0502020204030204"/>
              </a:rPr>
              <a:t>сосинок</a:t>
            </a:r>
            <a:endParaRPr lang="ru-RU" b="1" dirty="0">
              <a:solidFill>
                <a:prstClr val="black"/>
              </a:solidFill>
              <a:ea typeface="Times New Roman" panose="02020603050405020304"/>
              <a:cs typeface="Times New Roman" panose="02020603050405020304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prstClr val="black"/>
                </a:solidFill>
                <a:ea typeface="Times New Roman" panose="02020603050405020304"/>
                <a:cs typeface="Calibri" panose="020F0502020204030204"/>
              </a:rPr>
              <a:t>4. Осеннее музыкальное развлечение.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 </a:t>
            </a:r>
            <a:endParaRPr lang="ru-RU" b="1" dirty="0">
              <a:solidFill>
                <a:prstClr val="black"/>
              </a:solidFill>
              <a:ea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97112" y="3223559"/>
            <a:ext cx="184731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endParaRPr lang="ru-RU" b="1" dirty="0">
              <a:solidFill>
                <a:srgbClr val="FF0000"/>
              </a:solidFill>
              <a:ea typeface="Times New Roman" panose="02020603050405020304"/>
              <a:cs typeface="Times New Roman" panose="02020603050405020304"/>
            </a:endParaRPr>
          </a:p>
        </p:txBody>
      </p:sp>
      <p:pic>
        <p:nvPicPr>
          <p:cNvPr id="1026" name="Picture 2" descr="C:\Users\Пользователь\Desktop\краски осени\экскурсия\IMG_20211020_115744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628742" y="260647"/>
            <a:ext cx="4281182" cy="2665741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Пользователь\Desktop\краски осени\экскурсия\IMG_20211020_115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28742" y="3789040"/>
            <a:ext cx="4328081" cy="2823892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165942" y="3223559"/>
            <a:ext cx="6086578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prstClr val="black"/>
                </a:solidFill>
                <a:ea typeface="Times New Roman" panose="02020603050405020304"/>
                <a:cs typeface="Calibri" panose="020F0502020204030204"/>
              </a:rPr>
              <a:t>                                           </a:t>
            </a:r>
            <a:r>
              <a:rPr lang="ru-RU" b="1" dirty="0" smtClean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Прогулка </a:t>
            </a:r>
            <a:r>
              <a:rPr lang="ru-RU" b="1" dirty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в осенний  парк.</a:t>
            </a:r>
            <a:endParaRPr lang="ru-RU" b="1" dirty="0">
              <a:solidFill>
                <a:srgbClr val="FF0000"/>
              </a:solidFill>
              <a:ea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esktop\краски осени\рисунки поделки\IMG_20211012_133525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-1980728" y="-19325528"/>
            <a:ext cx="13034877" cy="17425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Пользователь\Desktop\краски осени\рисунки поделки\IMG-20211012-WA0008.jpg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 bwMode="auto">
          <a:xfrm>
            <a:off x="172810" y="3861048"/>
            <a:ext cx="2166719" cy="274880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Пользователь\Desktop\краски осени\рисунки поделки\IMG-20211012-WA00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66901" y="3861048"/>
            <a:ext cx="3257648" cy="277084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Пользователь\Desktop\краски осени\рисунки поделки\IMG_20211006_074943.jpg"/>
          <p:cNvPicPr>
            <a:picLocks noChangeAspect="1" noChangeArrowheads="1"/>
          </p:cNvPicPr>
          <p:nvPr/>
        </p:nvPicPr>
        <p:blipFill rotWithShape="1">
          <a:blip r:embed="rId4"/>
          <a:srcRect/>
          <a:stretch>
            <a:fillRect/>
          </a:stretch>
        </p:blipFill>
        <p:spPr bwMode="auto">
          <a:xfrm>
            <a:off x="6472647" y="779285"/>
            <a:ext cx="2220619" cy="2798098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Пользователь\Desktop\краски осени\рисунки поделки\IMG_20211012_133530.jpg"/>
          <p:cNvPicPr>
            <a:picLocks noChangeAspect="1" noChangeArrowheads="1"/>
          </p:cNvPicPr>
          <p:nvPr/>
        </p:nvPicPr>
        <p:blipFill rotWithShape="1">
          <a:blip r:embed="rId5"/>
          <a:srcRect/>
          <a:stretch>
            <a:fillRect/>
          </a:stretch>
        </p:blipFill>
        <p:spPr bwMode="auto">
          <a:xfrm>
            <a:off x="6691496" y="3883087"/>
            <a:ext cx="2099182" cy="2748806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Пользователь\Desktop\краски осени\рисунки поделки\IMG_20211012_133525.jpg"/>
          <p:cNvPicPr>
            <a:picLocks noChangeAspect="1" noChangeArrowheads="1"/>
          </p:cNvPicPr>
          <p:nvPr/>
        </p:nvPicPr>
        <p:blipFill rotWithShape="1">
          <a:blip r:embed="rId6"/>
          <a:srcRect/>
          <a:stretch>
            <a:fillRect/>
          </a:stretch>
        </p:blipFill>
        <p:spPr bwMode="auto">
          <a:xfrm>
            <a:off x="3415037" y="779285"/>
            <a:ext cx="2160240" cy="2789917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Пользователь\Desktop\краски осени\рисунки поделки\IMG-20211011-WA0011.jpg"/>
          <p:cNvPicPr>
            <a:picLocks noChangeAspect="1" noChangeArrowheads="1"/>
          </p:cNvPicPr>
          <p:nvPr/>
        </p:nvPicPr>
        <p:blipFill rotWithShape="1">
          <a:blip r:embed="rId7"/>
          <a:srcRect/>
          <a:stretch>
            <a:fillRect/>
          </a:stretch>
        </p:blipFill>
        <p:spPr bwMode="auto">
          <a:xfrm>
            <a:off x="305185" y="779285"/>
            <a:ext cx="2178581" cy="277084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-612576" y="116632"/>
            <a:ext cx="9403253" cy="425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solidFill>
                  <a:prstClr val="black"/>
                </a:solidFill>
                <a:ea typeface="Times New Roman" panose="02020603050405020304"/>
                <a:cs typeface="Calibri" panose="020F0502020204030204"/>
              </a:rPr>
              <a:t>                         </a:t>
            </a:r>
            <a:r>
              <a:rPr lang="ru-RU" sz="2000" b="1" dirty="0" smtClean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Выставка </a:t>
            </a:r>
            <a:r>
              <a:rPr lang="ru-RU" sz="2000" b="1" dirty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поделок из природного материала в ДОУ «Осенний пейзаж»</a:t>
            </a:r>
            <a:endParaRPr lang="ru-RU" sz="2000" b="1" dirty="0">
              <a:solidFill>
                <a:srgbClr val="FF0000"/>
              </a:solidFill>
              <a:ea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дипломы на презентацию\1639041726922.jpg"/>
          <p:cNvPicPr>
            <a:picLocks noChangeAspect="1" noChangeArrowheads="1"/>
          </p:cNvPicPr>
          <p:nvPr/>
        </p:nvPicPr>
        <p:blipFill rotWithShape="1">
          <a:blip r:embed="rId1"/>
          <a:srcRect/>
          <a:stretch>
            <a:fillRect/>
          </a:stretch>
        </p:blipFill>
        <p:spPr bwMode="auto">
          <a:xfrm>
            <a:off x="139761" y="404664"/>
            <a:ext cx="1831537" cy="2623552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дипломы на презентацию\IMG-20211209-WA0011.jpg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 bwMode="auto">
          <a:xfrm>
            <a:off x="2236964" y="1278922"/>
            <a:ext cx="2119012" cy="3004011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:\дипломы на презентацию\IMG-20211209-WA0012.jpg"/>
          <p:cNvPicPr>
            <a:picLocks noChangeAspect="1" noChangeArrowheads="1"/>
          </p:cNvPicPr>
          <p:nvPr/>
        </p:nvPicPr>
        <p:blipFill rotWithShape="1">
          <a:blip r:embed="rId3"/>
          <a:srcRect/>
          <a:stretch>
            <a:fillRect/>
          </a:stretch>
        </p:blipFill>
        <p:spPr bwMode="auto">
          <a:xfrm>
            <a:off x="4571999" y="2420888"/>
            <a:ext cx="1982959" cy="2836232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F:\дипломы на презентацию\IMG-20211209-WA0013.jpg"/>
          <p:cNvPicPr>
            <a:picLocks noChangeAspect="1" noChangeArrowheads="1"/>
          </p:cNvPicPr>
          <p:nvPr/>
        </p:nvPicPr>
        <p:blipFill rotWithShape="1">
          <a:blip r:embed="rId4"/>
          <a:srcRect/>
          <a:stretch>
            <a:fillRect/>
          </a:stretch>
        </p:blipFill>
        <p:spPr bwMode="auto">
          <a:xfrm>
            <a:off x="6899717" y="3429000"/>
            <a:ext cx="1946535" cy="2836232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71298" y="0"/>
            <a:ext cx="68749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Участие </a:t>
            </a:r>
            <a:r>
              <a:rPr lang="ru-RU" sz="2400" b="1" dirty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в </a:t>
            </a:r>
            <a:r>
              <a:rPr lang="ru-RU" sz="2400" b="1" dirty="0" smtClean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 Международных интернет-конкурсах "</a:t>
            </a:r>
            <a:r>
              <a:rPr lang="ru-RU" sz="2400" b="1" dirty="0">
                <a:solidFill>
                  <a:srgbClr val="FF0000"/>
                </a:solidFill>
                <a:ea typeface="Times New Roman" panose="02020603050405020304"/>
                <a:cs typeface="Calibri" panose="020F0502020204030204"/>
              </a:rPr>
              <a:t>Осенняя Мастерская" и «Веселый огород»</a:t>
            </a:r>
            <a:endParaRPr lang="ru-RU" sz="2400" b="1" dirty="0">
              <a:solidFill>
                <a:srgbClr val="FF0000"/>
              </a:solidFill>
              <a:ea typeface="Times New Roman" panose="02020603050405020304"/>
              <a:cs typeface="Times New Roman" panose="02020603050405020304"/>
            </a:endParaRPr>
          </a:p>
          <a:p>
            <a:pPr algn="ctr"/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3228</Words>
  <Application>WPS Presentation</Application>
  <PresentationFormat>Экран (4:3)</PresentationFormat>
  <Paragraphs>83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SimSun</vt:lpstr>
      <vt:lpstr>Wingdings</vt:lpstr>
      <vt:lpstr>Times New Roman</vt:lpstr>
      <vt:lpstr>Calibri</vt:lpstr>
      <vt:lpstr>Microsoft YaHei</vt:lpstr>
      <vt:lpstr>Droid Sans Fallback</vt:lpstr>
      <vt:lpstr>Arial Unicode MS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vadim</cp:lastModifiedBy>
  <cp:revision>84</cp:revision>
  <dcterms:created xsi:type="dcterms:W3CDTF">2022-03-27T11:00:49Z</dcterms:created>
  <dcterms:modified xsi:type="dcterms:W3CDTF">2022-03-27T11:00:49Z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1049-11.1.0.10702</vt:lpwstr>
  </property>
</Properties>
</file>