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22.jpeg"/><Relationship Id="rId7" Type="http://schemas.openxmlformats.org/officeDocument/2006/relationships/image" Target="../media/image21.jpeg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5800" y="457200"/>
            <a:ext cx="8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 Black" panose="020B0A04020102020204" pitchFamily="34" charset="0"/>
              </a:rPr>
              <a:t>МУНИЦИПАЛЬНОЕ БЮДЖЕТНОЕ ДОШКОЛЬНОЕ УЧРЕЖДЕНИЕ №28 «Огонёк» г.БЕРДСКА НОВОСИБИРСКОЙ ОБЛАСТИ </a:t>
            </a:r>
            <a:endParaRPr lang="ru-RU" sz="1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1400" dirty="0" smtClean="0">
                <a:latin typeface="Arial Black" panose="020B0A04020102020204" pitchFamily="34" charset="0"/>
              </a:rPr>
              <a:t> КОНСТРУКТОР LEGO И ЕГО ВЛИЯНИЕ НА РАЗВИТИЕ ДЕТЕЙ </a:t>
            </a:r>
            <a:endParaRPr lang="ru-RU" sz="1400" dirty="0" smtClean="0">
              <a:latin typeface="Arial Black" panose="020B0A04020102020204" pitchFamily="34" charset="0"/>
            </a:endParaRPr>
          </a:p>
        </p:txBody>
      </p:sp>
      <p:pic>
        <p:nvPicPr>
          <p:cNvPr id="7" name="Рисунок 6" descr="maxresdefault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00200" y="1752600"/>
            <a:ext cx="6248400" cy="41447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9600" y="6400800"/>
            <a:ext cx="4498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 Black" panose="020B0A04020102020204" pitchFamily="34" charset="0"/>
              </a:rPr>
              <a:t>Выполнила работу воспитатель: </a:t>
            </a:r>
            <a:r>
              <a:rPr lang="ru-RU" sz="1200" dirty="0" err="1" smtClean="0">
                <a:latin typeface="Arial Black" panose="020B0A04020102020204" pitchFamily="34" charset="0"/>
              </a:rPr>
              <a:t>Пивцайкина</a:t>
            </a:r>
            <a:r>
              <a:rPr lang="ru-RU" sz="1200" dirty="0" smtClean="0">
                <a:latin typeface="Arial Black" panose="020B0A04020102020204" pitchFamily="34" charset="0"/>
              </a:rPr>
              <a:t> М.Б</a:t>
            </a:r>
            <a:endParaRPr lang="ru-RU" sz="12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6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Конструктивная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деятельность</a:t>
            </a:r>
            <a:r>
              <a:rPr lang="ru-RU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 детей и</a:t>
            </a:r>
            <a:r>
              <a:rPr lang="ru-RU" b="1" dirty="0" smtClean="0">
                <a:latin typeface="Arial Black" panose="020B0A04020102020204" pitchFamily="34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родителей</a:t>
            </a:r>
            <a:r>
              <a:rPr lang="ru-RU" b="1" dirty="0" smtClean="0">
                <a:latin typeface="Arial Black" panose="020B0A040201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нашей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группы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 descr="IMG-20191212-WA0009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914400"/>
            <a:ext cx="2844800" cy="2133600"/>
          </a:xfrm>
          <a:prstGeom prst="rect">
            <a:avLst/>
          </a:prstGeom>
        </p:spPr>
      </p:pic>
      <p:pic>
        <p:nvPicPr>
          <p:cNvPr id="4" name="Рисунок 3" descr="IMG-20191212-WA0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914400"/>
            <a:ext cx="2743200" cy="2057400"/>
          </a:xfrm>
          <a:prstGeom prst="rect">
            <a:avLst/>
          </a:prstGeom>
        </p:spPr>
      </p:pic>
      <p:pic>
        <p:nvPicPr>
          <p:cNvPr id="5" name="Рисунок 4" descr="IMG-20191212-WA00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76600"/>
            <a:ext cx="2819400" cy="2114550"/>
          </a:xfrm>
          <a:prstGeom prst="rect">
            <a:avLst/>
          </a:prstGeom>
        </p:spPr>
      </p:pic>
      <p:pic>
        <p:nvPicPr>
          <p:cNvPr id="6" name="Рисунок 5" descr="IMG-20191212-WA00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1752600"/>
            <a:ext cx="2343150" cy="3124200"/>
          </a:xfrm>
          <a:prstGeom prst="rect">
            <a:avLst/>
          </a:prstGeom>
        </p:spPr>
      </p:pic>
      <p:pic>
        <p:nvPicPr>
          <p:cNvPr id="7" name="Рисунок 6" descr="IMG-20191212-WA002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3276600"/>
            <a:ext cx="2819400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534" y="2819400"/>
            <a:ext cx="82493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СПАСИБО</a:t>
            </a:r>
            <a:r>
              <a:rPr lang="ru-RU" sz="4400" dirty="0" smtClean="0">
                <a:latin typeface="Arial Black" panose="020B0A04020102020204" pitchFamily="34" charset="0"/>
              </a:rPr>
              <a:t> </a:t>
            </a:r>
            <a:r>
              <a:rPr lang="ru-RU" sz="4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ЗА</a:t>
            </a:r>
            <a:r>
              <a:rPr lang="ru-RU" sz="4400" dirty="0" smtClean="0">
                <a:latin typeface="Arial Black" panose="020B0A04020102020204" pitchFamily="34" charset="0"/>
              </a:rPr>
              <a:t> </a:t>
            </a:r>
            <a:r>
              <a:rPr lang="ru-RU" sz="4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ВНИМАНИЕ</a:t>
            </a:r>
            <a:endParaRPr lang="ru-RU" sz="4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533400"/>
            <a:ext cx="8153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Актуальность: у </a:t>
            </a:r>
            <a:r>
              <a:rPr lang="ru-RU" sz="1400" dirty="0" smtClean="0">
                <a:latin typeface="Arial Black" panose="020B0A04020102020204" pitchFamily="34" charset="0"/>
              </a:rPr>
              <a:t>современных детей есть много ярких игрушек. Однако, они быстро ломаются, и их бывает невозможно починить. Поэтому мне очень понравилась игрушка LEGO – конструктор, которую можно собирать и разбирать.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16002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LEGO </a:t>
            </a:r>
            <a:r>
              <a:rPr lang="ru-RU" sz="1400" dirty="0" smtClean="0">
                <a:latin typeface="Arial Black" panose="020B0A04020102020204" pitchFamily="34" charset="0"/>
              </a:rPr>
              <a:t>- конструктор – это средство интеллектуального развития и обучения детей. 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44958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91000" y="236220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В современном мире мы, педагоги, стремимся использовать разнообразные приемы и методы обучения и воспитания, понимая, что сами должны обучаться современным технологиям, ведь наши воспитанники живут в мире компьютеров, </a:t>
            </a:r>
            <a:r>
              <a:rPr lang="ru-RU" sz="1400" dirty="0" smtClean="0">
                <a:latin typeface="Arial Black" panose="020B0A04020102020204" pitchFamily="34" charset="0"/>
              </a:rPr>
              <a:t>интернета</a:t>
            </a:r>
            <a:r>
              <a:rPr lang="ru-RU" sz="1400" dirty="0" smtClean="0">
                <a:latin typeface="Arial Black" panose="020B0A04020102020204" pitchFamily="34" charset="0"/>
              </a:rPr>
              <a:t>, электроники и автоматики. Они хотят видеть это и в образовательной деятельности, изучать, использовать, понимать. Одним из таких современных методов считается совместная (дошкольники, педагоги и родители) интеграционная деятельность – LEGO - конструирование.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pic>
        <p:nvPicPr>
          <p:cNvPr id="8" name="Рисунок 7" descr="00262873.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2590800"/>
            <a:ext cx="382307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latin typeface="Arial Black" panose="020B0A04020102020204" pitchFamily="34" charset="0"/>
              </a:rPr>
              <a:t>Цель: </a:t>
            </a:r>
            <a:r>
              <a:rPr lang="ru-RU" sz="1400" b="1" u="sng" dirty="0" smtClean="0">
                <a:latin typeface="Arial Black" panose="020B0A04020102020204" pitchFamily="34" charset="0"/>
              </a:rPr>
              <a:t>LEGO </a:t>
            </a:r>
            <a:r>
              <a:rPr lang="ru-RU" sz="1400" dirty="0" smtClean="0">
                <a:latin typeface="Arial Black" panose="020B0A04020102020204" pitchFamily="34" charset="0"/>
              </a:rPr>
              <a:t>- конструирования </a:t>
            </a:r>
            <a:r>
              <a:rPr lang="ru-RU" sz="1400" dirty="0" smtClean="0">
                <a:latin typeface="Arial Black" panose="020B0A04020102020204" pitchFamily="34" charset="0"/>
              </a:rPr>
              <a:t>содействовать </a:t>
            </a:r>
            <a:r>
              <a:rPr lang="ru-RU" sz="1400" dirty="0" smtClean="0">
                <a:latin typeface="Arial Black" panose="020B0A04020102020204" pitchFamily="34" charset="0"/>
              </a:rPr>
              <a:t>развитию у детей дошкольного возраста способностей к техническому творчеству, предоставить им возможность творческой самореализации посредством овладения LEGO -конструированием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4800" y="1447800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u="sng" dirty="0" smtClean="0">
                <a:latin typeface="Arial Black" panose="020B0A04020102020204" pitchFamily="34" charset="0"/>
              </a:rPr>
              <a:t>Принципы: </a:t>
            </a:r>
            <a:r>
              <a:rPr lang="ru-RU" sz="1400" b="1" u="sng" dirty="0" smtClean="0">
                <a:latin typeface="Arial Black" panose="020B0A04020102020204" pitchFamily="34" charset="0"/>
              </a:rPr>
              <a:t>LEGO</a:t>
            </a:r>
            <a:r>
              <a:rPr lang="ru-RU" sz="1400" dirty="0" smtClean="0">
                <a:latin typeface="Arial Black" panose="020B0A04020102020204" pitchFamily="34" charset="0"/>
              </a:rPr>
              <a:t> - конструирования - от простого к сложному; </a:t>
            </a:r>
            <a:r>
              <a:rPr lang="ru-RU" sz="1400" dirty="0" smtClean="0">
                <a:latin typeface="Arial Black" panose="020B0A04020102020204" pitchFamily="34" charset="0"/>
              </a:rPr>
              <a:t>1. </a:t>
            </a:r>
            <a:r>
              <a:rPr lang="ru-RU" sz="1400" dirty="0" smtClean="0">
                <a:latin typeface="Arial Black" panose="020B0A04020102020204" pitchFamily="34" charset="0"/>
              </a:rPr>
              <a:t>учет возрастных особенностей детей </a:t>
            </a:r>
            <a:r>
              <a:rPr lang="ru-RU" sz="1400" dirty="0" smtClean="0">
                <a:latin typeface="Arial Black" panose="020B0A04020102020204" pitchFamily="34" charset="0"/>
              </a:rPr>
              <a:t>2. </a:t>
            </a:r>
            <a:r>
              <a:rPr lang="ru-RU" sz="1400" dirty="0" smtClean="0">
                <a:latin typeface="Arial Black" panose="020B0A04020102020204" pitchFamily="34" charset="0"/>
              </a:rPr>
              <a:t>учёт индивидуальных возможностей детей в освоении коммуникативных и конструктивных навыков; </a:t>
            </a:r>
            <a:r>
              <a:rPr lang="ru-RU" sz="1400" dirty="0" smtClean="0">
                <a:latin typeface="Arial Black" panose="020B0A04020102020204" pitchFamily="34" charset="0"/>
              </a:rPr>
              <a:t>3. </a:t>
            </a:r>
            <a:r>
              <a:rPr lang="ru-RU" sz="1400" dirty="0" smtClean="0">
                <a:latin typeface="Arial Black" panose="020B0A04020102020204" pitchFamily="34" charset="0"/>
              </a:rPr>
              <a:t>активности и созидательности - использование эффективных методов и целенаправленной деятельности, направленных на развитие творческих способностей детей; </a:t>
            </a:r>
            <a:r>
              <a:rPr lang="ru-RU" sz="1400" dirty="0" smtClean="0">
                <a:latin typeface="Arial Black" panose="020B0A04020102020204" pitchFamily="34" charset="0"/>
              </a:rPr>
              <a:t>4. </a:t>
            </a:r>
            <a:r>
              <a:rPr lang="ru-RU" sz="1400" dirty="0" smtClean="0">
                <a:latin typeface="Arial Black" panose="020B0A04020102020204" pitchFamily="34" charset="0"/>
              </a:rPr>
              <a:t>комплексности решения задач - решение конструктивных задач в разных видах деятельности: игровой, познавательной, речевой; - результативности и гарантированности - реализация прав ребёнка на получение помощи и поддержки, гарантии положительного результата независимо от возраста и уровня развития детей.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 descr="699f68ba54c7fcc36df1207ff0b8bfdc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9812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04800"/>
            <a:ext cx="7924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Формы организации обучения дошкольников конструированию </a:t>
            </a:r>
            <a:r>
              <a:rPr lang="ru-RU" sz="1400" dirty="0" smtClean="0">
                <a:latin typeface="Arial Black" panose="020B0A04020102020204" pitchFamily="34" charset="0"/>
              </a:rPr>
              <a:t>:</a:t>
            </a:r>
            <a:endParaRPr lang="ru-RU" sz="1400" dirty="0" smtClean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• </a:t>
            </a:r>
            <a:r>
              <a:rPr lang="ru-RU" sz="1400" dirty="0" smtClean="0">
                <a:latin typeface="Arial Black" panose="020B0A04020102020204" pitchFamily="34" charset="0"/>
              </a:rPr>
              <a:t>1. Конструирование по образцу </a:t>
            </a:r>
            <a:endParaRPr lang="ru-RU" sz="1400" dirty="0" smtClean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• </a:t>
            </a:r>
            <a:r>
              <a:rPr lang="ru-RU" sz="1400" dirty="0" smtClean="0">
                <a:latin typeface="Arial Black" panose="020B0A04020102020204" pitchFamily="34" charset="0"/>
              </a:rPr>
              <a:t>2.Конструирование по модели </a:t>
            </a:r>
            <a:endParaRPr lang="ru-RU" sz="1400" dirty="0" smtClean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• </a:t>
            </a:r>
            <a:r>
              <a:rPr lang="ru-RU" sz="1400" dirty="0" smtClean="0">
                <a:latin typeface="Arial Black" panose="020B0A04020102020204" pitchFamily="34" charset="0"/>
              </a:rPr>
              <a:t>3. Конструирование по условиям </a:t>
            </a:r>
            <a:endParaRPr lang="ru-RU" sz="1400" dirty="0" smtClean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• </a:t>
            </a:r>
            <a:r>
              <a:rPr lang="ru-RU" sz="1400" dirty="0" smtClean="0">
                <a:latin typeface="Arial Black" panose="020B0A04020102020204" pitchFamily="34" charset="0"/>
              </a:rPr>
              <a:t>4.Конструирование по простейшим чертежам и наглядным </a:t>
            </a:r>
            <a:r>
              <a:rPr lang="ru-RU" sz="1400" dirty="0" smtClean="0">
                <a:latin typeface="Arial Black" panose="020B0A04020102020204" pitchFamily="34" charset="0"/>
              </a:rPr>
              <a:t>схемам</a:t>
            </a:r>
            <a:endParaRPr lang="ru-RU" sz="1400" dirty="0" smtClean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latin typeface="Arial Black" panose="020B0A04020102020204" pitchFamily="34" charset="0"/>
              </a:rPr>
              <a:t>• 5.Конструирование по замыслу </a:t>
            </a:r>
            <a:endParaRPr lang="ru-RU" sz="1400" dirty="0" smtClean="0">
              <a:latin typeface="Arial Black" panose="020B0A04020102020204" pitchFamily="34" charset="0"/>
            </a:endParaRPr>
          </a:p>
          <a:p>
            <a:r>
              <a:rPr lang="ru-RU" sz="1400" dirty="0" smtClean="0">
                <a:latin typeface="Arial Black" panose="020B0A04020102020204" pitchFamily="34" charset="0"/>
              </a:rPr>
              <a:t>• </a:t>
            </a:r>
            <a:r>
              <a:rPr lang="ru-RU" sz="1400" dirty="0" smtClean="0">
                <a:latin typeface="Arial Black" panose="020B0A04020102020204" pitchFamily="34" charset="0"/>
              </a:rPr>
              <a:t>6.Конструирование по теме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pic>
        <p:nvPicPr>
          <p:cNvPr id="3" name="Рисунок 2" descr="45261b9df7a6acd6c1b71533345ec32b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33400" y="2438400"/>
            <a:ext cx="2332736" cy="3124200"/>
          </a:xfrm>
          <a:prstGeom prst="rect">
            <a:avLst/>
          </a:prstGeom>
        </p:spPr>
      </p:pic>
      <p:pic>
        <p:nvPicPr>
          <p:cNvPr id="5" name="Рисунок 4" descr="hello_html_m74cf503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362200"/>
            <a:ext cx="2595581" cy="3352800"/>
          </a:xfrm>
          <a:prstGeom prst="rect">
            <a:avLst/>
          </a:prstGeom>
        </p:spPr>
      </p:pic>
      <p:pic>
        <p:nvPicPr>
          <p:cNvPr id="6" name="Рисунок 5" descr="0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048000"/>
            <a:ext cx="2438400" cy="3547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3400"/>
            <a:ext cx="8991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Black" panose="020B0A04020102020204" pitchFamily="34" charset="0"/>
              </a:rPr>
              <a:t>Использование LEGO в образовательном процессе </a:t>
            </a:r>
            <a:r>
              <a:rPr lang="ru-RU" b="1" dirty="0" err="1" smtClean="0">
                <a:latin typeface="Arial Black" panose="020B0A04020102020204" pitchFamily="34" charset="0"/>
              </a:rPr>
              <a:t>Лего</a:t>
            </a:r>
            <a:r>
              <a:rPr lang="ru-RU" dirty="0" smtClean="0">
                <a:latin typeface="Arial Black" panose="020B0A04020102020204" pitchFamily="34" charset="0"/>
              </a:rPr>
              <a:t>. 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Конструирование </a:t>
            </a:r>
            <a:r>
              <a:rPr lang="ru-RU" dirty="0" smtClean="0">
                <a:latin typeface="Arial Black" panose="020B0A04020102020204" pitchFamily="34" charset="0"/>
              </a:rPr>
              <a:t>легко интегрируется практически со всеми областями образовательной деятельности и всесторонне развивает детей. Его можно включать как элемент в структуру НОД по «Речевому развитию», «Чтению художественной литературы», «Развитию элементарных математических представлений», и др</a:t>
            </a:r>
            <a:r>
              <a:rPr lang="ru-RU" dirty="0" smtClean="0">
                <a:latin typeface="Arial Black" panose="020B0A04020102020204" pitchFamily="34" charset="0"/>
              </a:rPr>
              <a:t>.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Наглядные модели создаются в ходе разных видов деятельности. Созданные </a:t>
            </a:r>
            <a:r>
              <a:rPr lang="ru-RU" dirty="0" err="1" smtClean="0">
                <a:latin typeface="Arial Black" panose="020B0A04020102020204" pitchFamily="34" charset="0"/>
              </a:rPr>
              <a:t>Лего</a:t>
            </a:r>
            <a:r>
              <a:rPr lang="ru-RU" dirty="0" smtClean="0">
                <a:latin typeface="Arial Black" panose="020B0A04020102020204" pitchFamily="34" charset="0"/>
              </a:rPr>
              <a:t> - постройки дети используют в сюжетно-ролевых играх, в играх- театрализациях. Они создают условия для развития речи, творчества и благоприятно влияют на эмоциональную сферу</a:t>
            </a:r>
            <a:r>
              <a:rPr lang="ru-RU" dirty="0" smtClean="0">
                <a:latin typeface="Arial Black" panose="020B0A04020102020204" pitchFamily="34" charset="0"/>
              </a:rPr>
              <a:t>.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atin typeface="Arial Black" panose="020B0A04020102020204" pitchFamily="34" charset="0"/>
              </a:rPr>
              <a:t>Лего-элементы</a:t>
            </a:r>
            <a:r>
              <a:rPr lang="ru-RU" dirty="0" smtClean="0">
                <a:latin typeface="Arial Black" panose="020B0A04020102020204" pitchFamily="34" charset="0"/>
              </a:rPr>
              <a:t> могут быть использованы в дидактических играх и упражнениях, направленных на развитие речи, мышления, памяти, тактильное восприятие. Например:«Чудесный мешочек», «Запомни и повтори» и др.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Самостоятельная </a:t>
            </a:r>
            <a:r>
              <a:rPr lang="ru-RU" dirty="0" smtClean="0">
                <a:latin typeface="Arial Black" panose="020B0A04020102020204" pitchFamily="34" charset="0"/>
              </a:rPr>
              <a:t>конструктивная игровая деятельность детей дошкольного возраста отличается </a:t>
            </a:r>
            <a:r>
              <a:rPr lang="ru-RU" dirty="0" err="1" smtClean="0">
                <a:latin typeface="Arial Black" panose="020B0A04020102020204" pitchFamily="34" charset="0"/>
              </a:rPr>
              <a:t>несформированностью</a:t>
            </a:r>
            <a:r>
              <a:rPr lang="ru-RU" dirty="0" smtClean="0">
                <a:latin typeface="Arial Black" panose="020B0A04020102020204" pitchFamily="34" charset="0"/>
              </a:rPr>
              <a:t> и требует не только руководства со стороны педагога, но и определенного </a:t>
            </a:r>
            <a:r>
              <a:rPr lang="ru-RU" dirty="0" err="1" smtClean="0">
                <a:latin typeface="Arial Black" panose="020B0A04020102020204" pitchFamily="34" charset="0"/>
              </a:rPr>
              <a:t>коррекционноразвивающего</a:t>
            </a:r>
            <a:r>
              <a:rPr lang="ru-RU" dirty="0" smtClean="0">
                <a:latin typeface="Arial Black" panose="020B0A04020102020204" pitchFamily="34" charset="0"/>
              </a:rPr>
              <a:t> воздействия на детей. </a:t>
            </a:r>
            <a:endParaRPr lang="ru-RU" dirty="0" smtClean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3048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Особенности практического использования с учётом возраста детей: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11430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Разнообразие LEGO конструкторов позволяет заниматься с обучающимися разного возраста и различных образовательных возможностей. 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182880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С малышами 2</a:t>
            </a:r>
            <a:r>
              <a:rPr lang="ru-RU" sz="1400" dirty="0" smtClean="0">
                <a:latin typeface="Arial Black" panose="020B0A04020102020204" pitchFamily="34" charset="0"/>
              </a:rPr>
              <a:t>–3 </a:t>
            </a:r>
            <a:r>
              <a:rPr lang="ru-RU" sz="1400" dirty="0" smtClean="0">
                <a:latin typeface="Arial Black" panose="020B0A04020102020204" pitchFamily="34" charset="0"/>
              </a:rPr>
              <a:t>лет используются </a:t>
            </a:r>
            <a:r>
              <a:rPr lang="ru-RU" sz="1400" dirty="0" err="1" smtClean="0">
                <a:latin typeface="Arial Black" panose="020B0A04020102020204" pitchFamily="34" charset="0"/>
              </a:rPr>
              <a:t>Лего</a:t>
            </a:r>
            <a:r>
              <a:rPr lang="ru-RU" sz="1400" dirty="0" smtClean="0">
                <a:latin typeface="Arial Black" panose="020B0A04020102020204" pitchFamily="34" charset="0"/>
              </a:rPr>
              <a:t> наборы </a:t>
            </a:r>
            <a:r>
              <a:rPr lang="ru-RU" sz="1400" dirty="0" smtClean="0">
                <a:latin typeface="Arial Black" panose="020B0A04020102020204" pitchFamily="34" charset="0"/>
              </a:rPr>
              <a:t>с крупными элементами и простыми соединениями </a:t>
            </a:r>
            <a:r>
              <a:rPr lang="ru-RU" sz="1400" dirty="0" smtClean="0">
                <a:latin typeface="Arial Black" panose="020B0A04020102020204" pitchFamily="34" charset="0"/>
              </a:rPr>
              <a:t>деталей.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pic>
        <p:nvPicPr>
          <p:cNvPr id="15" name="Рисунок 14" descr="fisher-price-065541084162-2-1024x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2895600"/>
            <a:ext cx="3581400" cy="3581400"/>
          </a:xfrm>
          <a:prstGeom prst="rect">
            <a:avLst/>
          </a:prstGeom>
        </p:spPr>
      </p:pic>
      <p:pic>
        <p:nvPicPr>
          <p:cNvPr id="18" name="Picture 2" descr="https://levelfive.ru/photos/product/58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667000"/>
            <a:ext cx="4876800" cy="3730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763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С детьми 3–4 лет конструирование усложняется, используются элементы среднего размера, применяются более сложные варианты соединения деталей. Используются цветные фото и картинки с изображениями моделей, по которым дети должны выполнить постройку. Созидательная деятельность осуществляется по теме, образцу, замыслу и простейшим условиям.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HTB1Ewa9NXXXXXaeXXXXq6xXFXXXu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1981200"/>
            <a:ext cx="3806661" cy="2895600"/>
          </a:xfrm>
          <a:prstGeom prst="rect">
            <a:avLst/>
          </a:prstGeom>
        </p:spPr>
      </p:pic>
      <p:pic>
        <p:nvPicPr>
          <p:cNvPr id="2052" name="Picture 4" descr="http://lego-kupit.ru/image/cache/data/catalog/lego_10553_3-1024x5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752600"/>
            <a:ext cx="2286000" cy="2286001"/>
          </a:xfrm>
          <a:prstGeom prst="rect">
            <a:avLst/>
          </a:prstGeom>
          <a:noFill/>
        </p:spPr>
      </p:pic>
      <p:pic>
        <p:nvPicPr>
          <p:cNvPr id="11" name="Рисунок 10" descr="100000075216b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343400" y="4114800"/>
            <a:ext cx="4267200" cy="2418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Black" panose="020B0A04020102020204" pitchFamily="34" charset="0"/>
              </a:rPr>
              <a:t>В 5–7 лет для технического творчества предлагаются разнообразные виды </a:t>
            </a:r>
            <a:r>
              <a:rPr lang="ru-RU" sz="1400" dirty="0" err="1" smtClean="0">
                <a:latin typeface="Arial Black" panose="020B0A04020102020204" pitchFamily="34" charset="0"/>
              </a:rPr>
              <a:t>Лего-конструкторов</a:t>
            </a:r>
            <a:r>
              <a:rPr lang="ru-RU" sz="1400" dirty="0" smtClean="0">
                <a:latin typeface="Arial Black" panose="020B0A04020102020204" pitchFamily="34" charset="0"/>
              </a:rPr>
              <a:t>, от крупных с простыми соединениями элементов до самых миниатюрных со сложной техникой исполнения. В работе со старшими дошкольниками можно использовать задания в виде графических схем, усложнённые модели будущих построек, работу по замыслу, условиям, разнообразные тематические задания.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https://img2.freepng.ru/20180521/zbf/kisspng-lego-house-lego-duplo-lego-ideas-the-lego-group-5b025c076c0363.3806314415268812874424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81000" y="2438400"/>
            <a:ext cx="3918856" cy="2438400"/>
          </a:xfrm>
          <a:prstGeom prst="rect">
            <a:avLst/>
          </a:prstGeom>
          <a:noFill/>
        </p:spPr>
      </p:pic>
      <p:pic>
        <p:nvPicPr>
          <p:cNvPr id="1028" name="Picture 4" descr="https://cdna.artstation.com/p/marketplace/presentation_assets/000/080/080/large/file.jpg?15499337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752600"/>
            <a:ext cx="3543300" cy="2362200"/>
          </a:xfrm>
          <a:prstGeom prst="rect">
            <a:avLst/>
          </a:prstGeom>
          <a:noFill/>
        </p:spPr>
      </p:pic>
      <p:pic>
        <p:nvPicPr>
          <p:cNvPr id="1030" name="Picture 6" descr="https://wallpaperplay.com/walls/full/f/6/0/1307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191000"/>
            <a:ext cx="35052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524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Самостоятельная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конструктивная </a:t>
            </a:r>
            <a:r>
              <a:rPr lang="ru-RU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игровая 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деятельность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детей</a:t>
            </a:r>
            <a:r>
              <a:rPr lang="ru-RU" dirty="0" smtClean="0">
                <a:latin typeface="Arial Black" panose="020B0A04020102020204" pitchFamily="34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нашей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группы</a:t>
            </a:r>
            <a:endParaRPr lang="ru-RU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 descr="IMG_20191106_15491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914400"/>
            <a:ext cx="1885950" cy="2514600"/>
          </a:xfrm>
          <a:prstGeom prst="rect">
            <a:avLst/>
          </a:prstGeom>
        </p:spPr>
      </p:pic>
      <p:pic>
        <p:nvPicPr>
          <p:cNvPr id="5" name="Рисунок 4" descr="IMG_20191114_1642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914400"/>
            <a:ext cx="1885950" cy="2514600"/>
          </a:xfrm>
          <a:prstGeom prst="rect">
            <a:avLst/>
          </a:prstGeom>
        </p:spPr>
      </p:pic>
      <p:pic>
        <p:nvPicPr>
          <p:cNvPr id="6" name="Рисунок 5" descr="IMG_20191112_0848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914400"/>
            <a:ext cx="1905000" cy="2540000"/>
          </a:xfrm>
          <a:prstGeom prst="rect">
            <a:avLst/>
          </a:prstGeom>
        </p:spPr>
      </p:pic>
      <p:pic>
        <p:nvPicPr>
          <p:cNvPr id="7" name="Рисунок 6" descr="IMG_20191106_1545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914400"/>
            <a:ext cx="1943100" cy="2590800"/>
          </a:xfrm>
          <a:prstGeom prst="rect">
            <a:avLst/>
          </a:prstGeom>
        </p:spPr>
      </p:pic>
      <p:pic>
        <p:nvPicPr>
          <p:cNvPr id="8" name="Рисунок 7" descr="IMG_20191204_09003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657600"/>
            <a:ext cx="2000250" cy="2667000"/>
          </a:xfrm>
          <a:prstGeom prst="rect">
            <a:avLst/>
          </a:prstGeom>
        </p:spPr>
      </p:pic>
      <p:pic>
        <p:nvPicPr>
          <p:cNvPr id="9" name="Рисунок 8" descr="IMG_20191204_08592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4600" y="3657600"/>
            <a:ext cx="2038350" cy="2717800"/>
          </a:xfrm>
          <a:prstGeom prst="rect">
            <a:avLst/>
          </a:prstGeom>
        </p:spPr>
      </p:pic>
      <p:pic>
        <p:nvPicPr>
          <p:cNvPr id="10" name="Рисунок 9" descr="IMG_20191001_084539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8200" y="3657600"/>
            <a:ext cx="2000250" cy="2667000"/>
          </a:xfrm>
          <a:prstGeom prst="rect">
            <a:avLst/>
          </a:prstGeom>
        </p:spPr>
      </p:pic>
      <p:pic>
        <p:nvPicPr>
          <p:cNvPr id="11" name="Рисунок 10" descr="IMG_20191106_15373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1800" y="3657600"/>
            <a:ext cx="200025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4291</Words>
  <Application>WPS Presentation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Arial Black</vt:lpstr>
      <vt:lpstr>Microsoft YaHei</vt:lpstr>
      <vt:lpstr/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Марьяна Пивцайкина</dc:creator>
  <cp:lastModifiedBy>Вадим и Света</cp:lastModifiedBy>
  <cp:revision>2</cp:revision>
  <dcterms:created xsi:type="dcterms:W3CDTF">2020-01-22T10:25:00Z</dcterms:created>
  <dcterms:modified xsi:type="dcterms:W3CDTF">2020-01-31T05:30:57Z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1049-11.2.0.9144</vt:lpwstr>
  </property>
</Properties>
</file>