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6" r:id="rId3"/>
    <p:sldId id="268" r:id="rId4"/>
    <p:sldId id="269" r:id="rId5"/>
    <p:sldId id="256" r:id="rId6"/>
    <p:sldId id="257" r:id="rId7"/>
    <p:sldId id="258" r:id="rId8"/>
    <p:sldId id="259" r:id="rId10"/>
    <p:sldId id="260" r:id="rId11"/>
    <p:sldId id="265" r:id="rId12"/>
    <p:sldId id="271" r:id="rId13"/>
    <p:sldId id="272" r:id="rId14"/>
    <p:sldId id="273" r:id="rId15"/>
    <p:sldId id="270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3B49A-9418-46EB-98C5-002F5983B5C6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49B6C-8D0E-46AD-9E9F-DDD459C5CBA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«Ворота для машин»</a:t>
            </a:r>
            <a:endParaRPr lang="ru-RU" dirty="0" smtClean="0"/>
          </a:p>
          <a:p>
            <a:r>
              <a:rPr lang="ru-RU" dirty="0" smtClean="0"/>
              <a:t>Формировать у детей умения строить ворота разной ширины и высоты., познакомить с </a:t>
            </a:r>
            <a:r>
              <a:rPr lang="ru-RU" dirty="0" err="1" smtClean="0"/>
              <a:t>новий</a:t>
            </a:r>
            <a:r>
              <a:rPr lang="ru-RU" dirty="0" smtClean="0"/>
              <a:t> деталью - </a:t>
            </a:r>
            <a:r>
              <a:rPr lang="ru-RU" dirty="0" err="1" smtClean="0"/>
              <a:t>пластиной,учить</a:t>
            </a:r>
            <a:r>
              <a:rPr lang="ru-RU" dirty="0" smtClean="0"/>
              <a:t> различать детали строительного материала (длинная и короткая пластины, кубик)</a:t>
            </a:r>
            <a:endParaRPr lang="ru-RU" dirty="0" smtClean="0"/>
          </a:p>
          <a:p>
            <a:r>
              <a:rPr lang="ru-RU" dirty="0" smtClean="0"/>
              <a:t>Задачи:</a:t>
            </a:r>
            <a:endParaRPr lang="ru-RU" dirty="0" smtClean="0"/>
          </a:p>
          <a:p>
            <a:r>
              <a:rPr lang="ru-RU" dirty="0" smtClean="0"/>
              <a:t>-Развивать умение соотносить размеры построек с размерами игрушек ,формировать пространственные </a:t>
            </a:r>
            <a:r>
              <a:rPr lang="ru-RU" dirty="0" err="1" smtClean="0"/>
              <a:t>предстовления</a:t>
            </a:r>
            <a:r>
              <a:rPr lang="ru-RU" dirty="0" smtClean="0"/>
              <a:t> «широкий </a:t>
            </a:r>
            <a:r>
              <a:rPr lang="ru-RU" dirty="0" err="1" smtClean="0"/>
              <a:t>узкий,высокий</a:t>
            </a:r>
            <a:r>
              <a:rPr lang="ru-RU" dirty="0" smtClean="0"/>
              <a:t> –низкий.»</a:t>
            </a:r>
            <a:endParaRPr lang="ru-RU" dirty="0" smtClean="0"/>
          </a:p>
          <a:p>
            <a:r>
              <a:rPr lang="ru-RU" dirty="0" smtClean="0"/>
              <a:t>-Закрепить название деталей строительного материала.</a:t>
            </a:r>
            <a:endParaRPr lang="ru-RU" dirty="0" smtClean="0"/>
          </a:p>
          <a:p>
            <a:r>
              <a:rPr lang="ru-RU" dirty="0" smtClean="0"/>
              <a:t>-Обогащение словаря: легковая и грузовая </a:t>
            </a:r>
            <a:r>
              <a:rPr lang="ru-RU" dirty="0" err="1" smtClean="0"/>
              <a:t>машины,широкий</a:t>
            </a:r>
            <a:r>
              <a:rPr lang="ru-RU" dirty="0" smtClean="0"/>
              <a:t>- узкий, высокий- низкий.</a:t>
            </a:r>
            <a:endParaRPr lang="ru-RU" dirty="0" smtClean="0"/>
          </a:p>
          <a:p>
            <a:r>
              <a:rPr lang="ru-RU" dirty="0" smtClean="0"/>
              <a:t>-Закреплять привычку после игры аккуратно складывать детали строительного материала в коробку.</a:t>
            </a:r>
            <a:endParaRPr lang="ru-RU" dirty="0" smtClean="0"/>
          </a:p>
          <a:p>
            <a:r>
              <a:rPr lang="ru-RU" dirty="0" smtClean="0"/>
              <a:t>Материалы: призмы, кирпичики и кубики разного цвета.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49B6C-8D0E-46AD-9E9F-DDD459C5CBA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77072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Лего-конструирование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детском саду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- воспитатель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Пивцайкина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М.Б г. Бердск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2018-2020г.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 включает содержание образовательной деятельности для детей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дошкольного возраста. </a:t>
            </a:r>
            <a:endParaRPr lang="ru-RU" sz="1400" dirty="0"/>
          </a:p>
        </p:txBody>
      </p:sp>
      <p:pic>
        <p:nvPicPr>
          <p:cNvPr id="3" name="Рисунок 2" descr="hello_html_m19e1737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5896" y="404664"/>
            <a:ext cx="5014268" cy="3505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620688"/>
            <a:ext cx="3240360" cy="1008112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Методическое пособие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7089132_4 price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51520" y="116632"/>
            <a:ext cx="4139075" cy="3528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3789040"/>
            <a:ext cx="69127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«Зоопарк»</a:t>
            </a:r>
            <a:endParaRPr lang="ru-RU" sz="1600" b="1" dirty="0" smtClean="0"/>
          </a:p>
          <a:p>
            <a:r>
              <a:rPr lang="ru-RU" sz="1600" dirty="0" smtClean="0"/>
              <a:t>Развитие познавательных способностей у детей с помощью </a:t>
            </a:r>
            <a:r>
              <a:rPr lang="ru-RU" sz="1600" dirty="0" err="1" smtClean="0"/>
              <a:t>Лего</a:t>
            </a:r>
            <a:r>
              <a:rPr lang="ru-RU" sz="1600" dirty="0" smtClean="0"/>
              <a:t> - конструктора</a:t>
            </a:r>
            <a:endParaRPr lang="ru-RU" sz="1600" dirty="0" smtClean="0"/>
          </a:p>
          <a:p>
            <a:r>
              <a:rPr lang="ru-RU" sz="1600" u="sng" dirty="0" smtClean="0"/>
              <a:t>Задачи</a:t>
            </a:r>
            <a:r>
              <a:rPr lang="ru-RU" sz="1600" dirty="0" smtClean="0"/>
              <a:t>:</a:t>
            </a:r>
            <a:endParaRPr lang="ru-RU" sz="1600" dirty="0" smtClean="0"/>
          </a:p>
          <a:p>
            <a:r>
              <a:rPr lang="ru-RU" sz="1600" dirty="0" smtClean="0"/>
              <a:t>1. развивать связную речь детей, познавательные интересы, логическое мышление, внимание, зрительную память через мелкую моторику.</a:t>
            </a:r>
            <a:endParaRPr lang="ru-RU" sz="1600" dirty="0" smtClean="0"/>
          </a:p>
          <a:p>
            <a:r>
              <a:rPr lang="ru-RU" sz="1600" dirty="0" smtClean="0"/>
              <a:t>2. Закреплять умения детей строить по схеме</a:t>
            </a:r>
            <a:endParaRPr lang="ru-RU" sz="1600" dirty="0" smtClean="0"/>
          </a:p>
          <a:p>
            <a:r>
              <a:rPr lang="ru-RU" sz="1600" dirty="0" smtClean="0"/>
              <a:t>3. Развивать у детей умения, передавать характерные особенности животных, опираясь на схему.</a:t>
            </a:r>
            <a:endParaRPr lang="ru-RU" sz="1600" dirty="0" smtClean="0"/>
          </a:p>
          <a:p>
            <a:r>
              <a:rPr lang="ru-RU" sz="1600" dirty="0" smtClean="0"/>
              <a:t>4. Воспитывать детей работать в коллективе сверстников, помогая, друг другу при совместной постройке.</a:t>
            </a:r>
            <a:endParaRPr lang="ru-RU" sz="1600" dirty="0"/>
          </a:p>
        </p:txBody>
      </p:sp>
      <p:pic>
        <p:nvPicPr>
          <p:cNvPr id="4" name="Рисунок 3" descr="6795_2-1024x57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88024" y="332656"/>
            <a:ext cx="3744416" cy="268716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429000"/>
            <a:ext cx="66247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Задача:</a:t>
            </a:r>
            <a:endParaRPr lang="ru-RU" sz="1600" dirty="0" smtClean="0"/>
          </a:p>
          <a:p>
            <a:r>
              <a:rPr lang="ru-RU" sz="1600" dirty="0" smtClean="0"/>
              <a:t>знакомить с креплением колес в </a:t>
            </a:r>
            <a:r>
              <a:rPr lang="ru-RU" sz="1600" dirty="0" err="1" smtClean="0"/>
              <a:t>лего-конструкторе</a:t>
            </a:r>
            <a:r>
              <a:rPr lang="ru-RU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знакомить с различными видами транспорта;</a:t>
            </a:r>
            <a:endParaRPr lang="ru-RU" sz="1600" dirty="0" smtClean="0"/>
          </a:p>
          <a:p>
            <a:r>
              <a:rPr lang="ru-RU" sz="1600" dirty="0" smtClean="0"/>
              <a:t>закреплять знания ПДД;</a:t>
            </a:r>
            <a:endParaRPr lang="ru-RU" sz="1600" dirty="0" smtClean="0"/>
          </a:p>
          <a:p>
            <a:r>
              <a:rPr lang="ru-RU" sz="1600" dirty="0" smtClean="0"/>
              <a:t>воспитывать умение работать в группе.</a:t>
            </a:r>
            <a:endParaRPr lang="ru-RU" sz="1600" dirty="0" smtClean="0"/>
          </a:p>
          <a:p>
            <a:r>
              <a:rPr lang="ru-RU" sz="1600" b="1" dirty="0" smtClean="0"/>
              <a:t>Оборудование:</a:t>
            </a:r>
            <a:endParaRPr lang="ru-RU" sz="1600" dirty="0" smtClean="0"/>
          </a:p>
          <a:p>
            <a:r>
              <a:rPr lang="ru-RU" sz="1600" dirty="0" smtClean="0"/>
              <a:t>мешочки с деталями конструктора </a:t>
            </a:r>
            <a:r>
              <a:rPr lang="ru-RU" sz="1600" dirty="0" err="1" smtClean="0"/>
              <a:t>Лего</a:t>
            </a:r>
            <a:r>
              <a:rPr lang="ru-RU" sz="1600" dirty="0" smtClean="0"/>
              <a:t>,</a:t>
            </a:r>
            <a:endParaRPr lang="ru-RU" sz="1600" dirty="0" smtClean="0"/>
          </a:p>
          <a:p>
            <a:r>
              <a:rPr lang="ru-RU" sz="1600" dirty="0" smtClean="0"/>
              <a:t>картинки с дорожными знаками</a:t>
            </a:r>
            <a:endParaRPr lang="ru-RU" sz="1600" dirty="0" smtClean="0"/>
          </a:p>
          <a:p>
            <a:r>
              <a:rPr lang="ru-RU" sz="1600" dirty="0" smtClean="0"/>
              <a:t>презентация « грузовой и строительный вид транспорта»</a:t>
            </a:r>
            <a:endParaRPr lang="ru-RU" sz="1600" dirty="0" smtClean="0"/>
          </a:p>
          <a:p>
            <a:r>
              <a:rPr lang="ru-RU" sz="1600" dirty="0" smtClean="0"/>
              <a:t>комплект деталей </a:t>
            </a:r>
            <a:r>
              <a:rPr lang="ru-RU" sz="1600" dirty="0" err="1" smtClean="0"/>
              <a:t>Лего</a:t>
            </a:r>
            <a:r>
              <a:rPr lang="ru-RU" sz="1600" dirty="0" smtClean="0"/>
              <a:t> для индивидуальной работы.</a:t>
            </a:r>
            <a:endParaRPr lang="ru-RU" sz="1600" dirty="0" smtClean="0"/>
          </a:p>
          <a:p>
            <a:r>
              <a:rPr lang="ru-RU" sz="1600" dirty="0" smtClean="0"/>
              <a:t>иллюстрации-отгадки к сказкам.</a:t>
            </a:r>
            <a:endParaRPr lang="ru-RU" sz="1600" dirty="0" smtClean="0"/>
          </a:p>
          <a:p>
            <a:endParaRPr lang="ru-RU" dirty="0"/>
          </a:p>
        </p:txBody>
      </p:sp>
      <p:pic>
        <p:nvPicPr>
          <p:cNvPr id="3" name="Рисунок 2" descr="bfcab8752621b8cb764b1f7df43c7199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512" y="476672"/>
            <a:ext cx="2849893" cy="2564904"/>
          </a:xfrm>
          <a:prstGeom prst="rect">
            <a:avLst/>
          </a:prstGeom>
        </p:spPr>
      </p:pic>
      <p:pic>
        <p:nvPicPr>
          <p:cNvPr id="4" name="Рисунок 3" descr="100000075872b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32656"/>
            <a:ext cx="2708920" cy="2708920"/>
          </a:xfrm>
          <a:prstGeom prst="rect">
            <a:avLst/>
          </a:prstGeom>
        </p:spPr>
      </p:pic>
      <p:pic>
        <p:nvPicPr>
          <p:cNvPr id="5" name="Рисунок 4" descr="konstruktor_lego_10860_duplo_my_first_moy_pervyy_gonochnyy_avtomobil_10860_5a7daec6966ba_2401_bi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84168" y="620688"/>
            <a:ext cx="2664296" cy="23309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789040"/>
            <a:ext cx="71007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  </a:t>
            </a:r>
            <a:r>
              <a:rPr lang="ru-RU" sz="1600" b="1" dirty="0" smtClean="0"/>
              <a:t>«Воздушный транспорт»</a:t>
            </a:r>
            <a:endParaRPr lang="ru-RU" sz="1600" b="1" dirty="0" smtClean="0"/>
          </a:p>
          <a:p>
            <a:r>
              <a:rPr lang="ru-RU" sz="1600" dirty="0" smtClean="0"/>
              <a:t>Формировать практические навыки .</a:t>
            </a:r>
            <a:endParaRPr lang="ru-RU" sz="1600" dirty="0" smtClean="0"/>
          </a:p>
          <a:p>
            <a:r>
              <a:rPr lang="ru-RU" sz="1600" dirty="0" smtClean="0"/>
              <a:t>Задачи:</a:t>
            </a:r>
            <a:endParaRPr lang="ru-RU" sz="1600" dirty="0" smtClean="0"/>
          </a:p>
          <a:p>
            <a:r>
              <a:rPr lang="ru-RU" sz="1600" dirty="0" smtClean="0"/>
              <a:t>учить детей воплощать свои идеи на практике при помощи конструктора </a:t>
            </a:r>
            <a:r>
              <a:rPr lang="ru-RU" sz="1600" dirty="0" err="1" smtClean="0"/>
              <a:t>Лего</a:t>
            </a:r>
            <a:r>
              <a:rPr lang="ru-RU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развивать познавательный интерес к конструктивной деятельности;</a:t>
            </a:r>
            <a:endParaRPr lang="ru-RU" sz="1600" dirty="0" smtClean="0"/>
          </a:p>
          <a:p>
            <a:r>
              <a:rPr lang="ru-RU" sz="1600" dirty="0" smtClean="0"/>
              <a:t>развивать способности детей к моделированию;</a:t>
            </a:r>
            <a:endParaRPr lang="ru-RU" sz="1600" dirty="0" smtClean="0"/>
          </a:p>
          <a:p>
            <a:r>
              <a:rPr lang="ru-RU" sz="1600" dirty="0" smtClean="0"/>
              <a:t>развивать фантазию, мышление и речь детей;</a:t>
            </a:r>
            <a:endParaRPr lang="ru-RU" sz="1600" dirty="0" smtClean="0"/>
          </a:p>
          <a:p>
            <a:r>
              <a:rPr lang="ru-RU" sz="1600" dirty="0" smtClean="0"/>
              <a:t>развивать мелкую мускулатуру рук;</a:t>
            </a:r>
            <a:endParaRPr lang="ru-RU" sz="1600" dirty="0" smtClean="0"/>
          </a:p>
          <a:p>
            <a:r>
              <a:rPr lang="ru-RU" sz="1600" dirty="0" smtClean="0"/>
              <a:t>продолжить расширять и обогащать кругозор учащихся;</a:t>
            </a:r>
            <a:endParaRPr lang="ru-RU" sz="1600" dirty="0" smtClean="0"/>
          </a:p>
          <a:p>
            <a:r>
              <a:rPr lang="ru-RU" sz="1600" dirty="0" smtClean="0"/>
              <a:t>воспитывать самостоятельность, любознательность.</a:t>
            </a:r>
            <a:endParaRPr lang="ru-RU" sz="1600" dirty="0"/>
          </a:p>
        </p:txBody>
      </p:sp>
      <p:pic>
        <p:nvPicPr>
          <p:cNvPr id="3" name="Рисунок 2" descr="2017-02-19-11.28.26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520" y="188640"/>
            <a:ext cx="2747797" cy="2060848"/>
          </a:xfrm>
          <a:prstGeom prst="rect">
            <a:avLst/>
          </a:prstGeom>
        </p:spPr>
      </p:pic>
      <p:pic>
        <p:nvPicPr>
          <p:cNvPr id="4" name="Рисунок 3" descr="53238a15d2dccbe12ed4e7f5c69b66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412776"/>
            <a:ext cx="2696484" cy="1982091"/>
          </a:xfrm>
          <a:prstGeom prst="rect">
            <a:avLst/>
          </a:prstGeom>
        </p:spPr>
      </p:pic>
      <p:pic>
        <p:nvPicPr>
          <p:cNvPr id="5" name="Рисунок 4" descr="1f6430f0303dad740cf73f76f61dd5f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119664" y="2060848"/>
            <a:ext cx="3024336" cy="213325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5184576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Содержание </a:t>
            </a:r>
            <a:endParaRPr lang="ru-RU" sz="1200" b="1" dirty="0" smtClean="0"/>
          </a:p>
          <a:p>
            <a:r>
              <a:rPr lang="ru-RU" sz="1200" b="1" dirty="0" smtClean="0"/>
              <a:t>Первое полугодие занятий</a:t>
            </a:r>
            <a:endParaRPr lang="ru-RU" sz="1200" b="1" dirty="0" smtClean="0"/>
          </a:p>
          <a:p>
            <a:r>
              <a:rPr lang="ru-RU" sz="1200" dirty="0" smtClean="0"/>
              <a:t>Знакомство с конструктором.</a:t>
            </a:r>
            <a:endParaRPr lang="ru-RU" sz="1200" dirty="0" smtClean="0"/>
          </a:p>
          <a:p>
            <a:r>
              <a:rPr lang="ru-RU" sz="1200" dirty="0" smtClean="0"/>
              <a:t>Знакомство с деталями </a:t>
            </a:r>
            <a:r>
              <a:rPr lang="ru-RU" sz="1200" dirty="0" err="1" smtClean="0"/>
              <a:t>Лего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Игровая деятельность с конструктором.</a:t>
            </a:r>
            <a:endParaRPr lang="ru-RU" sz="1200" dirty="0" smtClean="0"/>
          </a:p>
          <a:p>
            <a:r>
              <a:rPr lang="ru-RU" sz="1200" dirty="0" smtClean="0"/>
              <a:t>Исследователи кирпичиков.</a:t>
            </a:r>
            <a:endParaRPr lang="ru-RU" sz="1200" dirty="0" smtClean="0"/>
          </a:p>
          <a:p>
            <a:r>
              <a:rPr lang="ru-RU" sz="1200" dirty="0" smtClean="0"/>
              <a:t>Продолжение знакомства с </a:t>
            </a:r>
            <a:r>
              <a:rPr lang="ru-RU" sz="1200" dirty="0" err="1" smtClean="0"/>
              <a:t>Лего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r>
              <a:rPr lang="ru-RU" sz="1200" dirty="0" smtClean="0"/>
              <a:t>Форма и размер деталей.</a:t>
            </a:r>
            <a:endParaRPr lang="ru-RU" sz="1200" dirty="0" smtClean="0"/>
          </a:p>
          <a:p>
            <a:r>
              <a:rPr lang="ru-RU" sz="1200" dirty="0" smtClean="0"/>
              <a:t>Варианты скреплений.</a:t>
            </a:r>
            <a:endParaRPr lang="ru-RU" sz="1200" dirty="0" smtClean="0"/>
          </a:p>
          <a:p>
            <a:br>
              <a:rPr lang="ru-RU" sz="1200" dirty="0" smtClean="0"/>
            </a:br>
            <a:r>
              <a:rPr lang="ru-RU" sz="1200" dirty="0" smtClean="0"/>
              <a:t>Путешествие по </a:t>
            </a:r>
            <a:r>
              <a:rPr lang="ru-RU" sz="1200" dirty="0" err="1" smtClean="0"/>
              <a:t>Лего-стране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r>
              <a:rPr lang="ru-RU" sz="1200" dirty="0" smtClean="0"/>
              <a:t>Виды крепежа</a:t>
            </a:r>
            <a:endParaRPr lang="ru-RU" sz="1200" dirty="0" smtClean="0"/>
          </a:p>
          <a:p>
            <a:r>
              <a:rPr lang="ru-RU" sz="1200" dirty="0" smtClean="0"/>
              <a:t>Исследование цвета.</a:t>
            </a:r>
            <a:endParaRPr lang="ru-RU" sz="1200" dirty="0" smtClean="0"/>
          </a:p>
          <a:p>
            <a:r>
              <a:rPr lang="ru-RU" sz="1200" dirty="0" smtClean="0"/>
              <a:t>Конструирование на свободную тему.</a:t>
            </a:r>
            <a:endParaRPr lang="ru-RU" sz="1200" dirty="0" smtClean="0"/>
          </a:p>
          <a:p>
            <a:br>
              <a:rPr lang="ru-RU" sz="1200" dirty="0" smtClean="0"/>
            </a:br>
            <a:r>
              <a:rPr lang="ru-RU" sz="1200" dirty="0" smtClean="0"/>
              <a:t>Исследователи формочек.</a:t>
            </a:r>
            <a:endParaRPr lang="ru-RU" sz="1200" dirty="0" smtClean="0"/>
          </a:p>
          <a:p>
            <a:r>
              <a:rPr lang="ru-RU" sz="1200" dirty="0" smtClean="0"/>
              <a:t>Различные формы деталей.</a:t>
            </a:r>
            <a:endParaRPr lang="ru-RU" sz="1200" dirty="0" smtClean="0"/>
          </a:p>
          <a:p>
            <a:r>
              <a:rPr lang="ru-RU" sz="1200" dirty="0" smtClean="0"/>
              <a:t>Словарь </a:t>
            </a:r>
            <a:r>
              <a:rPr lang="ru-RU" sz="1200" dirty="0" err="1" smtClean="0"/>
              <a:t>Лего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r>
              <a:rPr lang="ru-RU" sz="1200" dirty="0" smtClean="0"/>
              <a:t>Конструирование на свободную тему.</a:t>
            </a:r>
            <a:endParaRPr lang="ru-RU" sz="1200" dirty="0" smtClean="0"/>
          </a:p>
          <a:p>
            <a:r>
              <a:rPr lang="ru-RU" sz="1200" dirty="0" smtClean="0"/>
              <a:t>Мой любимый цветок.</a:t>
            </a:r>
            <a:endParaRPr lang="ru-RU" sz="1200" dirty="0" smtClean="0"/>
          </a:p>
          <a:p>
            <a:r>
              <a:rPr lang="ru-RU" sz="1200" dirty="0" smtClean="0"/>
              <a:t>Плоскостное моделирование.</a:t>
            </a:r>
            <a:endParaRPr lang="ru-RU" sz="1200" dirty="0" smtClean="0"/>
          </a:p>
          <a:p>
            <a:r>
              <a:rPr lang="ru-RU" sz="1200" dirty="0" smtClean="0"/>
              <a:t>Конструирование на свободную тему.</a:t>
            </a:r>
            <a:endParaRPr lang="ru-RU" sz="1200" dirty="0" smtClean="0"/>
          </a:p>
          <a:p>
            <a:r>
              <a:rPr lang="ru-RU" sz="1200" dirty="0" smtClean="0"/>
              <a:t>Транспортное моделирование.</a:t>
            </a:r>
            <a:endParaRPr lang="ru-RU" sz="1200" dirty="0" smtClean="0"/>
          </a:p>
          <a:p>
            <a:r>
              <a:rPr lang="ru-RU" sz="1200" dirty="0" smtClean="0"/>
              <a:t>Беседы о видах и назначении транспорта.</a:t>
            </a:r>
            <a:endParaRPr lang="ru-RU" sz="1200" dirty="0" smtClean="0"/>
          </a:p>
          <a:p>
            <a:r>
              <a:rPr lang="ru-RU" sz="1200" dirty="0" smtClean="0"/>
              <a:t>Колёса (правила сборки).</a:t>
            </a:r>
            <a:endParaRPr lang="ru-RU" sz="1200" dirty="0" smtClean="0"/>
          </a:p>
          <a:p>
            <a:r>
              <a:rPr lang="ru-RU" sz="1200" dirty="0" smtClean="0"/>
              <a:t>Построение транспорта по схемам.</a:t>
            </a:r>
            <a:endParaRPr lang="ru-RU" sz="1200" dirty="0" smtClean="0"/>
          </a:p>
          <a:p>
            <a:r>
              <a:rPr lang="ru-RU" sz="1200" dirty="0" smtClean="0"/>
              <a:t>Самостоятельное проектирование.</a:t>
            </a:r>
            <a:endParaRPr lang="ru-RU" sz="1200" dirty="0" smtClean="0"/>
          </a:p>
          <a:p>
            <a:r>
              <a:rPr lang="ru-RU" sz="1200" dirty="0" smtClean="0"/>
              <a:t>Игры с моделями транспорта.</a:t>
            </a:r>
            <a:endParaRPr lang="ru-RU" sz="1200" dirty="0" smtClean="0"/>
          </a:p>
          <a:p>
            <a:r>
              <a:rPr lang="ru-RU" sz="1200" dirty="0" smtClean="0"/>
              <a:t>Подготовка работ к участию в выставках и конкурсах.</a:t>
            </a:r>
            <a:endParaRPr lang="ru-RU" sz="1200" dirty="0" smtClean="0"/>
          </a:p>
          <a:p>
            <a:r>
              <a:rPr lang="ru-RU" sz="1200" dirty="0" smtClean="0"/>
              <a:t>Разработка проекта. Эскиз.</a:t>
            </a:r>
            <a:endParaRPr lang="ru-RU" sz="1200" dirty="0" smtClean="0"/>
          </a:p>
          <a:p>
            <a:r>
              <a:rPr lang="ru-RU" sz="1200" dirty="0" smtClean="0"/>
              <a:t>Участие в выставке или конкурсе.</a:t>
            </a:r>
            <a:endParaRPr lang="ru-RU" sz="1200" dirty="0" smtClean="0"/>
          </a:p>
          <a:p>
            <a:br>
              <a:rPr lang="ru-RU" sz="1200" dirty="0" smtClean="0"/>
            </a:br>
            <a:endParaRPr lang="ru-RU" sz="1200" dirty="0" smtClean="0"/>
          </a:p>
          <a:p>
            <a:br>
              <a:rPr lang="ru-RU" sz="1200" dirty="0" smtClean="0"/>
            </a:br>
            <a:endParaRPr lang="ru-RU" sz="1200" dirty="0" smtClean="0"/>
          </a:p>
          <a:p>
            <a:br>
              <a:rPr lang="ru-RU" sz="1200" dirty="0" smtClean="0"/>
            </a:br>
            <a:endParaRPr lang="ru-RU" sz="1200" dirty="0" smtClean="0"/>
          </a:p>
          <a:p>
            <a:br>
              <a:rPr lang="ru-RU" dirty="0" smtClean="0"/>
            </a:br>
            <a:endParaRPr lang="ru-RU" dirty="0" smtClean="0"/>
          </a:p>
          <a:p>
            <a:br>
              <a:rPr lang="ru-RU" dirty="0" smtClean="0"/>
            </a:br>
            <a:endParaRPr lang="ru-RU" dirty="0" smtClean="0"/>
          </a:p>
          <a:p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39952" y="260648"/>
            <a:ext cx="453861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Второе полугодие занятий</a:t>
            </a:r>
            <a:br>
              <a:rPr lang="ru-RU" sz="1200" dirty="0" smtClean="0"/>
            </a:br>
            <a:r>
              <a:rPr lang="ru-RU" sz="1200" dirty="0" smtClean="0"/>
              <a:t>Путешествие по </a:t>
            </a:r>
            <a:r>
              <a:rPr lang="ru-RU" sz="1200" dirty="0" err="1" smtClean="0"/>
              <a:t>Лего-стране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r>
              <a:rPr lang="ru-RU" sz="1200" dirty="0" smtClean="0"/>
              <a:t>Повторение формы и цвета </a:t>
            </a:r>
            <a:r>
              <a:rPr lang="ru-RU" sz="1200" dirty="0" err="1" smtClean="0"/>
              <a:t>ЛЕГО-деталей</a:t>
            </a:r>
            <a:endParaRPr lang="ru-RU" sz="1200" dirty="0" smtClean="0"/>
          </a:p>
          <a:p>
            <a:r>
              <a:rPr lang="ru-RU" sz="1200" dirty="0" smtClean="0"/>
              <a:t>Форма и размер деталей</a:t>
            </a:r>
            <a:endParaRPr lang="ru-RU" sz="1200" dirty="0" smtClean="0"/>
          </a:p>
          <a:p>
            <a:r>
              <a:rPr lang="ru-RU" sz="1200" dirty="0" smtClean="0"/>
              <a:t>Варианты скреплений</a:t>
            </a:r>
            <a:endParaRPr lang="ru-RU" sz="1200" dirty="0" smtClean="0"/>
          </a:p>
          <a:p>
            <a:r>
              <a:rPr lang="ru-RU" sz="1200" dirty="0" smtClean="0"/>
              <a:t>Конструирование на свободную тему</a:t>
            </a:r>
            <a:endParaRPr lang="ru-RU" sz="1200" dirty="0" smtClean="0"/>
          </a:p>
          <a:p>
            <a:br>
              <a:rPr lang="ru-RU" sz="1200" dirty="0" smtClean="0"/>
            </a:br>
            <a:r>
              <a:rPr lang="ru-RU" sz="1200" dirty="0" smtClean="0"/>
              <a:t>В мире животных</a:t>
            </a:r>
            <a:endParaRPr lang="ru-RU" sz="1200" dirty="0" smtClean="0"/>
          </a:p>
          <a:p>
            <a:r>
              <a:rPr lang="ru-RU" sz="1200" dirty="0" smtClean="0"/>
              <a:t>Домашние и дикие животные</a:t>
            </a:r>
            <a:endParaRPr lang="ru-RU" sz="1200" dirty="0" smtClean="0"/>
          </a:p>
          <a:p>
            <a:r>
              <a:rPr lang="ru-RU" sz="1200" dirty="0" smtClean="0"/>
              <a:t>Конструирование макетов животных</a:t>
            </a:r>
            <a:endParaRPr lang="ru-RU" sz="1200" dirty="0" smtClean="0"/>
          </a:p>
          <a:p>
            <a:r>
              <a:rPr lang="ru-RU" sz="1200" dirty="0" smtClean="0"/>
              <a:t>Устойчивость конструкций.</a:t>
            </a:r>
            <a:endParaRPr lang="ru-RU" sz="1200" dirty="0" smtClean="0"/>
          </a:p>
          <a:p>
            <a:r>
              <a:rPr lang="ru-RU" sz="1200" dirty="0" smtClean="0"/>
              <a:t>Наблюдение над устойчивостью конструкций. Построение башни.</a:t>
            </a:r>
            <a:endParaRPr lang="ru-RU" sz="1200" dirty="0" smtClean="0"/>
          </a:p>
          <a:p>
            <a:r>
              <a:rPr lang="ru-RU" sz="1200" dirty="0" smtClean="0"/>
              <a:t>Лестница</a:t>
            </a:r>
            <a:endParaRPr lang="ru-RU" sz="1200" dirty="0" smtClean="0"/>
          </a:p>
          <a:p>
            <a:r>
              <a:rPr lang="ru-RU" sz="1200" dirty="0" smtClean="0"/>
              <a:t>Понятие равновесия</a:t>
            </a:r>
            <a:endParaRPr lang="ru-RU" sz="1200" dirty="0" smtClean="0"/>
          </a:p>
          <a:p>
            <a:br>
              <a:rPr lang="ru-RU" sz="1200" dirty="0" smtClean="0"/>
            </a:br>
            <a:r>
              <a:rPr lang="ru-RU" sz="1200" dirty="0" smtClean="0"/>
              <a:t>Какой бывает транспорт.</a:t>
            </a:r>
            <a:endParaRPr lang="ru-RU" sz="1200" dirty="0" smtClean="0"/>
          </a:p>
          <a:p>
            <a:r>
              <a:rPr lang="ru-RU" sz="1200" dirty="0" smtClean="0"/>
              <a:t>Беседы о видах и назначении транспорта</a:t>
            </a:r>
            <a:endParaRPr lang="ru-RU" sz="1200" dirty="0" smtClean="0"/>
          </a:p>
          <a:p>
            <a:r>
              <a:rPr lang="ru-RU" sz="1200" dirty="0" smtClean="0"/>
              <a:t>Разработка проекта. Эскиз.</a:t>
            </a:r>
            <a:endParaRPr lang="ru-RU" sz="1200" dirty="0" smtClean="0"/>
          </a:p>
          <a:p>
            <a:r>
              <a:rPr lang="ru-RU" sz="1200" dirty="0" smtClean="0"/>
              <a:t>Проектная работа</a:t>
            </a:r>
            <a:endParaRPr lang="ru-RU" sz="1200" dirty="0" smtClean="0"/>
          </a:p>
          <a:p>
            <a:br>
              <a:rPr lang="ru-RU" sz="1200" dirty="0" smtClean="0"/>
            </a:br>
            <a:r>
              <a:rPr lang="ru-RU" sz="1200" dirty="0" smtClean="0"/>
              <a:t>Конструирование по образцу</a:t>
            </a:r>
            <a:endParaRPr lang="ru-RU" sz="1200" dirty="0" smtClean="0"/>
          </a:p>
          <a:p>
            <a:r>
              <a:rPr lang="ru-RU" sz="1200" dirty="0" smtClean="0"/>
              <a:t>Улица полна неожиданностей (ПДД)</a:t>
            </a:r>
            <a:endParaRPr lang="ru-RU" sz="1200" dirty="0" smtClean="0"/>
          </a:p>
          <a:p>
            <a:r>
              <a:rPr lang="ru-RU" sz="1200" dirty="0" smtClean="0"/>
              <a:t>Военная техника</a:t>
            </a:r>
            <a:endParaRPr lang="ru-RU" sz="1200" dirty="0" smtClean="0"/>
          </a:p>
          <a:p>
            <a:r>
              <a:rPr lang="ru-RU" sz="1200" dirty="0" smtClean="0"/>
              <a:t>Воздушный транспорт</a:t>
            </a:r>
            <a:endParaRPr lang="ru-RU" sz="1200" dirty="0" smtClean="0"/>
          </a:p>
          <a:p>
            <a:r>
              <a:rPr lang="ru-RU" sz="1200" dirty="0" smtClean="0"/>
              <a:t>Железнодорожный транспорт</a:t>
            </a:r>
            <a:endParaRPr lang="ru-RU" sz="1200" dirty="0" smtClean="0"/>
          </a:p>
          <a:p>
            <a:r>
              <a:rPr lang="ru-RU" sz="1200" dirty="0" smtClean="0"/>
              <a:t>Старинные замки</a:t>
            </a:r>
            <a:endParaRPr lang="ru-RU" sz="1200" dirty="0" smtClean="0"/>
          </a:p>
          <a:p>
            <a:r>
              <a:rPr lang="ru-RU" sz="1200" dirty="0" smtClean="0"/>
              <a:t>Любимые сказочные герои</a:t>
            </a:r>
            <a:endParaRPr lang="ru-RU" sz="1200" dirty="0" smtClean="0"/>
          </a:p>
          <a:p>
            <a:r>
              <a:rPr lang="ru-RU" sz="1200" dirty="0" err="1" smtClean="0"/>
              <a:t>Лего-город</a:t>
            </a:r>
            <a:endParaRPr lang="ru-RU" sz="1200" dirty="0" smtClean="0"/>
          </a:p>
          <a:p>
            <a:r>
              <a:rPr lang="ru-RU" sz="1200" dirty="0" smtClean="0"/>
              <a:t>Итоговые занятия</a:t>
            </a:r>
            <a:endParaRPr lang="ru-RU" sz="1200" dirty="0" smtClean="0"/>
          </a:p>
          <a:p>
            <a:r>
              <a:rPr lang="ru-RU" sz="1200" dirty="0" smtClean="0"/>
              <a:t>Выполнение проектов по замыслу</a:t>
            </a:r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916832"/>
            <a:ext cx="5112568" cy="2592288"/>
          </a:xfrm>
          <a:prstGeom prst="rect">
            <a:avLst/>
          </a:prstGeom>
          <a:noFill/>
        </p:spPr>
        <p:txBody>
          <a:bodyPr wrap="none" rtlCol="0">
            <a:prstTxWarp prst="textCascadeDown">
              <a:avLst/>
            </a:prstTxWarp>
            <a:sp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40804"/>
            <a:ext cx="79208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Цели и задачи </a:t>
            </a:r>
            <a:r>
              <a:rPr lang="ru-RU" b="1" dirty="0" err="1" smtClean="0"/>
              <a:t>Лего-конструирования</a:t>
            </a:r>
            <a:endParaRPr lang="ru-RU" dirty="0" smtClean="0"/>
          </a:p>
          <a:p>
            <a:br>
              <a:rPr lang="ru-RU" dirty="0" smtClean="0"/>
            </a:br>
            <a:endParaRPr lang="ru-RU" dirty="0" smtClean="0"/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у детей дошкольного возраста способностей к техническому творчеству, предоставить им возможность творческой самореализации посредством овладения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-конструированием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формированию знаний о счёте, форме, пропорции, симметрии, понятии части и целого;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овладения основами конструирования;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знания и умения ориентироваться в технике чтения элементарных схем.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внимания, памяти, образного и пространственного мышления;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творческой активности ребёнка;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расширению кругозора и развитию представлений об окружающем мире.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формированию умения составлять план действий и применять его для решения практических задач, осуществлять анализ и оценку проделанной работы;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воспитанию организационно-волевых качеств личности (терпение, воля, самоконтроль);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развития навыков межличностного общения и коллективного творчества.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1200" dirty="0" smtClean="0"/>
            </a:br>
            <a:endParaRPr lang="ru-RU" sz="1200" dirty="0" smtClean="0"/>
          </a:p>
          <a:p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5631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Планируемый результат</a:t>
            </a:r>
            <a:endParaRPr lang="ru-RU" sz="1600" dirty="0" smtClean="0"/>
          </a:p>
          <a:p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          В ходе работы по </a:t>
            </a:r>
            <a:r>
              <a:rPr lang="ru-RU" sz="1600" dirty="0" err="1" smtClean="0"/>
              <a:t>Лего-конструированию</a:t>
            </a:r>
            <a:r>
              <a:rPr lang="ru-RU" sz="1600" dirty="0" smtClean="0"/>
              <a:t> ребенок должны </a:t>
            </a:r>
            <a:r>
              <a:rPr lang="ru-RU" sz="1600" b="1" dirty="0" smtClean="0"/>
              <a:t>знать:</a:t>
            </a:r>
            <a:endParaRPr lang="ru-RU" sz="1600" dirty="0" smtClean="0"/>
          </a:p>
          <a:p>
            <a:pPr lvl="1"/>
            <a:r>
              <a:rPr lang="ru-RU" sz="1600" dirty="0" smtClean="0"/>
              <a:t>основные детали </a:t>
            </a:r>
            <a:r>
              <a:rPr lang="ru-RU" sz="1600" dirty="0" err="1" smtClean="0"/>
              <a:t>Лего-конструктора</a:t>
            </a:r>
            <a:r>
              <a:rPr lang="ru-RU" sz="1600" dirty="0" smtClean="0"/>
              <a:t> (назначение, особенности);</a:t>
            </a:r>
            <a:endParaRPr lang="ru-RU" sz="1600" dirty="0" smtClean="0"/>
          </a:p>
          <a:p>
            <a:pPr lvl="1"/>
            <a:r>
              <a:rPr lang="ru-RU" sz="1600" dirty="0" smtClean="0"/>
              <a:t>Простейшие основы механики (устойчивость конструкций, прочность соединения, виды соединения деталей механизма);</a:t>
            </a:r>
            <a:endParaRPr lang="ru-RU" sz="1600" dirty="0" smtClean="0"/>
          </a:p>
          <a:p>
            <a:pPr lvl="1"/>
            <a:r>
              <a:rPr lang="ru-RU" sz="1600" dirty="0" smtClean="0"/>
              <a:t>Виды конструкций: плоские, объёмные, неподвижное и подвижное соединение деталей;</a:t>
            </a:r>
            <a:endParaRPr lang="ru-RU" sz="1600" dirty="0" smtClean="0"/>
          </a:p>
          <a:p>
            <a:pPr lvl="1"/>
            <a:r>
              <a:rPr lang="ru-RU" sz="1600" dirty="0" smtClean="0"/>
              <a:t>Технологическую последовательность изготовления несложных конструкций.</a:t>
            </a:r>
            <a:endParaRPr lang="ru-RU" sz="1600" dirty="0" smtClean="0"/>
          </a:p>
          <a:p>
            <a:br>
              <a:rPr lang="ru-RU" sz="1600" dirty="0" smtClean="0"/>
            </a:br>
            <a:endParaRPr lang="ru-RU" sz="1600" dirty="0" smtClean="0"/>
          </a:p>
          <a:p>
            <a:r>
              <a:rPr lang="ru-RU" sz="1600" b="1" dirty="0" smtClean="0"/>
              <a:t>Уметь:</a:t>
            </a:r>
            <a:endParaRPr lang="ru-RU" sz="1600" dirty="0" smtClean="0"/>
          </a:p>
          <a:p>
            <a:pPr lvl="1"/>
            <a:r>
              <a:rPr lang="ru-RU" sz="1600" dirty="0" smtClean="0"/>
              <a:t>Осуществлять подбор деталей, необходимых для конструирования (по виду и цвету);</a:t>
            </a:r>
            <a:endParaRPr lang="ru-RU" sz="1600" dirty="0" smtClean="0"/>
          </a:p>
          <a:p>
            <a:pPr lvl="1"/>
            <a:r>
              <a:rPr lang="ru-RU" sz="1600" dirty="0" smtClean="0"/>
              <a:t>Конструировать, ориентируясь на пошаговую схему изготовления конструкции;</a:t>
            </a:r>
            <a:endParaRPr lang="ru-RU" sz="1600" dirty="0" smtClean="0"/>
          </a:p>
          <a:p>
            <a:pPr lvl="1"/>
            <a:r>
              <a:rPr lang="ru-RU" sz="1600" dirty="0" smtClean="0"/>
              <a:t>Конструировать по образцу;</a:t>
            </a:r>
            <a:endParaRPr lang="ru-RU" sz="1600" dirty="0" smtClean="0"/>
          </a:p>
          <a:p>
            <a:pPr lvl="1"/>
            <a:r>
              <a:rPr lang="ru-RU" sz="1600" dirty="0" smtClean="0"/>
              <a:t>с помощью педагога анализировать, планировать предстоящую практическую работу, осуществлять контроль качества результатов собственной практической деятельности;</a:t>
            </a:r>
            <a:endParaRPr lang="ru-RU" sz="1600" dirty="0" smtClean="0"/>
          </a:p>
          <a:p>
            <a:pPr lvl="1"/>
            <a:r>
              <a:rPr lang="ru-RU" sz="1600" dirty="0" smtClean="0"/>
              <a:t> Самостоятельно определять количество деталей в конструкции моделей; реализовывать творческий замысел.</a:t>
            </a:r>
            <a:endParaRPr lang="ru-RU" sz="1600" dirty="0" smtClean="0"/>
          </a:p>
          <a:p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"/>
          <a:srcRect l="-3"/>
          <a:stretch>
            <a:fillRect/>
          </a:stretch>
        </p:blipFill>
        <p:spPr>
          <a:xfrm rot="5400000">
            <a:off x="1772816" y="-1390306"/>
            <a:ext cx="1637928" cy="4680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3645024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«Разноцветные </a:t>
            </a:r>
            <a:r>
              <a:rPr lang="ru-RU" sz="1600" b="1" dirty="0"/>
              <a:t>дорожки»</a:t>
            </a:r>
            <a:endParaRPr lang="ru-RU" sz="1600" b="1" dirty="0"/>
          </a:p>
          <a:p>
            <a:pPr algn="just"/>
            <a:r>
              <a:rPr lang="ru-RU" sz="1600" dirty="0"/>
              <a:t>Закрепить умения строить дорожки разной длины и ширины из деталей крупного и мелкого строительного материала </a:t>
            </a:r>
            <a:r>
              <a:rPr lang="ru-RU" sz="1600" dirty="0" smtClean="0"/>
              <a:t>(ЛЕГО).</a:t>
            </a:r>
            <a:endParaRPr lang="ru-RU" sz="1600" dirty="0"/>
          </a:p>
          <a:p>
            <a:pPr algn="just"/>
            <a:r>
              <a:rPr lang="ru-RU" sz="1600" dirty="0"/>
              <a:t>Задачи:</a:t>
            </a:r>
            <a:endParaRPr lang="ru-RU" sz="1600" dirty="0"/>
          </a:p>
          <a:p>
            <a:pPr algn="just"/>
            <a:r>
              <a:rPr lang="ru-RU" sz="1600" dirty="0"/>
              <a:t>-Закрепить название деталей строительного материала, </a:t>
            </a:r>
            <a:r>
              <a:rPr lang="ru-RU" sz="1600" dirty="0" smtClean="0"/>
              <a:t>цвет.</a:t>
            </a:r>
            <a:endParaRPr lang="ru-RU" sz="1600" dirty="0"/>
          </a:p>
          <a:p>
            <a:pPr algn="just"/>
            <a:r>
              <a:rPr lang="ru-RU" sz="1600" dirty="0"/>
              <a:t>-Обогащение словаря: длинная, короткая</a:t>
            </a:r>
            <a:endParaRPr lang="ru-RU" sz="1600" dirty="0"/>
          </a:p>
          <a:p>
            <a:pPr algn="just"/>
            <a:r>
              <a:rPr lang="ru-RU" sz="1600" dirty="0"/>
              <a:t>-Формировать привычку после игры аккуратно складывать детали строительного материала в коробку.</a:t>
            </a:r>
            <a:endParaRPr lang="ru-RU" sz="1600" dirty="0"/>
          </a:p>
          <a:p>
            <a:pPr algn="just"/>
            <a:r>
              <a:rPr lang="ru-RU" sz="1600" dirty="0"/>
              <a:t>Материалы: </a:t>
            </a:r>
            <a:r>
              <a:rPr lang="ru-RU" sz="1600" dirty="0" smtClean="0"/>
              <a:t>набор деталей с ЛЕГО 3-х </a:t>
            </a:r>
            <a:r>
              <a:rPr lang="ru-RU" sz="1600" dirty="0"/>
              <a:t>цветов</a:t>
            </a:r>
            <a:endParaRPr lang="ru-RU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395536" y="1793441"/>
            <a:ext cx="3163898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10247"/>
            <a:ext cx="2016224" cy="203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366161" y="260649"/>
            <a:ext cx="4196548" cy="31683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3717032"/>
            <a:ext cx="6318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«Мебель для к</a:t>
            </a:r>
            <a:r>
              <a:rPr lang="ru-RU" sz="1600" b="1" dirty="0" smtClean="0"/>
              <a:t>укол»</a:t>
            </a:r>
            <a:endParaRPr lang="ru-RU" sz="1600" b="1" dirty="0"/>
          </a:p>
          <a:p>
            <a:pPr algn="just"/>
            <a:r>
              <a:rPr lang="ru-RU" sz="1600" dirty="0"/>
              <a:t>Продолжать учить детей строить мебель (диван </a:t>
            </a:r>
            <a:r>
              <a:rPr lang="ru-RU" sz="1600" dirty="0" smtClean="0"/>
              <a:t>, стол, </a:t>
            </a:r>
            <a:r>
              <a:rPr lang="ru-RU" sz="1600" dirty="0"/>
              <a:t>кресло), используя знакомые детали конструктора.</a:t>
            </a:r>
            <a:endParaRPr lang="ru-RU" sz="1600" dirty="0"/>
          </a:p>
          <a:p>
            <a:pPr algn="just"/>
            <a:r>
              <a:rPr lang="ru-RU" sz="1600" dirty="0"/>
              <a:t>Задачи:</a:t>
            </a:r>
            <a:endParaRPr lang="ru-RU" sz="1600" dirty="0"/>
          </a:p>
          <a:p>
            <a:pPr algn="just"/>
            <a:r>
              <a:rPr lang="ru-RU" sz="1600" dirty="0"/>
              <a:t>-Закрепить </a:t>
            </a:r>
            <a:r>
              <a:rPr lang="ru-RU" sz="1600" dirty="0" smtClean="0"/>
              <a:t>размер </a:t>
            </a:r>
            <a:r>
              <a:rPr lang="ru-RU" sz="1600" dirty="0"/>
              <a:t>деталей строительного материала </a:t>
            </a:r>
            <a:r>
              <a:rPr lang="ru-RU" sz="1600" dirty="0" smtClean="0"/>
              <a:t>(узкая, широкая, короткая, длинная) </a:t>
            </a:r>
            <a:r>
              <a:rPr lang="ru-RU" sz="1600" dirty="0"/>
              <a:t>их цвета.</a:t>
            </a:r>
            <a:endParaRPr lang="ru-RU" sz="1600" dirty="0"/>
          </a:p>
          <a:p>
            <a:pPr algn="just"/>
            <a:r>
              <a:rPr lang="ru-RU" sz="1600" dirty="0"/>
              <a:t>-Обогащение словаря</a:t>
            </a:r>
            <a:r>
              <a:rPr lang="ru-RU" sz="1600" dirty="0" smtClean="0"/>
              <a:t>: мебель</a:t>
            </a:r>
            <a:r>
              <a:rPr lang="ru-RU" sz="1600" dirty="0"/>
              <a:t>, диван, </a:t>
            </a:r>
            <a:r>
              <a:rPr lang="ru-RU" sz="1600" dirty="0" smtClean="0"/>
              <a:t>стол, стул, кресло.</a:t>
            </a:r>
            <a:endParaRPr lang="ru-RU" sz="1600" dirty="0"/>
          </a:p>
          <a:p>
            <a:pPr algn="just"/>
            <a:r>
              <a:rPr lang="ru-RU" sz="1600" dirty="0"/>
              <a:t>-Закреплять привычку после игры аккуратно складывать детали строительного материала в коробку.</a:t>
            </a:r>
            <a:endParaRPr lang="ru-RU" sz="1600" dirty="0"/>
          </a:p>
          <a:p>
            <a:pPr algn="just"/>
            <a:r>
              <a:rPr lang="ru-RU" sz="1600" dirty="0"/>
              <a:t>Материалы</a:t>
            </a:r>
            <a:r>
              <a:rPr lang="ru-RU" sz="1600" dirty="0" smtClean="0"/>
              <a:t>: ЛЕГО детали , маленькие куклы.</a:t>
            </a:r>
            <a:endParaRPr lang="ru-RU" sz="1600" dirty="0"/>
          </a:p>
        </p:txBody>
      </p:sp>
      <p:pic>
        <p:nvPicPr>
          <p:cNvPr id="7" name="Рисунок 6" descr="blokovyi-konstruktor-zamena-lego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9382" y="260648"/>
            <a:ext cx="4564618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043608" y="156684"/>
            <a:ext cx="3168352" cy="275687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3068960"/>
            <a:ext cx="734481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«Ворота для </a:t>
            </a:r>
            <a:r>
              <a:rPr lang="ru-RU" sz="1600" b="1" dirty="0" smtClean="0"/>
              <a:t>машин , высокие и низкие»</a:t>
            </a:r>
            <a:endParaRPr lang="ru-RU" sz="1600" b="1" dirty="0"/>
          </a:p>
          <a:p>
            <a:r>
              <a:rPr lang="ru-RU" sz="1600" dirty="0"/>
              <a:t>Формировать у детей умения строить ворота разной ширины и </a:t>
            </a:r>
            <a:r>
              <a:rPr lang="ru-RU" sz="1600" dirty="0" smtClean="0"/>
              <a:t>высоты, учить </a:t>
            </a:r>
            <a:r>
              <a:rPr lang="ru-RU" sz="1600" dirty="0"/>
              <a:t>различать детали строительного материала (длинная и короткая  </a:t>
            </a:r>
            <a:r>
              <a:rPr lang="ru-RU" sz="1600" dirty="0" smtClean="0"/>
              <a:t>деталь)</a:t>
            </a:r>
            <a:endParaRPr lang="ru-RU" sz="1600" dirty="0"/>
          </a:p>
          <a:p>
            <a:r>
              <a:rPr lang="ru-RU" sz="1600" dirty="0"/>
              <a:t>Задачи:</a:t>
            </a:r>
            <a:endParaRPr lang="ru-RU" sz="1600" dirty="0"/>
          </a:p>
          <a:p>
            <a:r>
              <a:rPr lang="ru-RU" sz="1600" dirty="0"/>
              <a:t>-Развивать умение соотносить размеры построек с размерами игрушек ,формировать пространственные </a:t>
            </a:r>
            <a:r>
              <a:rPr lang="ru-RU" sz="1600" dirty="0" smtClean="0"/>
              <a:t>представления </a:t>
            </a:r>
            <a:r>
              <a:rPr lang="ru-RU" sz="1600" dirty="0"/>
              <a:t>«широкий </a:t>
            </a:r>
            <a:r>
              <a:rPr lang="ru-RU" sz="1600" dirty="0" smtClean="0"/>
              <a:t>узкий, высокий </a:t>
            </a:r>
            <a:r>
              <a:rPr lang="ru-RU" sz="1600" dirty="0"/>
              <a:t>–низкий.»</a:t>
            </a:r>
            <a:endParaRPr lang="ru-RU" sz="1600" dirty="0"/>
          </a:p>
          <a:p>
            <a:r>
              <a:rPr lang="ru-RU" sz="1600" dirty="0"/>
              <a:t>-Закрепить название деталей строительного материала.</a:t>
            </a:r>
            <a:endParaRPr lang="ru-RU" sz="1600" dirty="0"/>
          </a:p>
          <a:p>
            <a:r>
              <a:rPr lang="ru-RU" sz="1600" dirty="0"/>
              <a:t>-Обогащение словаря: легковая и грузовая </a:t>
            </a:r>
            <a:r>
              <a:rPr lang="ru-RU" sz="1600" dirty="0" smtClean="0"/>
              <a:t>машины, широкий- </a:t>
            </a:r>
            <a:r>
              <a:rPr lang="ru-RU" sz="1600" dirty="0"/>
              <a:t>узкий, высокий- низкий.</a:t>
            </a:r>
            <a:endParaRPr lang="ru-RU" sz="1600" dirty="0"/>
          </a:p>
          <a:p>
            <a:r>
              <a:rPr lang="ru-RU" sz="1600" dirty="0"/>
              <a:t>-Закреплять привычку после игры аккуратно складывать детали строительного материала в коробку.</a:t>
            </a:r>
            <a:endParaRPr lang="ru-RU" sz="1600" dirty="0"/>
          </a:p>
          <a:p>
            <a:r>
              <a:rPr lang="ru-RU" sz="1600" dirty="0"/>
              <a:t>Материалы: </a:t>
            </a:r>
            <a:r>
              <a:rPr lang="ru-RU" sz="1600" dirty="0" smtClean="0"/>
              <a:t>детали ЛЕГО разные по размеру  и разного  </a:t>
            </a:r>
            <a:r>
              <a:rPr lang="ru-RU" sz="1600" dirty="0"/>
              <a:t>цвета.</a:t>
            </a:r>
            <a:endParaRPr lang="ru-RU" sz="1600" dirty="0"/>
          </a:p>
        </p:txBody>
      </p:sp>
      <p:pic>
        <p:nvPicPr>
          <p:cNvPr id="5" name="Рисунок 4" descr="blokovyi-konstruktor-zamena-lego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0"/>
            <a:ext cx="4070495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755575" y="116632"/>
            <a:ext cx="2937415" cy="330228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414908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«Теремок и дом»</a:t>
            </a:r>
            <a:endParaRPr lang="ru-RU" sz="1600" b="1" dirty="0"/>
          </a:p>
          <a:p>
            <a:r>
              <a:rPr lang="ru-RU" sz="1600" dirty="0"/>
              <a:t>Формировать у детей умение создавать более сложную постройку </a:t>
            </a:r>
            <a:r>
              <a:rPr lang="ru-RU" sz="1600" dirty="0" smtClean="0"/>
              <a:t>дома, применяя </a:t>
            </a:r>
            <a:r>
              <a:rPr lang="ru-RU" sz="1600" dirty="0"/>
              <a:t>полученные ранее знания и умения.</a:t>
            </a:r>
            <a:endParaRPr lang="ru-RU" sz="1600" dirty="0"/>
          </a:p>
          <a:p>
            <a:r>
              <a:rPr lang="ru-RU" sz="1600" dirty="0"/>
              <a:t>Задачи:</a:t>
            </a:r>
            <a:endParaRPr lang="ru-RU" sz="1600" dirty="0"/>
          </a:p>
          <a:p>
            <a:r>
              <a:rPr lang="ru-RU" sz="1600" dirty="0"/>
              <a:t>-Закрепить название деталей строительного материала </a:t>
            </a:r>
            <a:r>
              <a:rPr lang="ru-RU" sz="1600" dirty="0" smtClean="0"/>
              <a:t>(разные детали ЛЕГО, </a:t>
            </a:r>
            <a:r>
              <a:rPr lang="ru-RU" sz="1600" dirty="0"/>
              <a:t>их </a:t>
            </a:r>
            <a:r>
              <a:rPr lang="ru-RU" sz="1600" dirty="0" smtClean="0"/>
              <a:t>цвета).</a:t>
            </a:r>
            <a:endParaRPr lang="ru-RU" sz="1600" dirty="0"/>
          </a:p>
          <a:p>
            <a:r>
              <a:rPr lang="ru-RU" sz="1600" dirty="0"/>
              <a:t>-Обогащение словаря: дом </a:t>
            </a:r>
            <a:r>
              <a:rPr lang="ru-RU" sz="1600" dirty="0" smtClean="0"/>
              <a:t>,стены, крыша, высокий, низкий.</a:t>
            </a:r>
            <a:endParaRPr lang="ru-RU" sz="1600" dirty="0"/>
          </a:p>
          <a:p>
            <a:r>
              <a:rPr lang="ru-RU" sz="1600" dirty="0"/>
              <a:t>-Закреплять привычку после игры аккуратно складывать детали строительного материала в коробку.</a:t>
            </a:r>
            <a:endParaRPr lang="ru-RU" sz="1600" dirty="0"/>
          </a:p>
          <a:p>
            <a:r>
              <a:rPr lang="ru-RU" sz="1600" dirty="0"/>
              <a:t>Материалы: </a:t>
            </a:r>
            <a:r>
              <a:rPr lang="ru-RU" sz="1600" dirty="0" smtClean="0"/>
              <a:t> </a:t>
            </a:r>
            <a:r>
              <a:rPr lang="ru-RU" sz="1600" dirty="0"/>
              <a:t>наборы </a:t>
            </a:r>
            <a:r>
              <a:rPr lang="ru-RU" sz="1600" dirty="0" smtClean="0"/>
              <a:t>деталей ЛЕГО на </a:t>
            </a:r>
            <a:r>
              <a:rPr lang="ru-RU" sz="1600" dirty="0"/>
              <a:t>каждого ребёнка, небольшая игрушка.</a:t>
            </a:r>
            <a:endParaRPr lang="ru-RU" sz="1600" dirty="0"/>
          </a:p>
        </p:txBody>
      </p:sp>
      <p:pic>
        <p:nvPicPr>
          <p:cNvPr id="5" name="Рисунок 4" descr="img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18864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2499" y="30978"/>
            <a:ext cx="2415983" cy="278014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 flipH="1">
            <a:off x="166254" y="273645"/>
            <a:ext cx="2168560" cy="286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6876257" y="11587"/>
            <a:ext cx="2115344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31506" y="276110"/>
            <a:ext cx="2444750" cy="286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183" y="0"/>
            <a:ext cx="2684751" cy="17872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6764" y="699861"/>
            <a:ext cx="998984" cy="9989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3068961"/>
            <a:ext cx="84249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«Строим ферму»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 </a:t>
            </a:r>
            <a:endParaRPr lang="ru-RU" sz="1600" b="1" dirty="0" smtClean="0"/>
          </a:p>
          <a:p>
            <a:r>
              <a:rPr lang="ru-RU" sz="1600" dirty="0" smtClean="0"/>
              <a:t>Формировать у детей умения строить коллективную постройку под названием «ферма», создавая заборчики загоны для животных и птиц», приставляя детали друг к другу.</a:t>
            </a:r>
            <a:endParaRPr lang="ru-RU" sz="1600" dirty="0" smtClean="0"/>
          </a:p>
          <a:p>
            <a:r>
              <a:rPr lang="ru-RU" sz="1600" u="sng" dirty="0" smtClean="0"/>
              <a:t>Задачи:</a:t>
            </a:r>
            <a:endParaRPr lang="ru-RU" sz="1600" dirty="0" smtClean="0"/>
          </a:p>
          <a:p>
            <a:r>
              <a:rPr lang="ru-RU" sz="1600" dirty="0" smtClean="0"/>
              <a:t>-Закрепить название деталей строительного материала, цвета, величины.</a:t>
            </a:r>
            <a:endParaRPr lang="ru-RU" sz="1600" dirty="0" smtClean="0"/>
          </a:p>
          <a:p>
            <a:r>
              <a:rPr lang="ru-RU" sz="1600" dirty="0" smtClean="0"/>
              <a:t>-Обогащение словаря: закрепить названия домашних животных и птиц, ферма.</a:t>
            </a:r>
            <a:endParaRPr lang="ru-RU" sz="1600" dirty="0" smtClean="0"/>
          </a:p>
          <a:p>
            <a:r>
              <a:rPr lang="ru-RU" sz="1600" dirty="0" smtClean="0"/>
              <a:t>-Закреплять привычку после игры аккуратно складывать детали строительного материала в коробку.</a:t>
            </a:r>
            <a:endParaRPr lang="ru-RU" sz="1600" dirty="0" smtClean="0"/>
          </a:p>
          <a:p>
            <a:r>
              <a:rPr lang="ru-RU" sz="1600" dirty="0" smtClean="0"/>
              <a:t>Материалы: детали </a:t>
            </a:r>
            <a:r>
              <a:rPr lang="ru-RU" sz="1600" dirty="0" err="1" smtClean="0"/>
              <a:t>лего-дупло</a:t>
            </a:r>
            <a:r>
              <a:rPr lang="ru-RU" sz="1600" dirty="0" smtClean="0"/>
              <a:t> разного цвета.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99592" y="4221088"/>
            <a:ext cx="7632848" cy="206210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«Такие разные башни»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Закрепить умения строить башни разной высоты из деталей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Лего-конструктора</a:t>
            </a:r>
            <a:r>
              <a:rPr lang="ru-RU" sz="1600" dirty="0" smtClean="0">
                <a:solidFill>
                  <a:srgbClr val="11111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-Закрепить название деталей строительного материала, цвета, величины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-Обогащение словаря: высокий, низкий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-Формировать привычку после игры аккуратно складывать детали строительного материала в коробку.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Материалы: набор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Лего-конструктора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,детали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разных цветов.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Рисунок 3" descr="e00f4f5e0d25db92710d07f54f333a57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544" y="692696"/>
            <a:ext cx="765696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7545</Words>
  <Application>WPS Presentation</Application>
  <PresentationFormat>Экран (4:3)</PresentationFormat>
  <Paragraphs>192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12</cp:revision>
  <dcterms:created xsi:type="dcterms:W3CDTF">2020-02-04T06:03:00Z</dcterms:created>
  <dcterms:modified xsi:type="dcterms:W3CDTF">2020-04-04T07:46:57Z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1049-11.2.0.9255</vt:lpwstr>
  </property>
</Properties>
</file>