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2" r:id="rId6"/>
    <p:sldId id="271" r:id="rId7"/>
    <p:sldId id="272" r:id="rId8"/>
    <p:sldId id="273" r:id="rId9"/>
    <p:sldId id="274" r:id="rId10"/>
    <p:sldId id="260" r:id="rId11"/>
    <p:sldId id="261" r:id="rId12"/>
    <p:sldId id="263" r:id="rId13"/>
    <p:sldId id="264" r:id="rId14"/>
    <p:sldId id="265" r:id="rId15"/>
    <p:sldId id="266" r:id="rId16"/>
    <p:sldId id="270" r:id="rId17"/>
    <p:sldId id="267" r:id="rId18"/>
    <p:sldId id="268" r:id="rId19"/>
  </p:sldIdLst>
  <p:sldSz cx="9144000" cy="6858000" type="screen4x3"/>
  <p:notesSz cx="6858000" cy="9144000"/>
  <p:defaultTextStyle>
    <a:defPPr>
      <a:defRPr lang="ru-RU"/>
    </a:defPPr>
    <a:lvl1pPr algn="ctr" rtl="0" fontAlgn="base">
      <a:spcBef>
        <a:spcPct val="0"/>
      </a:spcBef>
      <a:spcAft>
        <a:spcPct val="0"/>
      </a:spcAft>
      <a:defRPr sz="1600" i="1" kern="1200">
        <a:solidFill>
          <a:schemeClr val="tx1"/>
        </a:solidFill>
        <a:latin typeface="Arial" charset="0"/>
        <a:ea typeface="+mn-ea"/>
        <a:cs typeface="+mn-cs"/>
      </a:defRPr>
    </a:lvl1pPr>
    <a:lvl2pPr marL="457200" algn="ctr" rtl="0" fontAlgn="base">
      <a:spcBef>
        <a:spcPct val="0"/>
      </a:spcBef>
      <a:spcAft>
        <a:spcPct val="0"/>
      </a:spcAft>
      <a:defRPr sz="1600" i="1" kern="1200">
        <a:solidFill>
          <a:schemeClr val="tx1"/>
        </a:solidFill>
        <a:latin typeface="Arial" charset="0"/>
        <a:ea typeface="+mn-ea"/>
        <a:cs typeface="+mn-cs"/>
      </a:defRPr>
    </a:lvl2pPr>
    <a:lvl3pPr marL="914400" algn="ctr" rtl="0" fontAlgn="base">
      <a:spcBef>
        <a:spcPct val="0"/>
      </a:spcBef>
      <a:spcAft>
        <a:spcPct val="0"/>
      </a:spcAft>
      <a:defRPr sz="1600" i="1" kern="1200">
        <a:solidFill>
          <a:schemeClr val="tx1"/>
        </a:solidFill>
        <a:latin typeface="Arial" charset="0"/>
        <a:ea typeface="+mn-ea"/>
        <a:cs typeface="+mn-cs"/>
      </a:defRPr>
    </a:lvl3pPr>
    <a:lvl4pPr marL="1371600" algn="ctr" rtl="0" fontAlgn="base">
      <a:spcBef>
        <a:spcPct val="0"/>
      </a:spcBef>
      <a:spcAft>
        <a:spcPct val="0"/>
      </a:spcAft>
      <a:defRPr sz="1600" i="1" kern="1200">
        <a:solidFill>
          <a:schemeClr val="tx1"/>
        </a:solidFill>
        <a:latin typeface="Arial" charset="0"/>
        <a:ea typeface="+mn-ea"/>
        <a:cs typeface="+mn-cs"/>
      </a:defRPr>
    </a:lvl4pPr>
    <a:lvl5pPr marL="1828800" algn="ctr" rtl="0" fontAlgn="base">
      <a:spcBef>
        <a:spcPct val="0"/>
      </a:spcBef>
      <a:spcAft>
        <a:spcPct val="0"/>
      </a:spcAft>
      <a:defRPr sz="1600" i="1" kern="1200">
        <a:solidFill>
          <a:schemeClr val="tx1"/>
        </a:solidFill>
        <a:latin typeface="Arial" charset="0"/>
        <a:ea typeface="+mn-ea"/>
        <a:cs typeface="+mn-cs"/>
      </a:defRPr>
    </a:lvl5pPr>
    <a:lvl6pPr marL="2286000" algn="l" defTabSz="914400" rtl="0" eaLnBrk="1" latinLnBrk="0" hangingPunct="1">
      <a:defRPr sz="1600" i="1" kern="1200">
        <a:solidFill>
          <a:schemeClr val="tx1"/>
        </a:solidFill>
        <a:latin typeface="Arial" charset="0"/>
        <a:ea typeface="+mn-ea"/>
        <a:cs typeface="+mn-cs"/>
      </a:defRPr>
    </a:lvl6pPr>
    <a:lvl7pPr marL="2743200" algn="l" defTabSz="914400" rtl="0" eaLnBrk="1" latinLnBrk="0" hangingPunct="1">
      <a:defRPr sz="1600" i="1" kern="1200">
        <a:solidFill>
          <a:schemeClr val="tx1"/>
        </a:solidFill>
        <a:latin typeface="Arial" charset="0"/>
        <a:ea typeface="+mn-ea"/>
        <a:cs typeface="+mn-cs"/>
      </a:defRPr>
    </a:lvl7pPr>
    <a:lvl8pPr marL="3200400" algn="l" defTabSz="914400" rtl="0" eaLnBrk="1" latinLnBrk="0" hangingPunct="1">
      <a:defRPr sz="1600" i="1" kern="1200">
        <a:solidFill>
          <a:schemeClr val="tx1"/>
        </a:solidFill>
        <a:latin typeface="Arial" charset="0"/>
        <a:ea typeface="+mn-ea"/>
        <a:cs typeface="+mn-cs"/>
      </a:defRPr>
    </a:lvl8pPr>
    <a:lvl9pPr marL="3657600" algn="l" defTabSz="914400" rtl="0" eaLnBrk="1" latinLnBrk="0" hangingPunct="1">
      <a:defRPr sz="16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38" autoAdjust="0"/>
  </p:normalViewPr>
  <p:slideViewPr>
    <p:cSldViewPr>
      <p:cViewPr varScale="1">
        <p:scale>
          <a:sx n="97" d="100"/>
          <a:sy n="97" d="100"/>
        </p:scale>
        <p:origin x="-108"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B4894F49-5134-446B-A7BD-61A828BD372A}" type="datetimeFigureOut">
              <a:rPr lang="ru-RU"/>
              <a:pPr>
                <a:defRPr/>
              </a:pPr>
              <a:t>03.12.2014</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E6C1B5F7-7553-49EF-95D6-380C203EA5A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49963F9-C5A5-4F23-844E-C87143E7346C}" type="datetimeFigureOut">
              <a:rPr lang="ru-RU"/>
              <a:pPr>
                <a:defRPr/>
              </a:pPr>
              <a:t>03.12.2014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087A879-756F-4F87-B6D2-65607756780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0147981-1D3A-4755-88E7-5EC73CB271DD}" type="datetimeFigureOut">
              <a:rPr lang="ru-RU"/>
              <a:pPr>
                <a:defRPr/>
              </a:pPr>
              <a:t>03.12.2014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F8A6B76-43F7-45A4-93F4-74696E97E36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2483F9C-E4A0-434F-95F8-4F64F628118D}" type="datetimeFigureOut">
              <a:rPr lang="ru-RU"/>
              <a:pPr>
                <a:defRPr/>
              </a:pPr>
              <a:t>03.12.2014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B369F02-61EE-4FA7-85E3-B13796F359C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159A423-BF41-48F1-83D2-EAC287FA24E3}" type="datetimeFigureOut">
              <a:rPr lang="ru-RU"/>
              <a:pPr>
                <a:defRPr/>
              </a:pPr>
              <a:t>03.12.2014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048614-F1FD-4468-9A7A-2F568EF85F3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F4A472F-04AC-4108-A349-E8730C91E4FA}" type="datetimeFigureOut">
              <a:rPr lang="ru-RU"/>
              <a:pPr>
                <a:defRPr/>
              </a:pPr>
              <a:t>03.12.2014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8217C37-9BF8-4799-8323-689B4C1F023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3144606-849E-415C-9FA4-F0FEA82742E4}" type="datetimeFigureOut">
              <a:rPr lang="ru-RU"/>
              <a:pPr>
                <a:defRPr/>
              </a:pPr>
              <a:t>03.12.2014</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751E388B-D84F-4112-8A86-425130B6668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4ACE6999-B1F8-40F3-A3F6-17F4C6A4AF1D}" type="datetimeFigureOut">
              <a:rPr lang="ru-RU"/>
              <a:pPr>
                <a:defRPr/>
              </a:pPr>
              <a:t>03.12.2014</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0F9D8218-001D-4EAF-8769-D9F7C0F109E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4743C00A-7442-4A24-A473-FAE1C049D459}" type="datetimeFigureOut">
              <a:rPr lang="ru-RU"/>
              <a:pPr>
                <a:defRPr/>
              </a:pPr>
              <a:t>03.12.2014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4EE139E-F3C2-4E21-BEA0-A1C468EE21A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105B3F8-4650-41E8-BCD6-38B2E65782A3}" type="datetimeFigureOut">
              <a:rPr lang="ru-RU"/>
              <a:pPr>
                <a:defRPr/>
              </a:pPr>
              <a:t>03.12.2014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D47EBDB1-73CB-47BB-95EA-34FA838055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i="0"/>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i="0"/>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i="0">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i="0">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70D7BC01-7C35-4D25-A8CE-D79FE8EC4ABB}" type="datetimeFigureOut">
              <a:rPr lang="ru-RU"/>
              <a:pPr>
                <a:defRPr/>
              </a:pPr>
              <a:t>03.12.2014</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CA54925B-61C1-4FD0-9EB6-1EC8670DDF3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i="0">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sz="1800" i="0">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i="0">
                <a:solidFill>
                  <a:schemeClr val="tx2">
                    <a:shade val="90000"/>
                  </a:schemeClr>
                </a:solidFill>
                <a:latin typeface="+mn-lt"/>
              </a:defRPr>
            </a:lvl1pPr>
          </a:lstStyle>
          <a:p>
            <a:pPr>
              <a:defRPr/>
            </a:pPr>
            <a:fld id="{78EBCF7F-6ACB-4978-B696-81D19526FCA6}" type="datetimeFigureOut">
              <a:rPr lang="ru-RU"/>
              <a:pPr>
                <a:defRPr/>
              </a:pPr>
              <a:t>03.12.2014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i="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i="0">
                <a:solidFill>
                  <a:schemeClr val="tx2">
                    <a:shade val="90000"/>
                  </a:schemeClr>
                </a:solidFill>
                <a:latin typeface="+mn-lt"/>
              </a:defRPr>
            </a:lvl1pPr>
          </a:lstStyle>
          <a:p>
            <a:pPr>
              <a:defRPr/>
            </a:pPr>
            <a:fld id="{8707E940-A03A-473E-B127-512E50A060F0}"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fontAlgn="auto">
                <a:spcBef>
                  <a:spcPts val="0"/>
                </a:spcBef>
                <a:spcAft>
                  <a:spcPts val="0"/>
                </a:spcAft>
                <a:defRPr/>
              </a:pPr>
              <a:endParaRPr lang="en-US" sz="1800" i="0">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fontAlgn="auto">
                <a:spcBef>
                  <a:spcPts val="0"/>
                </a:spcBef>
                <a:spcAft>
                  <a:spcPts val="0"/>
                </a:spcAft>
                <a:defRPr/>
              </a:pPr>
              <a:endParaRPr lang="en-US" sz="1800" i="0">
                <a:latin typeface="+mn-lt"/>
              </a:endParaRPr>
            </a:p>
          </p:txBody>
        </p:sp>
      </p:gr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17" r:id="rId5"/>
    <p:sldLayoutId id="2147483716" r:id="rId6"/>
    <p:sldLayoutId id="2147483715" r:id="rId7"/>
    <p:sldLayoutId id="2147483714" r:id="rId8"/>
    <p:sldLayoutId id="2147483722" r:id="rId9"/>
    <p:sldLayoutId id="2147483713" r:id="rId10"/>
    <p:sldLayoutId id="214748371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0"/>
            <a:ext cx="8439472" cy="5517232"/>
          </a:xfrm>
        </p:spPr>
        <p:txBody>
          <a:bodyPr>
            <a:noAutofit/>
          </a:bodyPr>
          <a:lstStyle/>
          <a:p>
            <a:pPr algn="ctr" eaLnBrk="1" fontAlgn="auto" hangingPunct="1">
              <a:spcAft>
                <a:spcPts val="0"/>
              </a:spcAft>
              <a:defRPr/>
            </a:pPr>
            <a:r>
              <a:rPr lang="ru-RU" sz="8000" b="1" i="1" dirty="0" smtClean="0"/>
              <a:t>Работа ДОУ с семьей в условиях ФГОС</a:t>
            </a:r>
            <a:endParaRPr lang="ru-RU" sz="8000" b="1" i="1" dirty="0"/>
          </a:p>
        </p:txBody>
      </p:sp>
      <p:sp>
        <p:nvSpPr>
          <p:cNvPr id="13314" name="TextBox 6"/>
          <p:cNvSpPr txBox="1">
            <a:spLocks noChangeArrowheads="1"/>
          </p:cNvSpPr>
          <p:nvPr/>
        </p:nvSpPr>
        <p:spPr bwMode="auto">
          <a:xfrm>
            <a:off x="4859338" y="5661025"/>
            <a:ext cx="3816350" cy="763588"/>
          </a:xfrm>
          <a:prstGeom prst="rect">
            <a:avLst/>
          </a:prstGeom>
          <a:noFill/>
          <a:ln w="9525">
            <a:noFill/>
            <a:miter lim="800000"/>
            <a:headEnd/>
            <a:tailEnd/>
          </a:ln>
        </p:spPr>
        <p:txBody>
          <a:bodyPr>
            <a:spAutoFit/>
          </a:bodyPr>
          <a:lstStyle/>
          <a:p>
            <a:pPr algn="l"/>
            <a:r>
              <a:rPr lang="ru-RU" i="0">
                <a:latin typeface="Times New Roman" pitchFamily="18" charset="0"/>
              </a:rPr>
              <a:t>Воспитатель МБДОУЦРР№28 «Огонек»</a:t>
            </a:r>
          </a:p>
          <a:p>
            <a:pPr algn="l"/>
            <a:r>
              <a:rPr lang="ru-RU" sz="2800" i="0">
                <a:latin typeface="Times New Roman" pitchFamily="18" charset="0"/>
              </a:rPr>
              <a:t>Пивцайкина.М.Б.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1763713" y="996950"/>
            <a:ext cx="5545137" cy="1797050"/>
          </a:xfrm>
          <a:prstGeom prst="rect">
            <a:avLst/>
          </a:prstGeom>
          <a:noFill/>
          <a:ln w="9525">
            <a:noFill/>
            <a:miter lim="800000"/>
            <a:headEnd/>
            <a:tailEnd/>
          </a:ln>
        </p:spPr>
        <p:txBody>
          <a:bodyPr lIns="274551" tIns="152352" bIns="0" anchor="ctr">
            <a:spAutoFit/>
          </a:bodyPr>
          <a:lstStyle/>
          <a:p>
            <a:r>
              <a:rPr lang="ru-RU" altLang="zh-CN" sz="2400" b="1">
                <a:solidFill>
                  <a:schemeClr val="accent2"/>
                </a:solidFill>
                <a:cs typeface="宋体"/>
              </a:rPr>
              <a:t>Формы работы с родителями по развитию мелкой моторики у детей</a:t>
            </a:r>
            <a:r>
              <a:rPr lang="ru-RU" altLang="zh-CN" sz="2400" b="1" i="0">
                <a:solidFill>
                  <a:schemeClr val="accent2"/>
                </a:solidFill>
                <a:cs typeface="宋体"/>
              </a:rPr>
              <a:t> </a:t>
            </a:r>
          </a:p>
          <a:p>
            <a:r>
              <a:rPr lang="ru-RU" altLang="zh-CN" sz="1800" b="1" u="sng">
                <a:cs typeface="宋体"/>
              </a:rPr>
              <a:t>Цель:</a:t>
            </a:r>
            <a:r>
              <a:rPr lang="ru-RU" altLang="zh-CN" sz="1800">
                <a:cs typeface="宋体"/>
              </a:rPr>
              <a:t> </a:t>
            </a:r>
            <a:r>
              <a:rPr lang="ru-RU" altLang="zh-CN" sz="1800" b="1">
                <a:cs typeface="宋体"/>
              </a:rPr>
              <a:t>довести до родителей значение игр на развитие мелкой и общей моторики.</a:t>
            </a:r>
            <a:r>
              <a:rPr lang="ru-RU" altLang="zh-CN" sz="1800">
                <a:cs typeface="宋体"/>
              </a:rPr>
              <a:t> </a:t>
            </a:r>
          </a:p>
        </p:txBody>
      </p:sp>
      <p:pic>
        <p:nvPicPr>
          <p:cNvPr id="22530" name="Picture 5" descr="DSC02853"/>
          <p:cNvPicPr>
            <a:picLocks noChangeAspect="1" noChangeArrowheads="1"/>
          </p:cNvPicPr>
          <p:nvPr/>
        </p:nvPicPr>
        <p:blipFill>
          <a:blip r:embed="rId2"/>
          <a:srcRect/>
          <a:stretch>
            <a:fillRect/>
          </a:stretch>
        </p:blipFill>
        <p:spPr bwMode="auto">
          <a:xfrm>
            <a:off x="468313" y="3375025"/>
            <a:ext cx="3816350" cy="2862263"/>
          </a:xfrm>
          <a:prstGeom prst="rect">
            <a:avLst/>
          </a:prstGeom>
          <a:noFill/>
          <a:ln w="9525">
            <a:noFill/>
            <a:miter lim="800000"/>
            <a:headEnd/>
            <a:tailEnd/>
          </a:ln>
        </p:spPr>
      </p:pic>
      <p:pic>
        <p:nvPicPr>
          <p:cNvPr id="22531" name="Рисунок 3" descr="DSC02881.JPG"/>
          <p:cNvPicPr>
            <a:picLocks noChangeAspect="1"/>
          </p:cNvPicPr>
          <p:nvPr/>
        </p:nvPicPr>
        <p:blipFill>
          <a:blip r:embed="rId3"/>
          <a:srcRect/>
          <a:stretch>
            <a:fillRect/>
          </a:stretch>
        </p:blipFill>
        <p:spPr bwMode="auto">
          <a:xfrm>
            <a:off x="5003800" y="3357563"/>
            <a:ext cx="38481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468313" y="1066800"/>
            <a:ext cx="8064500" cy="2833688"/>
          </a:xfrm>
          <a:prstGeom prst="rect">
            <a:avLst/>
          </a:prstGeom>
          <a:noFill/>
          <a:ln w="9525">
            <a:noFill/>
            <a:miter lim="800000"/>
            <a:headEnd/>
            <a:tailEnd/>
          </a:ln>
        </p:spPr>
        <p:txBody>
          <a:bodyPr anchor="ctr">
            <a:spAutoFit/>
          </a:bodyPr>
          <a:lstStyle/>
          <a:p>
            <a:pPr algn="just"/>
            <a:r>
              <a:rPr lang="ru-RU" altLang="zh-CN" sz="2400" b="1" i="0">
                <a:solidFill>
                  <a:schemeClr val="accent2"/>
                </a:solidFill>
                <a:latin typeface="Times New Roman" pitchFamily="18" charset="0"/>
                <a:cs typeface="宋体"/>
              </a:rPr>
              <a:t>Свою работу по взаимодействию с семьей я построила в виде модели, состоящей из трех блоков: </a:t>
            </a:r>
          </a:p>
          <a:p>
            <a:pPr algn="just"/>
            <a:endParaRPr lang="ru-RU" altLang="zh-CN" sz="2400" b="1" i="0">
              <a:solidFill>
                <a:schemeClr val="accent2"/>
              </a:solidFill>
              <a:latin typeface="Times New Roman" pitchFamily="18" charset="0"/>
              <a:cs typeface="宋体"/>
            </a:endParaRPr>
          </a:p>
          <a:p>
            <a:pPr algn="l"/>
            <a:r>
              <a:rPr lang="ru-RU" altLang="zh-CN" sz="2400" b="1" i="0">
                <a:latin typeface="Times New Roman" pitchFamily="18" charset="0"/>
                <a:cs typeface="宋体"/>
              </a:rPr>
              <a:t>-</a:t>
            </a:r>
            <a:r>
              <a:rPr lang="ru-RU" altLang="zh-CN" sz="2800" b="1" i="0">
                <a:latin typeface="Times New Roman" pitchFamily="18" charset="0"/>
                <a:cs typeface="宋体"/>
              </a:rPr>
              <a:t>информационно-аналитического. </a:t>
            </a:r>
          </a:p>
          <a:p>
            <a:pPr algn="l"/>
            <a:r>
              <a:rPr lang="ru-RU" altLang="zh-CN" sz="2800" b="1" i="0">
                <a:latin typeface="Times New Roman" pitchFamily="18" charset="0"/>
                <a:cs typeface="宋体"/>
              </a:rPr>
              <a:t>-практического. </a:t>
            </a:r>
          </a:p>
          <a:p>
            <a:pPr algn="l"/>
            <a:r>
              <a:rPr lang="ru-RU" altLang="zh-CN" sz="2800" b="1" i="0">
                <a:latin typeface="Times New Roman" pitchFamily="18" charset="0"/>
                <a:cs typeface="宋体"/>
              </a:rPr>
              <a:t>-контрольно-оценочного.</a:t>
            </a:r>
            <a:r>
              <a:rPr lang="ru-RU" altLang="zh-CN" sz="2800" b="1">
                <a:latin typeface="Times New Roman" pitchFamily="18" charset="0"/>
                <a:cs typeface="宋体"/>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252413" y="-674688"/>
            <a:ext cx="9396413" cy="2735263"/>
          </a:xfrm>
        </p:spPr>
        <p:txBody>
          <a:bodyPr/>
          <a:lstStyle/>
          <a:p>
            <a:pPr algn="ctr" eaLnBrk="1" hangingPunct="1"/>
            <a:r>
              <a:rPr lang="ru-RU" altLang="zh-CN" sz="4600" b="1" smtClean="0">
                <a:cs typeface="隶书"/>
              </a:rPr>
              <a:t> </a:t>
            </a:r>
            <a:r>
              <a:rPr lang="ru-RU" altLang="zh-CN" sz="4600" b="1" i="1" smtClean="0">
                <a:solidFill>
                  <a:schemeClr val="accent2"/>
                </a:solidFill>
                <a:cs typeface="隶书"/>
              </a:rPr>
              <a:t>Инфомационно-аналитический блок</a:t>
            </a:r>
            <a:endParaRPr lang="ru-RU" sz="4600" b="1" smtClean="0">
              <a:solidFill>
                <a:schemeClr val="accent2"/>
              </a:solidFill>
            </a:endParaRPr>
          </a:p>
        </p:txBody>
      </p:sp>
      <p:sp>
        <p:nvSpPr>
          <p:cNvPr id="24578" name="Rectangle 3"/>
          <p:cNvSpPr>
            <a:spLocks noGrp="1"/>
          </p:cNvSpPr>
          <p:nvPr>
            <p:ph type="body" idx="1"/>
          </p:nvPr>
        </p:nvSpPr>
        <p:spPr>
          <a:xfrm>
            <a:off x="457200" y="2420938"/>
            <a:ext cx="8229600" cy="3903662"/>
          </a:xfrm>
        </p:spPr>
        <p:txBody>
          <a:bodyPr/>
          <a:lstStyle/>
          <a:p>
            <a:pPr eaLnBrk="1" hangingPunct="1"/>
            <a:r>
              <a:rPr lang="ru-RU" altLang="zh-CN" smtClean="0">
                <a:cs typeface="宋体"/>
              </a:rPr>
              <a:t>-</a:t>
            </a:r>
            <a:r>
              <a:rPr lang="ru-RU" altLang="zh-CN" b="1" smtClean="0">
                <a:cs typeface="宋体"/>
              </a:rPr>
              <a:t>сбор и анализ сведений о родителях и детях, изучение образовательных потребностей семьи. </a:t>
            </a:r>
          </a:p>
          <a:p>
            <a:pPr eaLnBrk="1" hangingPunct="1"/>
            <a:endParaRPr lang="ru-RU" altLang="zh-CN" b="1" smtClean="0">
              <a:cs typeface="宋体"/>
            </a:endParaRPr>
          </a:p>
          <a:p>
            <a:pPr eaLnBrk="1" hangingPunct="1"/>
            <a:r>
              <a:rPr lang="ru-RU" altLang="zh-CN" b="1" smtClean="0">
                <a:cs typeface="宋体"/>
              </a:rPr>
              <a:t>- анкетирование </a:t>
            </a:r>
            <a:endParaRPr lang="ru-RU"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algn="ctr" eaLnBrk="1" hangingPunct="1"/>
            <a:r>
              <a:rPr lang="ru-RU" altLang="zh-CN" b="1" i="1" smtClean="0">
                <a:solidFill>
                  <a:schemeClr val="accent2"/>
                </a:solidFill>
                <a:cs typeface="隶书"/>
              </a:rPr>
              <a:t>Практический блок</a:t>
            </a:r>
            <a:endParaRPr lang="ru-RU" b="1" i="1" smtClean="0">
              <a:solidFill>
                <a:schemeClr val="accent2"/>
              </a:solidFill>
            </a:endParaRPr>
          </a:p>
        </p:txBody>
      </p:sp>
      <p:sp>
        <p:nvSpPr>
          <p:cNvPr id="25602" name="Rectangle 3"/>
          <p:cNvSpPr>
            <a:spLocks noGrp="1"/>
          </p:cNvSpPr>
          <p:nvPr>
            <p:ph type="body" idx="1"/>
          </p:nvPr>
        </p:nvSpPr>
        <p:spPr/>
        <p:txBody>
          <a:bodyPr/>
          <a:lstStyle/>
          <a:p>
            <a:pPr eaLnBrk="1" hangingPunct="1"/>
            <a:r>
              <a:rPr lang="ru-RU" altLang="zh-CN" sz="2000" smtClean="0">
                <a:cs typeface="宋体"/>
              </a:rPr>
              <a:t>- </a:t>
            </a:r>
            <a:r>
              <a:rPr lang="ru-RU" altLang="zh-CN" sz="2000" b="1" smtClean="0">
                <a:cs typeface="宋体"/>
              </a:rPr>
              <a:t>индивидуальное и подгрупповое консультирование «Пальчиковые игры в развитии речи детей», «Пальцы помогают говорить», «Развиваем мелкую моторику», «Играя, учимся говорить», «Мелкая моторика – развивает малыша» и т. д. </a:t>
            </a:r>
            <a:endParaRPr lang="ru-RU" sz="2000" b="1" smtClean="0"/>
          </a:p>
        </p:txBody>
      </p:sp>
      <p:pic>
        <p:nvPicPr>
          <p:cNvPr id="25603" name="Рисунок 5" descr="DSC02869.JPG"/>
          <p:cNvPicPr>
            <a:picLocks noChangeAspect="1"/>
          </p:cNvPicPr>
          <p:nvPr/>
        </p:nvPicPr>
        <p:blipFill>
          <a:blip r:embed="rId2"/>
          <a:srcRect/>
          <a:stretch>
            <a:fillRect/>
          </a:stretch>
        </p:blipFill>
        <p:spPr bwMode="auto">
          <a:xfrm>
            <a:off x="4859338" y="3789363"/>
            <a:ext cx="3048000" cy="2286000"/>
          </a:xfrm>
          <a:prstGeom prst="rect">
            <a:avLst/>
          </a:prstGeom>
          <a:noFill/>
          <a:ln w="9525">
            <a:noFill/>
            <a:miter lim="800000"/>
            <a:headEnd/>
            <a:tailEnd/>
          </a:ln>
        </p:spPr>
      </p:pic>
      <p:pic>
        <p:nvPicPr>
          <p:cNvPr id="25604" name="Рисунок 6" descr="Фото0154.jpg"/>
          <p:cNvPicPr>
            <a:picLocks noChangeAspect="1"/>
          </p:cNvPicPr>
          <p:nvPr/>
        </p:nvPicPr>
        <p:blipFill>
          <a:blip r:embed="rId3"/>
          <a:srcRect/>
          <a:stretch>
            <a:fillRect/>
          </a:stretch>
        </p:blipFill>
        <p:spPr bwMode="auto">
          <a:xfrm>
            <a:off x="900113" y="3789363"/>
            <a:ext cx="3024187"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ChangeArrowheads="1"/>
          </p:cNvSpPr>
          <p:nvPr/>
        </p:nvSpPr>
        <p:spPr bwMode="auto">
          <a:xfrm>
            <a:off x="468313" y="982663"/>
            <a:ext cx="8424862" cy="2286000"/>
          </a:xfrm>
          <a:prstGeom prst="rect">
            <a:avLst/>
          </a:prstGeom>
          <a:noFill/>
          <a:ln w="9525">
            <a:noFill/>
            <a:miter lim="800000"/>
            <a:headEnd/>
            <a:tailEnd/>
          </a:ln>
        </p:spPr>
        <p:txBody>
          <a:bodyPr anchor="ctr">
            <a:spAutoFit/>
          </a:bodyPr>
          <a:lstStyle/>
          <a:p>
            <a:pPr algn="just"/>
            <a:r>
              <a:rPr lang="ru-RU" altLang="zh-CN" sz="2000">
                <a:cs typeface="宋体"/>
              </a:rPr>
              <a:t> </a:t>
            </a:r>
            <a:r>
              <a:rPr lang="ru-RU" altLang="zh-CN" sz="2400" b="1">
                <a:solidFill>
                  <a:schemeClr val="accent2"/>
                </a:solidFill>
                <a:cs typeface="宋体"/>
              </a:rPr>
              <a:t>Листки-памятки</a:t>
            </a:r>
            <a:r>
              <a:rPr lang="ru-RU" altLang="zh-CN" sz="2400" b="1">
                <a:cs typeface="宋体"/>
              </a:rPr>
              <a:t> </a:t>
            </a:r>
            <a:r>
              <a:rPr lang="ru-RU" altLang="zh-CN" sz="2000" b="1" i="0">
                <a:cs typeface="宋体"/>
              </a:rPr>
              <a:t>«Комплекс мер, способствующих развитию рук и ручной умелости», «Игры на развитие мелкой моторики рук с предметами домашнего обихода», «Как развить мелкую мускулатуру рук», «Упражнения для развития тактильной чувствительности и сложнокоординированных движений пальцев и кистей рук», «Игровой самомассаж для кистей и пальцев», «Чтобы пальчики писали».</a:t>
            </a:r>
          </a:p>
        </p:txBody>
      </p:sp>
      <p:pic>
        <p:nvPicPr>
          <p:cNvPr id="26626" name="Picture 7" descr="DSC02822"/>
          <p:cNvPicPr>
            <a:picLocks noChangeAspect="1" noChangeArrowheads="1"/>
          </p:cNvPicPr>
          <p:nvPr/>
        </p:nvPicPr>
        <p:blipFill>
          <a:blip r:embed="rId2"/>
          <a:srcRect/>
          <a:stretch>
            <a:fillRect/>
          </a:stretch>
        </p:blipFill>
        <p:spPr bwMode="auto">
          <a:xfrm>
            <a:off x="611188" y="3740150"/>
            <a:ext cx="3600450" cy="2700338"/>
          </a:xfrm>
          <a:prstGeom prst="rect">
            <a:avLst/>
          </a:prstGeom>
          <a:noFill/>
          <a:ln w="9525">
            <a:noFill/>
            <a:miter lim="800000"/>
            <a:headEnd/>
            <a:tailEnd/>
          </a:ln>
        </p:spPr>
      </p:pic>
      <p:pic>
        <p:nvPicPr>
          <p:cNvPr id="26627" name="Picture 8" descr="DSC02865"/>
          <p:cNvPicPr>
            <a:picLocks noChangeAspect="1" noChangeArrowheads="1"/>
          </p:cNvPicPr>
          <p:nvPr/>
        </p:nvPicPr>
        <p:blipFill>
          <a:blip r:embed="rId3"/>
          <a:srcRect/>
          <a:stretch>
            <a:fillRect/>
          </a:stretch>
        </p:blipFill>
        <p:spPr bwMode="auto">
          <a:xfrm>
            <a:off x="4787900" y="3770313"/>
            <a:ext cx="3600450" cy="270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468313" y="787400"/>
            <a:ext cx="7991475" cy="2225675"/>
          </a:xfrm>
          <a:prstGeom prst="rect">
            <a:avLst/>
          </a:prstGeom>
          <a:noFill/>
          <a:ln w="9525">
            <a:noFill/>
            <a:miter lim="800000"/>
            <a:headEnd/>
            <a:tailEnd/>
          </a:ln>
        </p:spPr>
        <p:txBody>
          <a:bodyPr anchor="ctr">
            <a:spAutoFit/>
          </a:bodyPr>
          <a:lstStyle/>
          <a:p>
            <a:pPr algn="just"/>
            <a:r>
              <a:rPr lang="ru-RU" altLang="zh-CN" sz="2000" i="0">
                <a:cs typeface="宋体"/>
              </a:rPr>
              <a:t> </a:t>
            </a:r>
            <a:r>
              <a:rPr lang="ru-RU" altLang="zh-CN" sz="2000" b="1" i="0">
                <a:solidFill>
                  <a:schemeClr val="accent2"/>
                </a:solidFill>
                <a:cs typeface="宋体"/>
              </a:rPr>
              <a:t>Наглядная агитация</a:t>
            </a:r>
            <a:r>
              <a:rPr lang="ru-RU" altLang="zh-CN" sz="2000" b="1" i="0">
                <a:cs typeface="宋体"/>
              </a:rPr>
              <a:t> очень важна для родителей, т. к. большую часть информации, по утверждению психологов, мы запоминаем, воспринимая её зрительно. Наглядность агитации обеспечивается применением разнообразных сопровождающих иллюстраций, демонстраций практических работ, выставочным материалом, она служит стимуляции активности родителей.</a:t>
            </a:r>
            <a:r>
              <a:rPr lang="ru-RU" altLang="zh-CN" sz="2000">
                <a:cs typeface="宋体"/>
              </a:rPr>
              <a:t> </a:t>
            </a:r>
          </a:p>
        </p:txBody>
      </p:sp>
      <p:pic>
        <p:nvPicPr>
          <p:cNvPr id="27650" name="Рисунок 3" descr="DSC02885.JPG"/>
          <p:cNvPicPr>
            <a:picLocks noChangeAspect="1"/>
          </p:cNvPicPr>
          <p:nvPr/>
        </p:nvPicPr>
        <p:blipFill>
          <a:blip r:embed="rId2">
            <a:lum contrast="30000"/>
          </a:blip>
          <a:srcRect/>
          <a:stretch>
            <a:fillRect/>
          </a:stretch>
        </p:blipFill>
        <p:spPr bwMode="auto">
          <a:xfrm>
            <a:off x="827088" y="3789363"/>
            <a:ext cx="3384550" cy="2536825"/>
          </a:xfrm>
          <a:prstGeom prst="rect">
            <a:avLst/>
          </a:prstGeom>
          <a:noFill/>
          <a:ln w="9525">
            <a:noFill/>
            <a:miter lim="800000"/>
            <a:headEnd/>
            <a:tailEnd/>
          </a:ln>
        </p:spPr>
      </p:pic>
      <p:pic>
        <p:nvPicPr>
          <p:cNvPr id="27651" name="Рисунок 4" descr="DSC02883.JPG"/>
          <p:cNvPicPr>
            <a:picLocks noChangeAspect="1"/>
          </p:cNvPicPr>
          <p:nvPr/>
        </p:nvPicPr>
        <p:blipFill>
          <a:blip r:embed="rId3"/>
          <a:srcRect/>
          <a:stretch>
            <a:fillRect/>
          </a:stretch>
        </p:blipFill>
        <p:spPr bwMode="auto">
          <a:xfrm>
            <a:off x="4859338" y="3789363"/>
            <a:ext cx="3457575" cy="2592387"/>
          </a:xfrm>
          <a:prstGeom prst="rect">
            <a:avLst/>
          </a:prstGeom>
          <a:noFill/>
          <a:ln w="9525">
            <a:noFill/>
            <a:miter lim="800000"/>
            <a:headEnd/>
            <a:tailEnd/>
          </a:ln>
        </p:spPr>
      </p:pic>
      <p:sp>
        <p:nvSpPr>
          <p:cNvPr id="27652" name="Text Box 5"/>
          <p:cNvSpPr txBox="1">
            <a:spLocks noChangeArrowheads="1"/>
          </p:cNvSpPr>
          <p:nvPr/>
        </p:nvSpPr>
        <p:spPr bwMode="auto">
          <a:xfrm>
            <a:off x="414338" y="3305175"/>
            <a:ext cx="3219450" cy="366713"/>
          </a:xfrm>
          <a:prstGeom prst="rect">
            <a:avLst/>
          </a:prstGeom>
          <a:noFill/>
          <a:ln w="9525">
            <a:noFill/>
            <a:miter lim="800000"/>
            <a:headEnd/>
            <a:tailEnd/>
          </a:ln>
        </p:spPr>
        <p:txBody>
          <a:bodyPr wrap="none">
            <a:spAutoFit/>
          </a:bodyPr>
          <a:lstStyle/>
          <a:p>
            <a:r>
              <a:rPr lang="ru-RU" sz="1800">
                <a:solidFill>
                  <a:schemeClr val="accent2"/>
                </a:solidFill>
              </a:rPr>
              <a:t>             «Моё ласковое имя»</a:t>
            </a:r>
          </a:p>
        </p:txBody>
      </p:sp>
      <p:sp>
        <p:nvSpPr>
          <p:cNvPr id="27653" name="Text Box 6"/>
          <p:cNvSpPr txBox="1">
            <a:spLocks noChangeArrowheads="1"/>
          </p:cNvSpPr>
          <p:nvPr/>
        </p:nvSpPr>
        <p:spPr bwMode="auto">
          <a:xfrm>
            <a:off x="5343525" y="3305175"/>
            <a:ext cx="2384425" cy="366713"/>
          </a:xfrm>
          <a:prstGeom prst="rect">
            <a:avLst/>
          </a:prstGeom>
          <a:noFill/>
          <a:ln w="9525">
            <a:noFill/>
            <a:miter lim="800000"/>
            <a:headEnd/>
            <a:tailEnd/>
          </a:ln>
        </p:spPr>
        <p:txBody>
          <a:bodyPr wrap="none">
            <a:spAutoFit/>
          </a:bodyPr>
          <a:lstStyle/>
          <a:p>
            <a:pPr algn="l"/>
            <a:r>
              <a:rPr lang="ru-RU" sz="1800">
                <a:solidFill>
                  <a:schemeClr val="accent2"/>
                </a:solidFill>
              </a:rPr>
              <a:t>        «С днём мамы»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descr="Копия Фото0211.jpg"/>
          <p:cNvPicPr>
            <a:picLocks noChangeAspect="1"/>
          </p:cNvPicPr>
          <p:nvPr/>
        </p:nvPicPr>
        <p:blipFill>
          <a:blip r:embed="rId2"/>
          <a:srcRect/>
          <a:stretch>
            <a:fillRect/>
          </a:stretch>
        </p:blipFill>
        <p:spPr bwMode="auto">
          <a:xfrm>
            <a:off x="323850" y="1052513"/>
            <a:ext cx="3000375" cy="2251075"/>
          </a:xfrm>
          <a:prstGeom prst="rect">
            <a:avLst/>
          </a:prstGeom>
          <a:noFill/>
          <a:ln w="9525">
            <a:noFill/>
            <a:miter lim="800000"/>
            <a:headEnd/>
            <a:tailEnd/>
          </a:ln>
        </p:spPr>
      </p:pic>
      <p:pic>
        <p:nvPicPr>
          <p:cNvPr id="28674" name="Рисунок 2" descr="Фото0204.jpg"/>
          <p:cNvPicPr>
            <a:picLocks noChangeAspect="1"/>
          </p:cNvPicPr>
          <p:nvPr/>
        </p:nvPicPr>
        <p:blipFill>
          <a:blip r:embed="rId3"/>
          <a:srcRect/>
          <a:stretch>
            <a:fillRect/>
          </a:stretch>
        </p:blipFill>
        <p:spPr bwMode="auto">
          <a:xfrm>
            <a:off x="2843213" y="2924175"/>
            <a:ext cx="3097212" cy="2322513"/>
          </a:xfrm>
          <a:prstGeom prst="rect">
            <a:avLst/>
          </a:prstGeom>
          <a:noFill/>
          <a:ln w="9525">
            <a:noFill/>
            <a:miter lim="800000"/>
            <a:headEnd/>
            <a:tailEnd/>
          </a:ln>
        </p:spPr>
      </p:pic>
      <p:pic>
        <p:nvPicPr>
          <p:cNvPr id="28675" name="Рисунок 3" descr="Фото0207.jpg"/>
          <p:cNvPicPr>
            <a:picLocks noChangeAspect="1"/>
          </p:cNvPicPr>
          <p:nvPr/>
        </p:nvPicPr>
        <p:blipFill>
          <a:blip r:embed="rId4"/>
          <a:srcRect/>
          <a:stretch>
            <a:fillRect/>
          </a:stretch>
        </p:blipFill>
        <p:spPr bwMode="auto">
          <a:xfrm>
            <a:off x="5651500" y="4292600"/>
            <a:ext cx="3097213" cy="2322513"/>
          </a:xfrm>
          <a:prstGeom prst="rect">
            <a:avLst/>
          </a:prstGeom>
          <a:noFill/>
          <a:ln w="9525">
            <a:noFill/>
            <a:miter lim="800000"/>
            <a:headEnd/>
            <a:tailEnd/>
          </a:ln>
        </p:spPr>
      </p:pic>
      <p:sp>
        <p:nvSpPr>
          <p:cNvPr id="28676" name="TextBox 4"/>
          <p:cNvSpPr txBox="1">
            <a:spLocks noChangeArrowheads="1"/>
          </p:cNvSpPr>
          <p:nvPr/>
        </p:nvSpPr>
        <p:spPr bwMode="auto">
          <a:xfrm>
            <a:off x="3492500" y="1412875"/>
            <a:ext cx="5111750" cy="1311275"/>
          </a:xfrm>
          <a:prstGeom prst="rect">
            <a:avLst/>
          </a:prstGeom>
          <a:noFill/>
          <a:ln w="9525">
            <a:noFill/>
            <a:miter lim="800000"/>
            <a:headEnd/>
            <a:tailEnd/>
          </a:ln>
        </p:spPr>
        <p:txBody>
          <a:bodyPr>
            <a:spAutoFit/>
          </a:bodyPr>
          <a:lstStyle/>
          <a:p>
            <a:r>
              <a:rPr lang="ru-RU" sz="4000">
                <a:solidFill>
                  <a:schemeClr val="accent2"/>
                </a:solidFill>
              </a:rPr>
              <a:t>Коллективная работа  «Осень»</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1116013" y="738188"/>
            <a:ext cx="6911975" cy="946150"/>
          </a:xfrm>
          <a:prstGeom prst="rect">
            <a:avLst/>
          </a:prstGeom>
          <a:noFill/>
          <a:ln w="9525">
            <a:noFill/>
            <a:miter lim="800000"/>
            <a:headEnd/>
            <a:tailEnd/>
          </a:ln>
        </p:spPr>
        <p:txBody>
          <a:bodyPr anchor="ctr">
            <a:spAutoFit/>
          </a:bodyPr>
          <a:lstStyle/>
          <a:p>
            <a:r>
              <a:rPr lang="ru-RU" altLang="zh-CN" sz="2800" b="1">
                <a:solidFill>
                  <a:schemeClr val="accent2"/>
                </a:solidFill>
                <a:cs typeface="宋体"/>
              </a:rPr>
              <a:t>Предметно развивающая среда</a:t>
            </a:r>
          </a:p>
          <a:p>
            <a:pPr algn="l"/>
            <a:endParaRPr lang="ru-RU" altLang="zh-CN" sz="2800" b="1">
              <a:cs typeface="宋体"/>
            </a:endParaRPr>
          </a:p>
        </p:txBody>
      </p:sp>
      <p:pic>
        <p:nvPicPr>
          <p:cNvPr id="29698" name="Рисунок 2" descr="DSC02875.JPG"/>
          <p:cNvPicPr>
            <a:picLocks noChangeAspect="1"/>
          </p:cNvPicPr>
          <p:nvPr/>
        </p:nvPicPr>
        <p:blipFill>
          <a:blip r:embed="rId2"/>
          <a:srcRect/>
          <a:stretch>
            <a:fillRect/>
          </a:stretch>
        </p:blipFill>
        <p:spPr bwMode="auto">
          <a:xfrm>
            <a:off x="684213" y="1628775"/>
            <a:ext cx="3095625" cy="2322513"/>
          </a:xfrm>
          <a:prstGeom prst="rect">
            <a:avLst/>
          </a:prstGeom>
          <a:noFill/>
          <a:ln w="9525">
            <a:noFill/>
            <a:miter lim="800000"/>
            <a:headEnd/>
            <a:tailEnd/>
          </a:ln>
        </p:spPr>
      </p:pic>
      <p:pic>
        <p:nvPicPr>
          <p:cNvPr id="29699" name="Рисунок 3" descr="DSC02878.JPG"/>
          <p:cNvPicPr>
            <a:picLocks noChangeAspect="1"/>
          </p:cNvPicPr>
          <p:nvPr/>
        </p:nvPicPr>
        <p:blipFill>
          <a:blip r:embed="rId3"/>
          <a:srcRect/>
          <a:stretch>
            <a:fillRect/>
          </a:stretch>
        </p:blipFill>
        <p:spPr bwMode="auto">
          <a:xfrm>
            <a:off x="2987675" y="4149725"/>
            <a:ext cx="3240088" cy="2428875"/>
          </a:xfrm>
          <a:prstGeom prst="rect">
            <a:avLst/>
          </a:prstGeom>
          <a:noFill/>
          <a:ln w="9525">
            <a:noFill/>
            <a:miter lim="800000"/>
            <a:headEnd/>
            <a:tailEnd/>
          </a:ln>
        </p:spPr>
      </p:pic>
      <p:pic>
        <p:nvPicPr>
          <p:cNvPr id="29700" name="Рисунок 4" descr="DSC02877.JPG"/>
          <p:cNvPicPr>
            <a:picLocks noChangeAspect="1"/>
          </p:cNvPicPr>
          <p:nvPr/>
        </p:nvPicPr>
        <p:blipFill>
          <a:blip r:embed="rId4"/>
          <a:srcRect/>
          <a:stretch>
            <a:fillRect/>
          </a:stretch>
        </p:blipFill>
        <p:spPr bwMode="auto">
          <a:xfrm>
            <a:off x="5076825" y="1700213"/>
            <a:ext cx="3024188"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descr="DSC02879.JPG"/>
          <p:cNvPicPr>
            <a:picLocks noChangeAspect="1"/>
          </p:cNvPicPr>
          <p:nvPr/>
        </p:nvPicPr>
        <p:blipFill>
          <a:blip r:embed="rId2"/>
          <a:srcRect/>
          <a:stretch>
            <a:fillRect/>
          </a:stretch>
        </p:blipFill>
        <p:spPr bwMode="auto">
          <a:xfrm>
            <a:off x="468313" y="1052513"/>
            <a:ext cx="3887787" cy="2916237"/>
          </a:xfrm>
          <a:prstGeom prst="rect">
            <a:avLst/>
          </a:prstGeom>
          <a:noFill/>
          <a:ln w="9525">
            <a:noFill/>
            <a:miter lim="800000"/>
            <a:headEnd/>
            <a:tailEnd/>
          </a:ln>
        </p:spPr>
      </p:pic>
      <p:pic>
        <p:nvPicPr>
          <p:cNvPr id="30722" name="Рисунок 2" descr="DSC02881.JPG"/>
          <p:cNvPicPr>
            <a:picLocks noChangeAspect="1"/>
          </p:cNvPicPr>
          <p:nvPr/>
        </p:nvPicPr>
        <p:blipFill>
          <a:blip r:embed="rId3"/>
          <a:srcRect/>
          <a:stretch>
            <a:fillRect/>
          </a:stretch>
        </p:blipFill>
        <p:spPr bwMode="auto">
          <a:xfrm>
            <a:off x="4500563" y="3573463"/>
            <a:ext cx="3990975" cy="2994025"/>
          </a:xfrm>
          <a:prstGeom prst="rect">
            <a:avLst/>
          </a:prstGeom>
          <a:noFill/>
          <a:ln w="9525">
            <a:noFill/>
            <a:miter lim="800000"/>
            <a:headEnd/>
            <a:tailEnd/>
          </a:ln>
        </p:spPr>
      </p:pic>
      <p:sp>
        <p:nvSpPr>
          <p:cNvPr id="30723" name="Text Box 4"/>
          <p:cNvSpPr txBox="1">
            <a:spLocks noChangeArrowheads="1"/>
          </p:cNvSpPr>
          <p:nvPr/>
        </p:nvSpPr>
        <p:spPr bwMode="auto">
          <a:xfrm>
            <a:off x="5292725" y="1196975"/>
            <a:ext cx="3455988" cy="1370013"/>
          </a:xfrm>
          <a:prstGeom prst="rect">
            <a:avLst/>
          </a:prstGeom>
          <a:noFill/>
          <a:ln w="9525">
            <a:noFill/>
            <a:miter lim="800000"/>
            <a:headEnd/>
            <a:tailEnd/>
          </a:ln>
        </p:spPr>
        <p:txBody>
          <a:bodyPr>
            <a:spAutoFit/>
          </a:bodyPr>
          <a:lstStyle/>
          <a:p>
            <a:r>
              <a:rPr lang="ru-RU" altLang="zh-CN" sz="2400" b="1">
                <a:solidFill>
                  <a:schemeClr val="accent2"/>
                </a:solidFill>
                <a:cs typeface="宋体"/>
              </a:rPr>
              <a:t>Предметно развивающая среда</a:t>
            </a:r>
          </a:p>
          <a:p>
            <a:pPr algn="l">
              <a:spcBef>
                <a:spcPct val="50000"/>
              </a:spcBef>
            </a:pPr>
            <a:endParaRPr lang="ru-RU"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468313" y="1282700"/>
            <a:ext cx="8135937" cy="3935413"/>
          </a:xfrm>
          <a:prstGeom prst="rect">
            <a:avLst/>
          </a:prstGeom>
          <a:noFill/>
          <a:ln w="9525">
            <a:noFill/>
            <a:miter lim="800000"/>
            <a:headEnd/>
            <a:tailEnd/>
          </a:ln>
        </p:spPr>
        <p:txBody>
          <a:bodyPr anchor="ctr">
            <a:spAutoFit/>
          </a:bodyPr>
          <a:lstStyle/>
          <a:p>
            <a:pPr algn="just"/>
            <a:r>
              <a:rPr lang="ru-RU" altLang="zh-CN" sz="2800">
                <a:solidFill>
                  <a:schemeClr val="accent2"/>
                </a:solidFill>
                <a:cs typeface="Times New Roman" pitchFamily="18" charset="0"/>
              </a:rPr>
              <a:t>Вовлечение родителей в единое пространство детского развития в ДОУ решается в трех направлениях: </a:t>
            </a:r>
          </a:p>
          <a:p>
            <a:pPr algn="just" eaLnBrk="0" hangingPunct="0"/>
            <a:r>
              <a:rPr lang="ru-RU" altLang="zh-CN" sz="2800" b="1">
                <a:cs typeface="Times New Roman" pitchFamily="18" charset="0"/>
              </a:rPr>
              <a:t>1. Формирование педагогической компетентности:</a:t>
            </a:r>
            <a:endParaRPr lang="ru-RU" altLang="zh-CN" sz="2800">
              <a:cs typeface="Times New Roman" pitchFamily="18" charset="0"/>
            </a:endParaRPr>
          </a:p>
          <a:p>
            <a:pPr algn="just" eaLnBrk="0" hangingPunct="0"/>
            <a:r>
              <a:rPr lang="ru-RU" altLang="zh-CN" sz="2800" b="1">
                <a:cs typeface="Times New Roman" pitchFamily="18" charset="0"/>
              </a:rPr>
              <a:t>2. Формирование мобильности родительской общественности:</a:t>
            </a:r>
            <a:endParaRPr lang="ru-RU" altLang="zh-CN" sz="2800">
              <a:cs typeface="Times New Roman" pitchFamily="18" charset="0"/>
            </a:endParaRPr>
          </a:p>
          <a:p>
            <a:pPr algn="just" eaLnBrk="0" hangingPunct="0"/>
            <a:r>
              <a:rPr lang="ru-RU" altLang="zh-CN" sz="2800" b="1">
                <a:cs typeface="Times New Roman" pitchFamily="18" charset="0"/>
              </a:rPr>
              <a:t>3.  Формирование авторитетности родительской общественности:</a:t>
            </a:r>
            <a:endParaRPr lang="ru-RU" altLang="zh-CN" sz="280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971550" y="765175"/>
            <a:ext cx="7345363" cy="5568950"/>
          </a:xfrm>
          <a:prstGeom prst="rect">
            <a:avLst/>
          </a:prstGeom>
          <a:noFill/>
          <a:ln w="9525">
            <a:noFill/>
            <a:miter lim="800000"/>
            <a:headEnd/>
            <a:tailEnd/>
          </a:ln>
        </p:spPr>
        <p:txBody>
          <a:bodyPr>
            <a:spAutoFit/>
          </a:bodyPr>
          <a:lstStyle/>
          <a:p>
            <a:pPr algn="l"/>
            <a:r>
              <a:rPr lang="ru-RU" sz="2400" b="1" u="sng">
                <a:solidFill>
                  <a:schemeClr val="accent2"/>
                </a:solidFill>
                <a:latin typeface="Constantia" pitchFamily="18" charset="0"/>
              </a:rPr>
              <a:t>Цель </a:t>
            </a:r>
            <a:r>
              <a:rPr lang="ru-RU" sz="2400" b="1" i="0">
                <a:latin typeface="Constantia" pitchFamily="18" charset="0"/>
              </a:rPr>
              <a:t>– создание единого пространства развития ребенка в семье и ДОУ, вовлечение родителей в образовательный процесс. </a:t>
            </a:r>
          </a:p>
          <a:p>
            <a:pPr algn="l"/>
            <a:r>
              <a:rPr lang="ru-RU" sz="2400" b="1" i="0">
                <a:latin typeface="Constantia" pitchFamily="18" charset="0"/>
              </a:rPr>
              <a:t>Задачи: Обеспечить психолого-педагогическую поддержку семьи и повысить компетентность родителей (ФГОС) </a:t>
            </a:r>
          </a:p>
          <a:p>
            <a:pPr algn="l"/>
            <a:r>
              <a:rPr lang="ru-RU" sz="2400" b="1" i="0">
                <a:latin typeface="Constantia" pitchFamily="18" charset="0"/>
              </a:rPr>
              <a:t>• Установить партнерские отношения с семьей каждого воспитанника. </a:t>
            </a:r>
          </a:p>
          <a:p>
            <a:pPr algn="l"/>
            <a:r>
              <a:rPr lang="ru-RU" sz="2400" b="1" i="0">
                <a:latin typeface="Constantia" pitchFamily="18" charset="0"/>
              </a:rPr>
              <a:t>• Создать атмосферу взаимопонимания, общности интересов, эмоциональной взаимоподдержки между ДОУ и семьей. </a:t>
            </a:r>
          </a:p>
          <a:p>
            <a:pPr algn="l"/>
            <a:r>
              <a:rPr lang="ru-RU" sz="2400" b="1" i="0">
                <a:latin typeface="Constantia" pitchFamily="18" charset="0"/>
              </a:rPr>
              <a:t>• Оказать помощь родителям в воспитании детей и активизировать их воспитательные умения, поддерживать их уверенность в собственных педагогических возможностях.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50825" y="1227138"/>
            <a:ext cx="8359775" cy="396875"/>
          </a:xfrm>
          <a:prstGeom prst="rect">
            <a:avLst/>
          </a:prstGeom>
          <a:noFill/>
          <a:ln w="9525">
            <a:noFill/>
            <a:miter lim="800000"/>
            <a:headEnd/>
            <a:tailEnd/>
          </a:ln>
        </p:spPr>
        <p:txBody>
          <a:bodyPr wrap="none" anchor="ctr">
            <a:spAutoFit/>
          </a:bodyPr>
          <a:lstStyle/>
          <a:p>
            <a:pPr algn="just"/>
            <a:r>
              <a:rPr lang="ru-RU" altLang="zh-CN" sz="2000" i="0">
                <a:cs typeface="Times New Roman" pitchFamily="18" charset="0"/>
              </a:rPr>
              <a:t> </a:t>
            </a:r>
            <a:r>
              <a:rPr lang="ru-RU" altLang="zh-CN" sz="2000">
                <a:cs typeface="Times New Roman" pitchFamily="18" charset="0"/>
              </a:rPr>
              <a:t>1. </a:t>
            </a:r>
            <a:r>
              <a:rPr lang="ru-RU" altLang="zh-CN" sz="2000" b="1" i="0">
                <a:latin typeface="Times New Roman" pitchFamily="18" charset="0"/>
                <a:cs typeface="Times New Roman" pitchFamily="18" charset="0"/>
              </a:rPr>
              <a:t>Доброжелательный стиль общения педагогов с родителями</a:t>
            </a:r>
            <a:r>
              <a:rPr lang="ru-RU" altLang="zh-CN" sz="2000" b="1">
                <a:cs typeface="Times New Roman" pitchFamily="18" charset="0"/>
              </a:rPr>
              <a:t>. </a:t>
            </a:r>
            <a:endParaRPr lang="ru-RU" altLang="zh-CN" sz="2000">
              <a:cs typeface="Times New Roman" pitchFamily="18" charset="0"/>
            </a:endParaRPr>
          </a:p>
        </p:txBody>
      </p:sp>
      <p:sp>
        <p:nvSpPr>
          <p:cNvPr id="16386" name="Rectangle 2"/>
          <p:cNvSpPr>
            <a:spLocks noChangeArrowheads="1"/>
          </p:cNvSpPr>
          <p:nvPr/>
        </p:nvSpPr>
        <p:spPr bwMode="auto">
          <a:xfrm>
            <a:off x="323850" y="1614488"/>
            <a:ext cx="6480175" cy="396875"/>
          </a:xfrm>
          <a:prstGeom prst="rect">
            <a:avLst/>
          </a:prstGeom>
          <a:noFill/>
          <a:ln w="9525">
            <a:noFill/>
            <a:miter lim="800000"/>
            <a:headEnd/>
            <a:tailEnd/>
          </a:ln>
        </p:spPr>
        <p:txBody>
          <a:bodyPr anchor="ctr">
            <a:spAutoFit/>
          </a:bodyPr>
          <a:lstStyle/>
          <a:p>
            <a:pPr algn="just"/>
            <a:r>
              <a:rPr lang="ru-RU" altLang="zh-CN" sz="1800" i="0">
                <a:cs typeface="宋体"/>
              </a:rPr>
              <a:t>2. </a:t>
            </a:r>
            <a:r>
              <a:rPr lang="ru-RU" altLang="zh-CN" sz="2000" b="1" i="0">
                <a:latin typeface="Times New Roman" pitchFamily="18" charset="0"/>
                <a:cs typeface="宋体"/>
              </a:rPr>
              <a:t>Индивидуальный подход.</a:t>
            </a:r>
            <a:r>
              <a:rPr lang="ru-RU" altLang="zh-CN" sz="2000" i="0">
                <a:cs typeface="宋体"/>
              </a:rPr>
              <a:t> </a:t>
            </a:r>
          </a:p>
        </p:txBody>
      </p:sp>
      <p:sp>
        <p:nvSpPr>
          <p:cNvPr id="16387" name="Rectangle 3"/>
          <p:cNvSpPr>
            <a:spLocks noChangeArrowheads="1"/>
          </p:cNvSpPr>
          <p:nvPr/>
        </p:nvSpPr>
        <p:spPr bwMode="auto">
          <a:xfrm>
            <a:off x="323850" y="2046288"/>
            <a:ext cx="5384800" cy="396875"/>
          </a:xfrm>
          <a:prstGeom prst="rect">
            <a:avLst/>
          </a:prstGeom>
          <a:noFill/>
          <a:ln w="9525">
            <a:noFill/>
            <a:miter lim="800000"/>
            <a:headEnd/>
            <a:tailEnd/>
          </a:ln>
        </p:spPr>
        <p:txBody>
          <a:bodyPr wrap="none" anchor="ctr">
            <a:spAutoFit/>
          </a:bodyPr>
          <a:lstStyle/>
          <a:p>
            <a:pPr algn="just"/>
            <a:r>
              <a:rPr lang="ru-RU" altLang="zh-CN" sz="2000" i="0">
                <a:latin typeface="Times New Roman" pitchFamily="18" charset="0"/>
                <a:cs typeface="宋体"/>
              </a:rPr>
              <a:t>3. </a:t>
            </a:r>
            <a:r>
              <a:rPr lang="ru-RU" altLang="zh-CN" sz="2000" b="1" i="0">
                <a:latin typeface="Times New Roman" pitchFamily="18" charset="0"/>
                <a:cs typeface="宋体"/>
              </a:rPr>
              <a:t>Сотрудничество, а не наставничество</a:t>
            </a:r>
            <a:r>
              <a:rPr lang="ru-RU" altLang="zh-CN" sz="2000" i="0">
                <a:latin typeface="Times New Roman" pitchFamily="18" charset="0"/>
                <a:cs typeface="宋体"/>
              </a:rPr>
              <a:t>. </a:t>
            </a:r>
          </a:p>
        </p:txBody>
      </p:sp>
      <p:sp>
        <p:nvSpPr>
          <p:cNvPr id="16388" name="Rectangle 4"/>
          <p:cNvSpPr>
            <a:spLocks noChangeArrowheads="1"/>
          </p:cNvSpPr>
          <p:nvPr/>
        </p:nvSpPr>
        <p:spPr bwMode="auto">
          <a:xfrm>
            <a:off x="323850" y="2466975"/>
            <a:ext cx="5832475" cy="396875"/>
          </a:xfrm>
          <a:prstGeom prst="rect">
            <a:avLst/>
          </a:prstGeom>
          <a:noFill/>
          <a:ln w="9525">
            <a:noFill/>
            <a:miter lim="800000"/>
            <a:headEnd/>
            <a:tailEnd/>
          </a:ln>
        </p:spPr>
        <p:txBody>
          <a:bodyPr anchor="ctr">
            <a:spAutoFit/>
          </a:bodyPr>
          <a:lstStyle/>
          <a:p>
            <a:pPr algn="just"/>
            <a:r>
              <a:rPr lang="ru-RU" altLang="zh-CN" sz="2000" i="0">
                <a:latin typeface="Times New Roman" pitchFamily="18" charset="0"/>
                <a:cs typeface="宋体"/>
              </a:rPr>
              <a:t>4. </a:t>
            </a:r>
            <a:r>
              <a:rPr lang="ru-RU" altLang="zh-CN" sz="2000" b="1" i="0">
                <a:latin typeface="Times New Roman" pitchFamily="18" charset="0"/>
                <a:cs typeface="宋体"/>
              </a:rPr>
              <a:t>Динамичность.</a:t>
            </a:r>
            <a:r>
              <a:rPr lang="ru-RU" altLang="zh-CN" sz="2000">
                <a:latin typeface="Times New Roman" pitchFamily="18" charset="0"/>
                <a:cs typeface="宋体"/>
              </a:rPr>
              <a:t> </a:t>
            </a:r>
          </a:p>
        </p:txBody>
      </p:sp>
      <p:sp>
        <p:nvSpPr>
          <p:cNvPr id="16389" name="Rectangle 5"/>
          <p:cNvSpPr>
            <a:spLocks noChangeArrowheads="1"/>
          </p:cNvSpPr>
          <p:nvPr/>
        </p:nvSpPr>
        <p:spPr bwMode="auto">
          <a:xfrm>
            <a:off x="395288" y="2909888"/>
            <a:ext cx="2085975" cy="396875"/>
          </a:xfrm>
          <a:prstGeom prst="rect">
            <a:avLst/>
          </a:prstGeom>
          <a:noFill/>
          <a:ln w="9525">
            <a:noFill/>
            <a:miter lim="800000"/>
            <a:headEnd/>
            <a:tailEnd/>
          </a:ln>
        </p:spPr>
        <p:txBody>
          <a:bodyPr wrap="none" anchor="ctr">
            <a:spAutoFit/>
          </a:bodyPr>
          <a:lstStyle/>
          <a:p>
            <a:pPr algn="just"/>
            <a:r>
              <a:rPr lang="ru-RU" altLang="zh-CN" sz="2000" i="0">
                <a:latin typeface="Times New Roman" pitchFamily="18" charset="0"/>
                <a:cs typeface="宋体"/>
              </a:rPr>
              <a:t>5. </a:t>
            </a:r>
            <a:r>
              <a:rPr lang="ru-RU" altLang="zh-CN" sz="2000" b="1" i="0">
                <a:latin typeface="Times New Roman" pitchFamily="18" charset="0"/>
                <a:cs typeface="宋体"/>
              </a:rPr>
              <a:t>Открытость.</a:t>
            </a:r>
            <a:r>
              <a:rPr lang="ru-RU" altLang="zh-CN" sz="2000">
                <a:latin typeface="Times New Roman" pitchFamily="18" charset="0"/>
                <a:cs typeface="宋体"/>
              </a:rPr>
              <a:t> </a:t>
            </a:r>
          </a:p>
        </p:txBody>
      </p:sp>
      <p:sp>
        <p:nvSpPr>
          <p:cNvPr id="16390" name="Rectangle 6"/>
          <p:cNvSpPr>
            <a:spLocks noChangeArrowheads="1"/>
          </p:cNvSpPr>
          <p:nvPr/>
        </p:nvSpPr>
        <p:spPr bwMode="auto">
          <a:xfrm>
            <a:off x="395288" y="3756025"/>
            <a:ext cx="8424862" cy="822325"/>
          </a:xfrm>
          <a:prstGeom prst="rect">
            <a:avLst/>
          </a:prstGeom>
          <a:noFill/>
          <a:ln w="9525">
            <a:noFill/>
            <a:miter lim="800000"/>
            <a:headEnd/>
            <a:tailEnd/>
          </a:ln>
        </p:spPr>
        <p:txBody>
          <a:bodyPr anchor="ctr">
            <a:spAutoFit/>
          </a:bodyPr>
          <a:lstStyle/>
          <a:p>
            <a:r>
              <a:rPr lang="ru-RU" altLang="zh-CN" sz="2400" b="1">
                <a:solidFill>
                  <a:schemeClr val="accent2"/>
                </a:solidFill>
                <a:cs typeface="宋体"/>
              </a:rPr>
              <a:t>Основными  направлениями работы с родителями,                семьей являются:</a:t>
            </a:r>
          </a:p>
        </p:txBody>
      </p:sp>
      <p:sp>
        <p:nvSpPr>
          <p:cNvPr id="16391" name="Rectangle 9"/>
          <p:cNvSpPr>
            <a:spLocks noChangeArrowheads="1"/>
          </p:cNvSpPr>
          <p:nvPr/>
        </p:nvSpPr>
        <p:spPr bwMode="auto">
          <a:xfrm>
            <a:off x="395288" y="4797425"/>
            <a:ext cx="6607175" cy="396875"/>
          </a:xfrm>
          <a:prstGeom prst="rect">
            <a:avLst/>
          </a:prstGeom>
          <a:noFill/>
          <a:ln w="9525">
            <a:noFill/>
            <a:miter lim="800000"/>
            <a:headEnd/>
            <a:tailEnd/>
          </a:ln>
        </p:spPr>
        <p:txBody>
          <a:bodyPr wrap="none">
            <a:spAutoFit/>
          </a:bodyPr>
          <a:lstStyle/>
          <a:p>
            <a:pPr algn="l"/>
            <a:r>
              <a:rPr lang="ru-RU" altLang="zh-CN" sz="1800" b="1" i="0">
                <a:cs typeface="宋体"/>
              </a:rPr>
              <a:t>1. </a:t>
            </a:r>
            <a:r>
              <a:rPr lang="ru-RU" altLang="zh-CN" sz="2000" b="1" i="0">
                <a:cs typeface="宋体"/>
              </a:rPr>
              <a:t>Формирование педагогической компетентности.</a:t>
            </a:r>
          </a:p>
        </p:txBody>
      </p:sp>
      <p:sp>
        <p:nvSpPr>
          <p:cNvPr id="16392" name="Rectangle 10"/>
          <p:cNvSpPr>
            <a:spLocks noChangeArrowheads="1"/>
          </p:cNvSpPr>
          <p:nvPr/>
        </p:nvSpPr>
        <p:spPr bwMode="auto">
          <a:xfrm>
            <a:off x="395288" y="5214938"/>
            <a:ext cx="8213725" cy="396875"/>
          </a:xfrm>
          <a:prstGeom prst="rect">
            <a:avLst/>
          </a:prstGeom>
          <a:noFill/>
          <a:ln w="9525">
            <a:noFill/>
            <a:miter lim="800000"/>
            <a:headEnd/>
            <a:tailEnd/>
          </a:ln>
        </p:spPr>
        <p:txBody>
          <a:bodyPr wrap="none" anchor="ctr">
            <a:spAutoFit/>
          </a:bodyPr>
          <a:lstStyle/>
          <a:p>
            <a:pPr algn="l"/>
            <a:r>
              <a:rPr lang="ru-RU" altLang="zh-CN" sz="2000" b="1" i="0">
                <a:cs typeface="宋体"/>
              </a:rPr>
              <a:t>2.Формирование мобильности родительской общественности</a:t>
            </a:r>
            <a:r>
              <a:rPr lang="ru-RU" altLang="zh-CN" sz="2000">
                <a:cs typeface="宋体"/>
              </a:rPr>
              <a:t> </a:t>
            </a:r>
          </a:p>
        </p:txBody>
      </p:sp>
      <p:sp>
        <p:nvSpPr>
          <p:cNvPr id="16393" name="Rectangle 11"/>
          <p:cNvSpPr>
            <a:spLocks noChangeArrowheads="1"/>
          </p:cNvSpPr>
          <p:nvPr/>
        </p:nvSpPr>
        <p:spPr bwMode="auto">
          <a:xfrm>
            <a:off x="395288" y="5719763"/>
            <a:ext cx="8748712" cy="396875"/>
          </a:xfrm>
          <a:prstGeom prst="rect">
            <a:avLst/>
          </a:prstGeom>
          <a:noFill/>
          <a:ln w="9525">
            <a:noFill/>
            <a:miter lim="800000"/>
            <a:headEnd/>
            <a:tailEnd/>
          </a:ln>
        </p:spPr>
        <p:txBody>
          <a:bodyPr anchor="ctr">
            <a:spAutoFit/>
          </a:bodyPr>
          <a:lstStyle/>
          <a:p>
            <a:pPr algn="l"/>
            <a:r>
              <a:rPr lang="ru-RU" altLang="zh-CN" sz="2000" b="1" i="0">
                <a:cs typeface="宋体"/>
              </a:rPr>
              <a:t>3.Формирование авторитетности родительской общественности</a:t>
            </a:r>
            <a:r>
              <a:rPr lang="ru-RU" altLang="zh-CN" sz="1800">
                <a:cs typeface="宋体"/>
              </a:rPr>
              <a:t> </a:t>
            </a:r>
          </a:p>
        </p:txBody>
      </p:sp>
      <p:sp>
        <p:nvSpPr>
          <p:cNvPr id="16394" name="TextBox 10"/>
          <p:cNvSpPr txBox="1">
            <a:spLocks noChangeArrowheads="1"/>
          </p:cNvSpPr>
          <p:nvPr/>
        </p:nvSpPr>
        <p:spPr bwMode="auto">
          <a:xfrm>
            <a:off x="827088" y="620713"/>
            <a:ext cx="7777162" cy="457200"/>
          </a:xfrm>
          <a:prstGeom prst="rect">
            <a:avLst/>
          </a:prstGeom>
          <a:noFill/>
          <a:ln w="9525">
            <a:noFill/>
            <a:miter lim="800000"/>
            <a:headEnd/>
            <a:tailEnd/>
          </a:ln>
        </p:spPr>
        <p:txBody>
          <a:bodyPr>
            <a:spAutoFit/>
          </a:bodyPr>
          <a:lstStyle/>
          <a:p>
            <a:pPr algn="l"/>
            <a:r>
              <a:rPr lang="ru-RU" sz="2400" b="1">
                <a:solidFill>
                  <a:schemeClr val="accent2"/>
                </a:solidFill>
              </a:rPr>
              <a:t>Основные принципы партнёрства ДОУ и семьи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4213" y="744538"/>
            <a:ext cx="7920037" cy="1373187"/>
          </a:xfrm>
          <a:prstGeom prst="rect">
            <a:avLst/>
          </a:prstGeom>
          <a:noFill/>
          <a:ln w="9525">
            <a:noFill/>
            <a:miter lim="800000"/>
            <a:headEnd/>
            <a:tailEnd/>
          </a:ln>
        </p:spPr>
        <p:txBody>
          <a:bodyPr anchor="ctr">
            <a:spAutoFit/>
          </a:bodyPr>
          <a:lstStyle/>
          <a:p>
            <a:r>
              <a:rPr lang="ru-RU" altLang="zh-CN" sz="2400" b="1">
                <a:solidFill>
                  <a:schemeClr val="accent2"/>
                </a:solidFill>
                <a:cs typeface="宋体"/>
              </a:rPr>
              <a:t>4 </a:t>
            </a:r>
            <a:r>
              <a:rPr lang="ru-RU" altLang="zh-CN" sz="2800" b="1">
                <a:solidFill>
                  <a:schemeClr val="accent2"/>
                </a:solidFill>
                <a:cs typeface="宋体"/>
              </a:rPr>
              <a:t>основных направления работы с родителями в условиях реализации        ФГОС ДО </a:t>
            </a:r>
          </a:p>
        </p:txBody>
      </p:sp>
      <p:sp>
        <p:nvSpPr>
          <p:cNvPr id="17410" name="Rectangle 5"/>
          <p:cNvSpPr>
            <a:spLocks noChangeArrowheads="1"/>
          </p:cNvSpPr>
          <p:nvPr/>
        </p:nvSpPr>
        <p:spPr bwMode="auto">
          <a:xfrm>
            <a:off x="1476375" y="2478088"/>
            <a:ext cx="4260850" cy="396875"/>
          </a:xfrm>
          <a:prstGeom prst="rect">
            <a:avLst/>
          </a:prstGeom>
          <a:noFill/>
          <a:ln w="9525">
            <a:noFill/>
            <a:miter lim="800000"/>
            <a:headEnd/>
            <a:tailEnd/>
          </a:ln>
        </p:spPr>
        <p:txBody>
          <a:bodyPr wrap="none" anchor="ctr">
            <a:spAutoFit/>
          </a:bodyPr>
          <a:lstStyle/>
          <a:p>
            <a:pPr algn="l"/>
            <a:r>
              <a:rPr lang="ru-RU" altLang="zh-CN" sz="2000" b="1" i="0">
                <a:latin typeface="Times New Roman" pitchFamily="18" charset="0"/>
                <a:cs typeface="宋体"/>
              </a:rPr>
              <a:t>1.Познавательное</a:t>
            </a:r>
            <a:r>
              <a:rPr lang="ru-RU" altLang="zh-CN" sz="2000" b="1" i="0">
                <a:cs typeface="宋体"/>
              </a:rPr>
              <a:t> направление </a:t>
            </a:r>
          </a:p>
        </p:txBody>
      </p:sp>
      <p:sp>
        <p:nvSpPr>
          <p:cNvPr id="17411" name="Rectangle 6"/>
          <p:cNvSpPr>
            <a:spLocks noChangeArrowheads="1"/>
          </p:cNvSpPr>
          <p:nvPr/>
        </p:nvSpPr>
        <p:spPr bwMode="auto">
          <a:xfrm>
            <a:off x="1403350" y="3127375"/>
            <a:ext cx="6340475" cy="396875"/>
          </a:xfrm>
          <a:prstGeom prst="rect">
            <a:avLst/>
          </a:prstGeom>
          <a:noFill/>
          <a:ln w="9525">
            <a:noFill/>
            <a:miter lim="800000"/>
            <a:headEnd/>
            <a:tailEnd/>
          </a:ln>
        </p:spPr>
        <p:txBody>
          <a:bodyPr wrap="none" anchor="ctr">
            <a:spAutoFit/>
          </a:bodyPr>
          <a:lstStyle/>
          <a:p>
            <a:pPr algn="l"/>
            <a:r>
              <a:rPr lang="ru-RU" altLang="zh-CN" sz="1800" b="1">
                <a:cs typeface="宋体"/>
              </a:rPr>
              <a:t>2</a:t>
            </a:r>
            <a:r>
              <a:rPr lang="ru-RU" altLang="zh-CN" sz="2000" b="1" i="0">
                <a:cs typeface="宋体"/>
              </a:rPr>
              <a:t>. Информационно-аналитическое направление</a:t>
            </a:r>
            <a:r>
              <a:rPr lang="ru-RU" altLang="zh-CN" sz="1800">
                <a:cs typeface="宋体"/>
              </a:rPr>
              <a:t> </a:t>
            </a:r>
          </a:p>
        </p:txBody>
      </p:sp>
      <p:sp>
        <p:nvSpPr>
          <p:cNvPr id="17412" name="Rectangle 7"/>
          <p:cNvSpPr>
            <a:spLocks noChangeArrowheads="1"/>
          </p:cNvSpPr>
          <p:nvPr/>
        </p:nvSpPr>
        <p:spPr bwMode="auto">
          <a:xfrm>
            <a:off x="1476375" y="3806825"/>
            <a:ext cx="6911975" cy="396875"/>
          </a:xfrm>
          <a:prstGeom prst="rect">
            <a:avLst/>
          </a:prstGeom>
          <a:noFill/>
          <a:ln w="9525">
            <a:noFill/>
            <a:miter lim="800000"/>
            <a:headEnd/>
            <a:tailEnd/>
          </a:ln>
        </p:spPr>
        <p:txBody>
          <a:bodyPr anchor="ctr">
            <a:spAutoFit/>
          </a:bodyPr>
          <a:lstStyle/>
          <a:p>
            <a:pPr algn="l"/>
            <a:r>
              <a:rPr lang="ru-RU" altLang="zh-CN" sz="1800" b="1" i="0">
                <a:cs typeface="宋体"/>
              </a:rPr>
              <a:t>3. </a:t>
            </a:r>
            <a:r>
              <a:rPr lang="ru-RU" altLang="zh-CN" sz="2000" b="1" i="0">
                <a:latin typeface="Times New Roman" pitchFamily="18" charset="0"/>
                <a:cs typeface="宋体"/>
              </a:rPr>
              <a:t>Наглядно-информационное направление</a:t>
            </a:r>
            <a:r>
              <a:rPr lang="ru-RU" altLang="zh-CN" sz="2000" i="0">
                <a:latin typeface="Times New Roman" pitchFamily="18" charset="0"/>
                <a:cs typeface="宋体"/>
              </a:rPr>
              <a:t> </a:t>
            </a:r>
          </a:p>
        </p:txBody>
      </p:sp>
      <p:sp>
        <p:nvSpPr>
          <p:cNvPr id="17413" name="Rectangle 8"/>
          <p:cNvSpPr>
            <a:spLocks noChangeArrowheads="1"/>
          </p:cNvSpPr>
          <p:nvPr/>
        </p:nvSpPr>
        <p:spPr bwMode="auto">
          <a:xfrm>
            <a:off x="1476375" y="4403725"/>
            <a:ext cx="6191250" cy="396875"/>
          </a:xfrm>
          <a:prstGeom prst="rect">
            <a:avLst/>
          </a:prstGeom>
          <a:noFill/>
          <a:ln w="9525">
            <a:noFill/>
            <a:miter lim="800000"/>
            <a:headEnd/>
            <a:tailEnd/>
          </a:ln>
        </p:spPr>
        <p:txBody>
          <a:bodyPr anchor="ctr">
            <a:spAutoFit/>
          </a:bodyPr>
          <a:lstStyle/>
          <a:p>
            <a:pPr algn="l"/>
            <a:r>
              <a:rPr lang="ru-RU" altLang="zh-CN" sz="1800" b="1">
                <a:cs typeface="宋体"/>
              </a:rPr>
              <a:t>4. </a:t>
            </a:r>
            <a:r>
              <a:rPr lang="ru-RU" altLang="zh-CN" sz="2000" b="1" i="0">
                <a:latin typeface="Times New Roman" pitchFamily="18" charset="0"/>
                <a:cs typeface="宋体"/>
              </a:rPr>
              <a:t>Досуговое направление</a:t>
            </a:r>
            <a:r>
              <a:rPr lang="ru-RU" altLang="zh-CN" sz="2000" i="0">
                <a:latin typeface="Times New Roman" pitchFamily="18" charset="0"/>
                <a:cs typeface="宋体"/>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250825" y="1125538"/>
            <a:ext cx="8713788" cy="5745162"/>
          </a:xfrm>
          <a:prstGeom prst="rect">
            <a:avLst/>
          </a:prstGeom>
          <a:noFill/>
          <a:ln w="9525">
            <a:noFill/>
            <a:miter lim="800000"/>
            <a:headEnd/>
            <a:tailEnd/>
          </a:ln>
        </p:spPr>
        <p:txBody>
          <a:bodyPr>
            <a:spAutoFit/>
          </a:bodyPr>
          <a:lstStyle/>
          <a:p>
            <a:pPr algn="l"/>
            <a:r>
              <a:rPr lang="ru-RU" altLang="zh-CN" sz="1800" b="1">
                <a:solidFill>
                  <a:schemeClr val="accent2"/>
                </a:solidFill>
                <a:cs typeface="宋体"/>
              </a:rPr>
              <a:t>Познавательное направление</a:t>
            </a:r>
            <a:r>
              <a:rPr lang="ru-RU" altLang="zh-CN" sz="1800" b="1">
                <a:cs typeface="宋体"/>
              </a:rPr>
              <a:t> - </a:t>
            </a:r>
            <a:r>
              <a:rPr lang="ru-RU" altLang="zh-CN" b="1" i="0">
                <a:latin typeface="Times New Roman" pitchFamily="18" charset="0"/>
                <a:cs typeface="宋体"/>
              </a:rPr>
              <a:t>направлено на ознакомление родителей с возрастными и психологическими особенностями детей дошкольного возраста, формирование у родителей практических навыков воспитания детей. </a:t>
            </a:r>
          </a:p>
          <a:p>
            <a:pPr algn="l"/>
            <a:r>
              <a:rPr lang="ru-RU" altLang="zh-CN" b="1" i="0">
                <a:latin typeface="Times New Roman" pitchFamily="18" charset="0"/>
                <a:cs typeface="宋体"/>
              </a:rPr>
              <a:t>Это направление включает: </a:t>
            </a:r>
          </a:p>
          <a:p>
            <a:pPr algn="l"/>
            <a:r>
              <a:rPr lang="ru-RU" altLang="zh-CN" b="1" i="0">
                <a:latin typeface="Times New Roman" pitchFamily="18" charset="0"/>
                <a:cs typeface="宋体"/>
              </a:rPr>
              <a:t>- общие, групповые собрания; </a:t>
            </a:r>
          </a:p>
          <a:p>
            <a:pPr algn="l"/>
            <a:r>
              <a:rPr lang="ru-RU" altLang="zh-CN" b="1" i="0">
                <a:latin typeface="Times New Roman" pitchFamily="18" charset="0"/>
                <a:cs typeface="宋体"/>
              </a:rPr>
              <a:t>- консультации и индивидуальные беседы;</a:t>
            </a:r>
          </a:p>
          <a:p>
            <a:pPr algn="l"/>
            <a:r>
              <a:rPr lang="ru-RU" altLang="zh-CN" b="1" i="0">
                <a:latin typeface="Times New Roman" pitchFamily="18" charset="0"/>
                <a:cs typeface="宋体"/>
              </a:rPr>
              <a:t>- выставки детских работ, поделок, изготовленные вместе с родителями. Участвуя в изготовлении поделок, родители раскрывали интересы и способности, о которых и сами не подозревали. </a:t>
            </a:r>
          </a:p>
          <a:p>
            <a:pPr algn="l"/>
            <a:r>
              <a:rPr lang="ru-RU" altLang="zh-CN" b="1" i="0">
                <a:latin typeface="Times New Roman" pitchFamily="18" charset="0"/>
                <a:cs typeface="宋体"/>
              </a:rPr>
              <a:t>- участие родителей в подготовке и проведении праздников, развлечений, досугов. </a:t>
            </a:r>
          </a:p>
          <a:p>
            <a:pPr algn="l"/>
            <a:r>
              <a:rPr lang="ru-RU" altLang="zh-CN" b="1" i="0">
                <a:latin typeface="Times New Roman" pitchFamily="18" charset="0"/>
                <a:cs typeface="宋体"/>
              </a:rPr>
              <a:t>- совместные экскурсии;</a:t>
            </a:r>
          </a:p>
          <a:p>
            <a:pPr algn="l"/>
            <a:r>
              <a:rPr lang="ru-RU" altLang="zh-CN" b="1" i="0">
                <a:latin typeface="Times New Roman" pitchFamily="18" charset="0"/>
                <a:cs typeface="宋体"/>
              </a:rPr>
              <a:t>- открытые занятия .Открытые просмотры очень много дают родителям: они получают возможность видеть своего ребёнка в ситуации, отличной от семейной, Сравнивать его поведение и умения с поведением и умениями других детей, перенимать у педагога приёмы обучения и воспитательного воздействия. </a:t>
            </a:r>
          </a:p>
          <a:p>
            <a:pPr algn="l"/>
            <a:r>
              <a:rPr lang="ru-RU" altLang="zh-CN" b="1" i="0">
                <a:latin typeface="Times New Roman" pitchFamily="18" charset="0"/>
                <a:cs typeface="宋体"/>
              </a:rPr>
              <a:t>- совместное создание предметно-развивающей среды;</a:t>
            </a:r>
          </a:p>
          <a:p>
            <a:pPr algn="l"/>
            <a:r>
              <a:rPr lang="ru-RU" altLang="zh-CN" b="1" i="0">
                <a:latin typeface="Times New Roman" pitchFamily="18" charset="0"/>
                <a:cs typeface="宋体"/>
              </a:rPr>
              <a:t>- телефон доверия (номер заведующей, воспитателей есть у всех родителей) .</a:t>
            </a:r>
          </a:p>
          <a:p>
            <a:pPr algn="l"/>
            <a:r>
              <a:rPr lang="ru-RU" altLang="zh-CN" b="1" i="0">
                <a:latin typeface="Times New Roman" pitchFamily="18" charset="0"/>
                <a:cs typeface="宋体"/>
              </a:rPr>
              <a:t>- утренние приветствия;</a:t>
            </a:r>
          </a:p>
          <a:p>
            <a:pPr algn="l"/>
            <a:r>
              <a:rPr lang="ru-RU" altLang="zh-CN" b="1" i="0">
                <a:latin typeface="Times New Roman" pitchFamily="18" charset="0"/>
                <a:cs typeface="宋体"/>
              </a:rPr>
              <a:t>- Почта доверия;</a:t>
            </a:r>
          </a:p>
          <a:p>
            <a:pPr algn="l"/>
            <a:r>
              <a:rPr lang="ru-RU" altLang="zh-CN" b="1" i="0">
                <a:latin typeface="Times New Roman" pitchFamily="18" charset="0"/>
                <a:cs typeface="宋体"/>
              </a:rPr>
              <a:t>- семейные проекты. </a:t>
            </a:r>
          </a:p>
          <a:p>
            <a:pPr algn="l"/>
            <a:r>
              <a:rPr lang="ru-RU" altLang="zh-CN" b="1" i="0">
                <a:latin typeface="Times New Roman" pitchFamily="18" charset="0"/>
                <a:cs typeface="宋体"/>
              </a:rPr>
              <a:t>Составление семейного древа помогает ребенку осознать себя не былинкой, одиноко растущей в поле, а членом целого рода, раскрывает родственные связи и объединяет поколения. </a:t>
            </a:r>
            <a:endParaRPr lang="ru-RU" b="1" i="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250825" y="1325563"/>
            <a:ext cx="8424863" cy="4211637"/>
          </a:xfrm>
          <a:prstGeom prst="rect">
            <a:avLst/>
          </a:prstGeom>
          <a:noFill/>
          <a:ln w="9525">
            <a:noFill/>
            <a:miter lim="800000"/>
            <a:headEnd/>
            <a:tailEnd/>
          </a:ln>
        </p:spPr>
        <p:txBody>
          <a:bodyPr anchor="ctr">
            <a:spAutoFit/>
          </a:bodyPr>
          <a:lstStyle/>
          <a:p>
            <a:r>
              <a:rPr lang="ru-RU" altLang="zh-CN" sz="1800" b="1">
                <a:solidFill>
                  <a:schemeClr val="accent2"/>
                </a:solidFill>
                <a:cs typeface="宋体"/>
              </a:rPr>
              <a:t>Информационно-аналитическое направление</a:t>
            </a:r>
            <a:r>
              <a:rPr lang="ru-RU" altLang="zh-CN" sz="1800" b="1">
                <a:cs typeface="宋体"/>
              </a:rPr>
              <a:t> - </a:t>
            </a:r>
            <a:r>
              <a:rPr lang="ru-RU" altLang="zh-CN" sz="1800" b="1" i="0">
                <a:cs typeface="宋体"/>
              </a:rPr>
              <a:t>направлено на выявление интересов, потребностей, запросов родителей, уровня их педагогической грамотности, установление эмоционального контакта между педагогами, родителями и детьми. </a:t>
            </a:r>
          </a:p>
          <a:p>
            <a:r>
              <a:rPr lang="ru-RU" altLang="zh-CN" sz="1800" b="1" i="0">
                <a:cs typeface="宋体"/>
              </a:rPr>
              <a:t>Помогает лучше ориентироваться в педагогических потребностях каждой семьи и учесть индивидуальные особенности. </a:t>
            </a:r>
          </a:p>
          <a:p>
            <a:r>
              <a:rPr lang="ru-RU" altLang="zh-CN" sz="1800" b="1" i="0">
                <a:cs typeface="宋体"/>
              </a:rPr>
              <a:t>По данному направлению можно проводить: </a:t>
            </a:r>
          </a:p>
          <a:p>
            <a:r>
              <a:rPr lang="ru-RU" altLang="zh-CN" sz="1800" b="1" i="0">
                <a:cs typeface="宋体"/>
              </a:rPr>
              <a:t>- анкетирование;</a:t>
            </a:r>
          </a:p>
          <a:p>
            <a:r>
              <a:rPr lang="ru-RU" altLang="zh-CN" sz="1800" b="1" i="0">
                <a:cs typeface="宋体"/>
              </a:rPr>
              <a:t>- тестирование. </a:t>
            </a:r>
          </a:p>
          <a:p>
            <a:r>
              <a:rPr lang="ru-RU" altLang="zh-CN" sz="1800" b="1" i="0">
                <a:cs typeface="宋体"/>
              </a:rPr>
              <a:t>Из анализа сведений о семьях детей видно, что воспитанники ДОУ из семей различного социального статуса, имеющие разный уровень образования. Данные сведения использовались при планировании организационно-педагогической работы с родителями для привлечения родителей к оказанию помощи учреждению, для определения перспектив развития детского сада.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323850" y="679450"/>
            <a:ext cx="8496300" cy="5500688"/>
          </a:xfrm>
          <a:prstGeom prst="rect">
            <a:avLst/>
          </a:prstGeom>
          <a:noFill/>
          <a:ln w="9525">
            <a:noFill/>
            <a:miter lim="800000"/>
            <a:headEnd/>
            <a:tailEnd/>
          </a:ln>
        </p:spPr>
        <p:txBody>
          <a:bodyPr anchor="ctr">
            <a:spAutoFit/>
          </a:bodyPr>
          <a:lstStyle/>
          <a:p>
            <a:r>
              <a:rPr lang="ru-RU" altLang="zh-CN" sz="1800" b="1">
                <a:solidFill>
                  <a:schemeClr val="accent2"/>
                </a:solidFill>
                <a:cs typeface="宋体"/>
              </a:rPr>
              <a:t>Наглядно-информационное направление</a:t>
            </a:r>
            <a:r>
              <a:rPr lang="ru-RU" altLang="zh-CN" b="1">
                <a:cs typeface="宋体"/>
              </a:rPr>
              <a:t> </a:t>
            </a:r>
            <a:r>
              <a:rPr lang="ru-RU" altLang="zh-CN" i="0">
                <a:cs typeface="宋体"/>
              </a:rPr>
              <a:t>- </a:t>
            </a:r>
            <a:r>
              <a:rPr lang="ru-RU" altLang="zh-CN" b="1" i="0">
                <a:cs typeface="宋体"/>
              </a:rPr>
              <a:t>даёт возможность донести до родителей любую информацию в доступной форме, напомнить тактично о родительских обязанностях и ответственности. Детский сад начинается с раздевалки, очень важно, чтобы она была уютная и красивая, поэтому наши родительские уголки яркие, привлекательные. </a:t>
            </a:r>
          </a:p>
          <a:p>
            <a:r>
              <a:rPr lang="ru-RU" altLang="zh-CN" b="1" i="0">
                <a:cs typeface="宋体"/>
              </a:rPr>
              <a:t>Данное направление включает:</a:t>
            </a:r>
          </a:p>
          <a:p>
            <a:r>
              <a:rPr lang="ru-RU" altLang="zh-CN" b="1" i="0">
                <a:cs typeface="宋体"/>
              </a:rPr>
              <a:t>- родительский уголок: включающий различную информацию. </a:t>
            </a:r>
          </a:p>
          <a:p>
            <a:r>
              <a:rPr lang="ru-RU" altLang="zh-CN" b="1" i="0">
                <a:cs typeface="宋体"/>
              </a:rPr>
              <a:t>Помещается на стенде практический материал, дающий понять, чем занимается ребёнок в детском саду, конкретные игры, советы, задания. </a:t>
            </a:r>
          </a:p>
          <a:p>
            <a:r>
              <a:rPr lang="ru-RU" altLang="zh-CN" b="1" i="0">
                <a:cs typeface="宋体"/>
              </a:rPr>
              <a:t>- нормативные документы; </a:t>
            </a:r>
          </a:p>
          <a:p>
            <a:r>
              <a:rPr lang="ru-RU" altLang="zh-CN" b="1" i="0">
                <a:cs typeface="宋体"/>
              </a:rPr>
              <a:t>-объявления и рекламы; - продуктивная деятельность детей (рисунки, поделки) ;</a:t>
            </a:r>
          </a:p>
          <a:p>
            <a:r>
              <a:rPr lang="ru-RU" altLang="zh-CN" b="1" i="0">
                <a:cs typeface="宋体"/>
              </a:rPr>
              <a:t>- папка-передвижка. </a:t>
            </a:r>
          </a:p>
          <a:p>
            <a:r>
              <a:rPr lang="ru-RU" altLang="zh-CN" b="1" i="0">
                <a:cs typeface="宋体"/>
              </a:rPr>
              <a:t>Форма работы через родительские уголки, нормативные документы, объявления и рекламы, продуктивную деятельность, папки-передвижки является традиционной, но она необходима для работы с родителями, потому что часто у педагога нет возможности подойти и побеседовать с родителями на актуальную тему по воспитанию детей. Новая, красиво оформленная информация быстро привлекает внимание родителей и даёт свой положительный результат. </a:t>
            </a:r>
          </a:p>
          <a:p>
            <a:r>
              <a:rPr lang="ru-RU" altLang="zh-CN" b="1" i="0">
                <a:cs typeface="宋体"/>
              </a:rPr>
              <a:t>- эмоциональный уголок: «Здравствуйте, я пришёл».</a:t>
            </a:r>
          </a:p>
          <a:p>
            <a:r>
              <a:rPr lang="ru-RU" altLang="zh-CN" b="1" i="0">
                <a:cs typeface="宋体"/>
              </a:rPr>
              <a:t>- фотовыставки;</a:t>
            </a:r>
          </a:p>
          <a:p>
            <a:r>
              <a:rPr lang="ru-RU" altLang="zh-CN" b="1" i="0">
                <a:cs typeface="宋体"/>
              </a:rPr>
              <a:t>- выпуск газет.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23850" y="720725"/>
            <a:ext cx="8496300" cy="5684838"/>
          </a:xfrm>
          <a:prstGeom prst="rect">
            <a:avLst/>
          </a:prstGeom>
          <a:noFill/>
          <a:ln w="9525">
            <a:noFill/>
            <a:miter lim="800000"/>
            <a:headEnd/>
            <a:tailEnd/>
          </a:ln>
        </p:spPr>
        <p:txBody>
          <a:bodyPr anchor="ctr">
            <a:spAutoFit/>
          </a:bodyPr>
          <a:lstStyle/>
          <a:p>
            <a:r>
              <a:rPr lang="ru-RU" altLang="zh-CN" sz="1800" b="1">
                <a:solidFill>
                  <a:schemeClr val="accent2"/>
                </a:solidFill>
                <a:cs typeface="宋体"/>
              </a:rPr>
              <a:t>Досуговое направление</a:t>
            </a:r>
            <a:r>
              <a:rPr lang="ru-RU" altLang="zh-CN" sz="1400" b="1">
                <a:cs typeface="宋体"/>
              </a:rPr>
              <a:t> </a:t>
            </a:r>
            <a:r>
              <a:rPr lang="ru-RU" altLang="zh-CN" sz="1400" i="0">
                <a:cs typeface="宋体"/>
              </a:rPr>
              <a:t>- </a:t>
            </a:r>
            <a:r>
              <a:rPr lang="ru-RU" altLang="zh-CN" sz="1400" b="1" i="0">
                <a:cs typeface="宋体"/>
              </a:rPr>
              <a:t>призвано устанавливать теплые доверительные отношения, эмоциональный контакт между педагогами и родителями, между родителями и детьми. </a:t>
            </a:r>
          </a:p>
          <a:p>
            <a:r>
              <a:rPr lang="ru-RU" altLang="zh-CN" sz="1400" b="1" i="0">
                <a:cs typeface="宋体"/>
              </a:rPr>
              <a:t>Это направление самое привлекательное, востребованное, полезное, но и самое трудное. Это объясняется тем, что любое совместное мероприятие позволяет родителям увидеть изнутри проблемы своего ребёнка, сравнить его с другими детьми, увидеть трудности во взаимоотношениях, посмотреть, как делают это другие, т. е. приобрести опыт взаимодействия не только со своим ребёнком, но и с родительской общественностью в целом. Праздники необходимо проводить не для родителей, а с привлечением родителей, чтобы они знали, сколько хлопот и труда надо вложить при подготовке любого торжества. </a:t>
            </a:r>
          </a:p>
          <a:p>
            <a:r>
              <a:rPr lang="ru-RU" altLang="zh-CN" sz="1400" b="1" i="0">
                <a:cs typeface="宋体"/>
              </a:rPr>
              <a:t>Встречи с родителями на праздничных мероприятиях всегда мобилизуют, делают наши будни ярче, от этого растёт наша самооценка, как педагога, у родителей появляется удовлетворение от совместной работы и соответственно авторитет детского сада растет. </a:t>
            </a:r>
          </a:p>
          <a:p>
            <a:r>
              <a:rPr lang="ru-RU" altLang="zh-CN" sz="1400" b="1" i="0">
                <a:cs typeface="宋体"/>
              </a:rPr>
              <a:t>По данному направлению можно организовать:</a:t>
            </a:r>
          </a:p>
          <a:p>
            <a:r>
              <a:rPr lang="ru-RU" altLang="zh-CN" sz="1400" b="1" i="0">
                <a:cs typeface="宋体"/>
              </a:rPr>
              <a:t>- праздники, которые можно закончить чаепитием. </a:t>
            </a:r>
          </a:p>
          <a:p>
            <a:r>
              <a:rPr lang="ru-RU" altLang="zh-CN" sz="1400" b="1" i="0">
                <a:cs typeface="宋体"/>
              </a:rPr>
              <a:t>Воспитанием детей в основном занимаются мамы. В детский сад ходят тоже в основном они. </a:t>
            </a:r>
          </a:p>
          <a:p>
            <a:r>
              <a:rPr lang="ru-RU" altLang="zh-CN" sz="1400" b="1" i="0">
                <a:cs typeface="宋体"/>
              </a:rPr>
              <a:t>- развлечения;</a:t>
            </a:r>
          </a:p>
          <a:p>
            <a:r>
              <a:rPr lang="ru-RU" altLang="zh-CN" sz="1400" b="1" i="0">
                <a:cs typeface="宋体"/>
              </a:rPr>
              <a:t>- знакомство с профессиями родителей;</a:t>
            </a:r>
          </a:p>
          <a:p>
            <a:r>
              <a:rPr lang="ru-RU" altLang="zh-CN" sz="1400" b="1" i="0">
                <a:cs typeface="宋体"/>
              </a:rPr>
              <a:t>- празднование дней рождения;</a:t>
            </a:r>
          </a:p>
          <a:p>
            <a:r>
              <a:rPr lang="ru-RU" altLang="zh-CN" sz="1400" b="1" i="0">
                <a:cs typeface="宋体"/>
              </a:rPr>
              <a:t>- выставка семейной коллекции </a:t>
            </a:r>
          </a:p>
          <a:p>
            <a:r>
              <a:rPr lang="ru-RU" altLang="zh-CN" sz="1400" b="1" i="0">
                <a:cs typeface="宋体"/>
              </a:rPr>
              <a:t>- акции. У многих есть книги и игрушки, из которых дети «выросли». Сколько воспитательных моментов таит в себе эта маленькая акция! Это бережное отношение к старым вещам, при этом дети учатся не только принимать подарки, но и делать их - это большой труд, воспитание души. </a:t>
            </a:r>
          </a:p>
          <a:p>
            <a:r>
              <a:rPr lang="ru-RU" altLang="zh-CN" sz="1400" b="1" i="0">
                <a:cs typeface="宋体"/>
              </a:rPr>
              <a:t>- дни добрых дел.</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229</TotalTime>
  <Words>907</Words>
  <Application>Microsoft Office PowerPoint</Application>
  <PresentationFormat>Экран (4:3)</PresentationFormat>
  <Paragraphs>89</Paragraphs>
  <Slides>18</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vt:i4>
      </vt:variant>
      <vt:variant>
        <vt:lpstr>Заголовки слайдов</vt:lpstr>
      </vt:variant>
      <vt:variant>
        <vt:i4>18</vt:i4>
      </vt:variant>
    </vt:vector>
  </HeadingPairs>
  <TitlesOfParts>
    <vt:vector size="29" baseType="lpstr">
      <vt:lpstr>Arial</vt:lpstr>
      <vt:lpstr>Calibri</vt:lpstr>
      <vt:lpstr>Constantia</vt:lpstr>
      <vt:lpstr>Wingdings 2</vt:lpstr>
      <vt:lpstr>Times New Roman</vt:lpstr>
      <vt:lpstr>宋体</vt:lpstr>
      <vt:lpstr>隶书</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 Инфомационно-аналитический блок</vt:lpstr>
      <vt:lpstr>Практический блок</vt:lpstr>
      <vt:lpstr>Слайд 14</vt:lpstr>
      <vt:lpstr>Слайд 15</vt:lpstr>
      <vt:lpstr>Слайд 16</vt:lpstr>
      <vt:lpstr>Слайд 17</vt:lpstr>
      <vt:lpstr>Слайд 18</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ДОУ с семьей в условиях ФГОС</dc:title>
  <dc:creator>User</dc:creator>
  <cp:lastModifiedBy>Кулагина</cp:lastModifiedBy>
  <cp:revision>12</cp:revision>
  <dcterms:created xsi:type="dcterms:W3CDTF">2014-12-02T07:50:06Z</dcterms:created>
  <dcterms:modified xsi:type="dcterms:W3CDTF">2014-12-03T10:23:08Z</dcterms:modified>
</cp:coreProperties>
</file>