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85" r:id="rId3"/>
    <p:sldId id="261" r:id="rId4"/>
    <p:sldId id="257" r:id="rId5"/>
    <p:sldId id="259" r:id="rId6"/>
    <p:sldId id="303" r:id="rId7"/>
    <p:sldId id="304" r:id="rId8"/>
    <p:sldId id="305" r:id="rId9"/>
    <p:sldId id="306" r:id="rId10"/>
    <p:sldId id="287" r:id="rId11"/>
    <p:sldId id="298" r:id="rId12"/>
    <p:sldId id="291" r:id="rId13"/>
    <p:sldId id="296" r:id="rId14"/>
    <p:sldId id="295" r:id="rId15"/>
    <p:sldId id="293" r:id="rId16"/>
    <p:sldId id="260" r:id="rId17"/>
    <p:sldId id="262" r:id="rId18"/>
    <p:sldId id="289" r:id="rId19"/>
    <p:sldId id="299" r:id="rId20"/>
    <p:sldId id="264" r:id="rId21"/>
    <p:sldId id="300" r:id="rId22"/>
    <p:sldId id="302" r:id="rId23"/>
    <p:sldId id="301" r:id="rId2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DBEFE87-BAED-458F-A289-5A9DBDF499A1}">
  <a:tblStyle styleId="{DDBEFE87-BAED-458F-A289-5A9DBDF499A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9" d="100"/>
          <a:sy n="139" d="100"/>
        </p:scale>
        <p:origin x="726" y="12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472092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paint_transparent1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09567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208125" y="3287225"/>
            <a:ext cx="52503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rectangle">
  <p:cSld name="BLANK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1" descr="paint_transparent3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4297650" y="444797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999999"/>
                </a:solidFill>
              </a:defRPr>
            </a:lvl1pPr>
            <a:lvl2pPr lvl="1" algn="ctr" rtl="0">
              <a:buNone/>
              <a:defRPr>
                <a:solidFill>
                  <a:srgbClr val="999999"/>
                </a:solidFill>
              </a:defRPr>
            </a:lvl2pPr>
            <a:lvl3pPr lvl="2" algn="ctr" rtl="0">
              <a:buNone/>
              <a:defRPr>
                <a:solidFill>
                  <a:srgbClr val="999999"/>
                </a:solidFill>
              </a:defRPr>
            </a:lvl3pPr>
            <a:lvl4pPr lvl="3" algn="ctr" rtl="0">
              <a:buNone/>
              <a:defRPr>
                <a:solidFill>
                  <a:srgbClr val="999999"/>
                </a:solidFill>
              </a:defRPr>
            </a:lvl4pPr>
            <a:lvl5pPr lvl="4" algn="ctr" rtl="0">
              <a:buNone/>
              <a:defRPr>
                <a:solidFill>
                  <a:srgbClr val="999999"/>
                </a:solidFill>
              </a:defRPr>
            </a:lvl5pPr>
            <a:lvl6pPr lvl="5" algn="ctr" rtl="0">
              <a:buNone/>
              <a:defRPr>
                <a:solidFill>
                  <a:srgbClr val="999999"/>
                </a:solidFill>
              </a:defRPr>
            </a:lvl6pPr>
            <a:lvl7pPr lvl="6" algn="ctr" rtl="0">
              <a:buNone/>
              <a:defRPr>
                <a:solidFill>
                  <a:srgbClr val="999999"/>
                </a:solidFill>
              </a:defRPr>
            </a:lvl7pPr>
            <a:lvl8pPr lvl="7" algn="ctr" rtl="0">
              <a:buNone/>
              <a:defRPr>
                <a:solidFill>
                  <a:srgbClr val="999999"/>
                </a:solidFill>
              </a:defRPr>
            </a:lvl8pPr>
            <a:lvl9pPr lvl="8" algn="ctr" rtl="0">
              <a:buNone/>
              <a:defRPr>
                <a:solidFill>
                  <a:srgbClr val="99999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half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55" name="Google Shape;55;p12" descr="paint_transparent1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66055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 descr="paint_transparent4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7925" y="0"/>
            <a:ext cx="4576075" cy="514352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/>
          <p:nvPr/>
        </p:nvSpPr>
        <p:spPr>
          <a:xfrm>
            <a:off x="0" y="-150"/>
            <a:ext cx="53007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685800" y="2878750"/>
            <a:ext cx="3914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685800" y="4135454"/>
            <a:ext cx="39147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 descr="paint_transparent4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"/>
            <a:ext cx="9144000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2483350" y="836125"/>
            <a:ext cx="4177200" cy="347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sz="2400" i="1">
                <a:solidFill>
                  <a:srgbClr val="FFFFFF"/>
                </a:solidFill>
              </a:defRPr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sz="2400" i="1">
                <a:solidFill>
                  <a:srgbClr val="FFFFFF"/>
                </a:solidFill>
              </a:defRPr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sz="2400" i="1">
                <a:solidFill>
                  <a:srgbClr val="FFFFFF"/>
                </a:solidFill>
              </a:defRPr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sz="2400" i="1">
                <a:solidFill>
                  <a:srgbClr val="FFFFFF"/>
                </a:solidFill>
              </a:defRPr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sz="2400" i="1">
                <a:solidFill>
                  <a:srgbClr val="FFFFFF"/>
                </a:solidFill>
              </a:defRPr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sz="2400" i="1">
                <a:solidFill>
                  <a:srgbClr val="FFFFFF"/>
                </a:solidFill>
              </a:defRPr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 sz="2400" i="1">
                <a:solidFill>
                  <a:srgbClr val="FFFFFF"/>
                </a:solidFill>
              </a:defRPr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sz="2400" i="1">
                <a:solidFill>
                  <a:srgbClr val="FFFFFF"/>
                </a:solidFill>
              </a:defRPr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sz="24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 descr="paint_transparent1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457200" y="2244400"/>
            <a:ext cx="5511300" cy="260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×"/>
              <a:defRPr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6" descr="paint_transparent1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457200" y="2211825"/>
            <a:ext cx="2675100" cy="2637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×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3293406" y="2211825"/>
            <a:ext cx="2675100" cy="2637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×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7" descr="paint_transparent1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489775" y="2312475"/>
            <a:ext cx="1831500" cy="2613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×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2415136" y="2312475"/>
            <a:ext cx="1831500" cy="2613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×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3"/>
          </p:nvPr>
        </p:nvSpPr>
        <p:spPr>
          <a:xfrm>
            <a:off x="4340497" y="2312475"/>
            <a:ext cx="1831500" cy="2613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×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8" descr="paint_transparent1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9" descr="paint_transparent1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9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ircle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10" descr="paint_transparent4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CCCCC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2244400"/>
            <a:ext cx="5511300" cy="2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○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■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●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○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■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ctrTitle"/>
          </p:nvPr>
        </p:nvSpPr>
        <p:spPr>
          <a:xfrm>
            <a:off x="1475656" y="915566"/>
            <a:ext cx="7164288" cy="316835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«Развитие мелкой моторики </a:t>
            </a:r>
            <a:r>
              <a:rPr lang="ru-RU" sz="3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 </a:t>
            </a:r>
            <a:r>
              <a:rPr lang="ru-RU" sz="3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посредством 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художественного творчества</a:t>
            </a:r>
            <a:b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(ручного труда)</a:t>
            </a:r>
            <a:b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младшей группе» </a:t>
            </a:r>
            <a:endParaRPr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4587974"/>
            <a:ext cx="5976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Подготовила воспитатель гр. № 13: Васильева Т.В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771800" y="339502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МБДОУ «ЦРР №28 «Огонек»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lang="en"/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627534"/>
            <a:ext cx="644420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Принципы организации  образовательной деятельности</a:t>
            </a:r>
            <a:r>
              <a:rPr 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endParaRPr lang="ru-RU" sz="1800" b="1" dirty="0" smtClean="0">
              <a:solidFill>
                <a:srgbClr val="002060"/>
              </a:solidFill>
            </a:endParaRPr>
          </a:p>
          <a:p>
            <a:r>
              <a:rPr lang="ru-RU" sz="1800" b="1" dirty="0" smtClean="0">
                <a:solidFill>
                  <a:srgbClr val="002060"/>
                </a:solidFill>
              </a:rPr>
              <a:t>• Принцип наглядности </a:t>
            </a:r>
          </a:p>
          <a:p>
            <a:r>
              <a:rPr lang="ru-RU" sz="1800" b="1" dirty="0" smtClean="0">
                <a:solidFill>
                  <a:srgbClr val="002060"/>
                </a:solidFill>
              </a:rPr>
              <a:t>• Принцип доступности </a:t>
            </a:r>
          </a:p>
          <a:p>
            <a:r>
              <a:rPr lang="ru-RU" sz="1800" b="1" dirty="0" smtClean="0">
                <a:solidFill>
                  <a:srgbClr val="002060"/>
                </a:solidFill>
              </a:rPr>
              <a:t>• Принцип последовательности </a:t>
            </a:r>
          </a:p>
          <a:p>
            <a:r>
              <a:rPr lang="ru-RU" sz="1800" b="1" dirty="0" smtClean="0">
                <a:solidFill>
                  <a:srgbClr val="002060"/>
                </a:solidFill>
              </a:rPr>
              <a:t>• Принцип систематичности </a:t>
            </a:r>
          </a:p>
          <a:p>
            <a:r>
              <a:rPr lang="ru-RU" sz="1800" b="1" dirty="0" smtClean="0">
                <a:solidFill>
                  <a:srgbClr val="002060"/>
                </a:solidFill>
              </a:rPr>
              <a:t>• Принцип от простого к сложному </a:t>
            </a:r>
          </a:p>
          <a:p>
            <a:r>
              <a:rPr lang="ru-RU" sz="1800" b="1" dirty="0" smtClean="0">
                <a:solidFill>
                  <a:srgbClr val="002060"/>
                </a:solidFill>
              </a:rPr>
              <a:t>• Принцип от целого к частному </a:t>
            </a:r>
          </a:p>
          <a:p>
            <a:r>
              <a:rPr lang="ru-RU" sz="1800" b="1" dirty="0" smtClean="0">
                <a:solidFill>
                  <a:srgbClr val="002060"/>
                </a:solidFill>
              </a:rPr>
              <a:t>• Принцип учета ведущей (игровой )деятельности </a:t>
            </a:r>
          </a:p>
          <a:p>
            <a:r>
              <a:rPr lang="ru-RU" sz="1800" b="1" dirty="0" smtClean="0">
                <a:solidFill>
                  <a:srgbClr val="002060"/>
                </a:solidFill>
              </a:rPr>
              <a:t>• Принцип  индивидуально-дифференцированного подхода</a:t>
            </a:r>
            <a:endParaRPr lang="ru-RU" sz="1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lang="en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2872" y="2211710"/>
            <a:ext cx="3922526" cy="2339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406" y="2710907"/>
            <a:ext cx="2663280" cy="1997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406" y="195485"/>
            <a:ext cx="2973507" cy="223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7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1937661"/>
            <a:ext cx="2092542" cy="2790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275856" y="195485"/>
            <a:ext cx="4334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Используемые технологии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Педагогика сотрудничество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lang="en"/>
          </a:p>
        </p:txBody>
      </p:sp>
      <p:sp>
        <p:nvSpPr>
          <p:cNvPr id="3" name="Прямоугольник 2"/>
          <p:cNvSpPr/>
          <p:nvPr/>
        </p:nvSpPr>
        <p:spPr>
          <a:xfrm>
            <a:off x="4440802" y="35591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/>
            <a:r>
              <a:rPr lang="ru-RU" sz="2400" b="1" dirty="0" smtClean="0">
                <a:solidFill>
                  <a:srgbClr val="FF0000"/>
                </a:solidFill>
              </a:rPr>
              <a:t>Игровые технологии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222670"/>
            <a:ext cx="3008150" cy="22561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1162316"/>
            <a:ext cx="3096344" cy="23222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2290564"/>
            <a:ext cx="2843808" cy="21328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3" y="195486"/>
            <a:ext cx="2540357" cy="19052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lang="en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753548"/>
            <a:ext cx="5400600" cy="405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971600" y="19548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/>
            <a:r>
              <a:rPr lang="ru-RU" sz="1800" b="1" dirty="0" err="1" smtClean="0">
                <a:solidFill>
                  <a:srgbClr val="FF0000"/>
                </a:solidFill>
              </a:rPr>
              <a:t>Здоровьесберегающие</a:t>
            </a:r>
            <a:r>
              <a:rPr lang="ru-RU" sz="1800" b="1" dirty="0" smtClean="0">
                <a:solidFill>
                  <a:srgbClr val="FF0000"/>
                </a:solidFill>
              </a:rPr>
              <a:t> технологии </a:t>
            </a: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6136" y="267494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7272808" cy="432048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творческих работ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 lang="en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1131590"/>
            <a:ext cx="345638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92"/>
          <a:stretch>
            <a:fillRect/>
          </a:stretch>
        </p:blipFill>
        <p:spPr bwMode="auto">
          <a:xfrm>
            <a:off x="4355976" y="1131590"/>
            <a:ext cx="4176464" cy="262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23528" y="4155926"/>
            <a:ext cx="35283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Аппликация «Снегири» с использованием ватных дисков, гуаши, цветной бумаги</a:t>
            </a:r>
            <a:r>
              <a:rPr lang="ru-RU" b="1" smtClean="0">
                <a:solidFill>
                  <a:srgbClr val="002060"/>
                </a:solidFill>
              </a:rPr>
              <a:t>, пшена.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5976" y="4299942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Аппликация по сказке «</a:t>
            </a:r>
            <a:r>
              <a:rPr lang="ru-RU" b="1" dirty="0" err="1" smtClean="0">
                <a:solidFill>
                  <a:srgbClr val="002060"/>
                </a:solidFill>
              </a:rPr>
              <a:t>Заюшкина</a:t>
            </a:r>
            <a:r>
              <a:rPr lang="ru-RU" b="1" dirty="0" smtClean="0">
                <a:solidFill>
                  <a:srgbClr val="002060"/>
                </a:solidFill>
              </a:rPr>
              <a:t> избушка» с использованием пластилина, фольги, ваты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lang="en"/>
          </a:p>
        </p:txBody>
      </p:sp>
      <p:pic>
        <p:nvPicPr>
          <p:cNvPr id="8090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7704" y="1923678"/>
            <a:ext cx="3048000" cy="228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090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536" y="339502"/>
            <a:ext cx="1998222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0903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7984" y="555526"/>
            <a:ext cx="2286000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0904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08170" y="2787774"/>
            <a:ext cx="2663957" cy="199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699792" y="195486"/>
            <a:ext cx="6444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Аппликация «Мишки на севере» с использованием ваты, гуаши, клея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912" y="1275606"/>
            <a:ext cx="4764360" cy="3573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528" y="987574"/>
            <a:ext cx="3840427" cy="2880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843808" y="129152"/>
            <a:ext cx="4176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Коллективная работа «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Папалёт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» с использованием цветной бумаги, клея, гуаши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Google Shape;104;p19"/>
          <p:cNvSpPr/>
          <p:nvPr/>
        </p:nvSpPr>
        <p:spPr>
          <a:xfrm rot="1472949">
            <a:off x="4407417" y="900143"/>
            <a:ext cx="785493" cy="765157"/>
          </a:xfrm>
          <a:custGeom>
            <a:avLst/>
            <a:gdLst/>
            <a:ahLst/>
            <a:cxnLst/>
            <a:rect l="l" t="t" r="r" b="b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/>
          <p:nvPr/>
        </p:nvSpPr>
        <p:spPr>
          <a:xfrm rot="2487341">
            <a:off x="2459814" y="1398823"/>
            <a:ext cx="244676" cy="23776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/>
          </a:p>
        </p:txBody>
      </p:sp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70"/>
          <a:stretch>
            <a:fillRect/>
          </a:stretch>
        </p:blipFill>
        <p:spPr bwMode="auto">
          <a:xfrm rot="16200000">
            <a:off x="838064" y="473038"/>
            <a:ext cx="3159224" cy="4332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7944" y="1707654"/>
            <a:ext cx="4320480" cy="3240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843808" y="339502"/>
            <a:ext cx="36724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Коллективная работа «Букет для мамы» с использованием цветной бумаги, клея, гуаши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3" name="Google Shape;336;p39"/>
          <p:cNvSpPr/>
          <p:nvPr/>
        </p:nvSpPr>
        <p:spPr>
          <a:xfrm rot="1659556">
            <a:off x="5940152" y="627534"/>
            <a:ext cx="720080" cy="864096"/>
          </a:xfrm>
          <a:custGeom>
            <a:avLst/>
            <a:gdLst/>
            <a:ahLst/>
            <a:cxnLst/>
            <a:rect l="l" t="t" r="r" b="b"/>
            <a:pathLst>
              <a:path w="11730" h="20002" extrusionOk="0">
                <a:moveTo>
                  <a:pt x="6425" y="414"/>
                </a:moveTo>
                <a:lnTo>
                  <a:pt x="6571" y="439"/>
                </a:lnTo>
                <a:lnTo>
                  <a:pt x="6692" y="487"/>
                </a:lnTo>
                <a:lnTo>
                  <a:pt x="6814" y="560"/>
                </a:lnTo>
                <a:lnTo>
                  <a:pt x="6936" y="633"/>
                </a:lnTo>
                <a:lnTo>
                  <a:pt x="7033" y="731"/>
                </a:lnTo>
                <a:lnTo>
                  <a:pt x="7130" y="828"/>
                </a:lnTo>
                <a:lnTo>
                  <a:pt x="7179" y="950"/>
                </a:lnTo>
                <a:lnTo>
                  <a:pt x="7228" y="1096"/>
                </a:lnTo>
                <a:lnTo>
                  <a:pt x="7252" y="1242"/>
                </a:lnTo>
                <a:lnTo>
                  <a:pt x="7276" y="1534"/>
                </a:lnTo>
                <a:lnTo>
                  <a:pt x="7228" y="1801"/>
                </a:lnTo>
                <a:lnTo>
                  <a:pt x="7155" y="2093"/>
                </a:lnTo>
                <a:lnTo>
                  <a:pt x="7033" y="2385"/>
                </a:lnTo>
                <a:lnTo>
                  <a:pt x="6790" y="2945"/>
                </a:lnTo>
                <a:lnTo>
                  <a:pt x="6522" y="3480"/>
                </a:lnTo>
                <a:lnTo>
                  <a:pt x="6303" y="3456"/>
                </a:lnTo>
                <a:lnTo>
                  <a:pt x="5938" y="3456"/>
                </a:lnTo>
                <a:lnTo>
                  <a:pt x="5646" y="2629"/>
                </a:lnTo>
                <a:lnTo>
                  <a:pt x="5427" y="2069"/>
                </a:lnTo>
                <a:lnTo>
                  <a:pt x="5305" y="1826"/>
                </a:lnTo>
                <a:lnTo>
                  <a:pt x="5208" y="1631"/>
                </a:lnTo>
                <a:lnTo>
                  <a:pt x="5184" y="1388"/>
                </a:lnTo>
                <a:lnTo>
                  <a:pt x="5208" y="1266"/>
                </a:lnTo>
                <a:lnTo>
                  <a:pt x="5232" y="1169"/>
                </a:lnTo>
                <a:lnTo>
                  <a:pt x="5281" y="1047"/>
                </a:lnTo>
                <a:lnTo>
                  <a:pt x="5330" y="925"/>
                </a:lnTo>
                <a:lnTo>
                  <a:pt x="5403" y="828"/>
                </a:lnTo>
                <a:lnTo>
                  <a:pt x="5500" y="731"/>
                </a:lnTo>
                <a:lnTo>
                  <a:pt x="5622" y="633"/>
                </a:lnTo>
                <a:lnTo>
                  <a:pt x="5743" y="536"/>
                </a:lnTo>
                <a:lnTo>
                  <a:pt x="5865" y="487"/>
                </a:lnTo>
                <a:lnTo>
                  <a:pt x="6011" y="439"/>
                </a:lnTo>
                <a:lnTo>
                  <a:pt x="6157" y="414"/>
                </a:lnTo>
                <a:close/>
                <a:moveTo>
                  <a:pt x="9052" y="1339"/>
                </a:moveTo>
                <a:lnTo>
                  <a:pt x="9198" y="1388"/>
                </a:lnTo>
                <a:lnTo>
                  <a:pt x="9344" y="1436"/>
                </a:lnTo>
                <a:lnTo>
                  <a:pt x="9490" y="1534"/>
                </a:lnTo>
                <a:lnTo>
                  <a:pt x="9588" y="1631"/>
                </a:lnTo>
                <a:lnTo>
                  <a:pt x="9709" y="1753"/>
                </a:lnTo>
                <a:lnTo>
                  <a:pt x="9782" y="1874"/>
                </a:lnTo>
                <a:lnTo>
                  <a:pt x="9855" y="2020"/>
                </a:lnTo>
                <a:lnTo>
                  <a:pt x="9904" y="2166"/>
                </a:lnTo>
                <a:lnTo>
                  <a:pt x="9928" y="2312"/>
                </a:lnTo>
                <a:lnTo>
                  <a:pt x="9928" y="2483"/>
                </a:lnTo>
                <a:lnTo>
                  <a:pt x="9928" y="2629"/>
                </a:lnTo>
                <a:lnTo>
                  <a:pt x="9904" y="2775"/>
                </a:lnTo>
                <a:lnTo>
                  <a:pt x="9831" y="2945"/>
                </a:lnTo>
                <a:lnTo>
                  <a:pt x="9758" y="3067"/>
                </a:lnTo>
                <a:lnTo>
                  <a:pt x="9661" y="3213"/>
                </a:lnTo>
                <a:lnTo>
                  <a:pt x="9442" y="3383"/>
                </a:lnTo>
                <a:lnTo>
                  <a:pt x="9198" y="3553"/>
                </a:lnTo>
                <a:lnTo>
                  <a:pt x="8931" y="3675"/>
                </a:lnTo>
                <a:lnTo>
                  <a:pt x="8615" y="3796"/>
                </a:lnTo>
                <a:lnTo>
                  <a:pt x="8323" y="3869"/>
                </a:lnTo>
                <a:lnTo>
                  <a:pt x="8006" y="3967"/>
                </a:lnTo>
                <a:lnTo>
                  <a:pt x="7447" y="4088"/>
                </a:lnTo>
                <a:lnTo>
                  <a:pt x="7349" y="3942"/>
                </a:lnTo>
                <a:lnTo>
                  <a:pt x="7228" y="3821"/>
                </a:lnTo>
                <a:lnTo>
                  <a:pt x="7106" y="3724"/>
                </a:lnTo>
                <a:lnTo>
                  <a:pt x="6960" y="3626"/>
                </a:lnTo>
                <a:lnTo>
                  <a:pt x="7228" y="3091"/>
                </a:lnTo>
                <a:lnTo>
                  <a:pt x="7447" y="2531"/>
                </a:lnTo>
                <a:lnTo>
                  <a:pt x="7568" y="2288"/>
                </a:lnTo>
                <a:lnTo>
                  <a:pt x="7690" y="2069"/>
                </a:lnTo>
                <a:lnTo>
                  <a:pt x="7836" y="1874"/>
                </a:lnTo>
                <a:lnTo>
                  <a:pt x="7982" y="1704"/>
                </a:lnTo>
                <a:lnTo>
                  <a:pt x="8177" y="1558"/>
                </a:lnTo>
                <a:lnTo>
                  <a:pt x="8371" y="1436"/>
                </a:lnTo>
                <a:lnTo>
                  <a:pt x="8590" y="1363"/>
                </a:lnTo>
                <a:lnTo>
                  <a:pt x="8858" y="1339"/>
                </a:lnTo>
                <a:close/>
                <a:moveTo>
                  <a:pt x="3991" y="1242"/>
                </a:moveTo>
                <a:lnTo>
                  <a:pt x="4162" y="1266"/>
                </a:lnTo>
                <a:lnTo>
                  <a:pt x="4308" y="1315"/>
                </a:lnTo>
                <a:lnTo>
                  <a:pt x="4454" y="1412"/>
                </a:lnTo>
                <a:lnTo>
                  <a:pt x="4575" y="1534"/>
                </a:lnTo>
                <a:lnTo>
                  <a:pt x="4697" y="1704"/>
                </a:lnTo>
                <a:lnTo>
                  <a:pt x="4819" y="1874"/>
                </a:lnTo>
                <a:lnTo>
                  <a:pt x="4916" y="2312"/>
                </a:lnTo>
                <a:lnTo>
                  <a:pt x="5086" y="2775"/>
                </a:lnTo>
                <a:lnTo>
                  <a:pt x="5184" y="2994"/>
                </a:lnTo>
                <a:lnTo>
                  <a:pt x="5305" y="3213"/>
                </a:lnTo>
                <a:lnTo>
                  <a:pt x="5427" y="3407"/>
                </a:lnTo>
                <a:lnTo>
                  <a:pt x="5573" y="3578"/>
                </a:lnTo>
                <a:lnTo>
                  <a:pt x="5476" y="3626"/>
                </a:lnTo>
                <a:lnTo>
                  <a:pt x="5305" y="3724"/>
                </a:lnTo>
                <a:lnTo>
                  <a:pt x="5135" y="3845"/>
                </a:lnTo>
                <a:lnTo>
                  <a:pt x="5013" y="4015"/>
                </a:lnTo>
                <a:lnTo>
                  <a:pt x="4892" y="4186"/>
                </a:lnTo>
                <a:lnTo>
                  <a:pt x="4794" y="4113"/>
                </a:lnTo>
                <a:lnTo>
                  <a:pt x="4697" y="4040"/>
                </a:lnTo>
                <a:lnTo>
                  <a:pt x="4478" y="3894"/>
                </a:lnTo>
                <a:lnTo>
                  <a:pt x="4016" y="3699"/>
                </a:lnTo>
                <a:lnTo>
                  <a:pt x="3578" y="3432"/>
                </a:lnTo>
                <a:lnTo>
                  <a:pt x="3213" y="3213"/>
                </a:lnTo>
                <a:lnTo>
                  <a:pt x="3115" y="3164"/>
                </a:lnTo>
                <a:lnTo>
                  <a:pt x="3018" y="3091"/>
                </a:lnTo>
                <a:lnTo>
                  <a:pt x="2969" y="2994"/>
                </a:lnTo>
                <a:lnTo>
                  <a:pt x="2921" y="2896"/>
                </a:lnTo>
                <a:lnTo>
                  <a:pt x="2921" y="2799"/>
                </a:lnTo>
                <a:lnTo>
                  <a:pt x="2921" y="2677"/>
                </a:lnTo>
                <a:lnTo>
                  <a:pt x="2969" y="2434"/>
                </a:lnTo>
                <a:lnTo>
                  <a:pt x="3067" y="2118"/>
                </a:lnTo>
                <a:lnTo>
                  <a:pt x="3213" y="1826"/>
                </a:lnTo>
                <a:lnTo>
                  <a:pt x="3310" y="1680"/>
                </a:lnTo>
                <a:lnTo>
                  <a:pt x="3432" y="1558"/>
                </a:lnTo>
                <a:lnTo>
                  <a:pt x="3529" y="1436"/>
                </a:lnTo>
                <a:lnTo>
                  <a:pt x="3675" y="1339"/>
                </a:lnTo>
                <a:lnTo>
                  <a:pt x="3845" y="1266"/>
                </a:lnTo>
                <a:lnTo>
                  <a:pt x="3991" y="1242"/>
                </a:lnTo>
                <a:close/>
                <a:moveTo>
                  <a:pt x="6157" y="3967"/>
                </a:moveTo>
                <a:lnTo>
                  <a:pt x="6181" y="4015"/>
                </a:lnTo>
                <a:lnTo>
                  <a:pt x="6084" y="4088"/>
                </a:lnTo>
                <a:lnTo>
                  <a:pt x="5962" y="4161"/>
                </a:lnTo>
                <a:lnTo>
                  <a:pt x="5768" y="4380"/>
                </a:lnTo>
                <a:lnTo>
                  <a:pt x="5597" y="4624"/>
                </a:lnTo>
                <a:lnTo>
                  <a:pt x="5451" y="4843"/>
                </a:lnTo>
                <a:lnTo>
                  <a:pt x="5305" y="5110"/>
                </a:lnTo>
                <a:lnTo>
                  <a:pt x="5281" y="4989"/>
                </a:lnTo>
                <a:lnTo>
                  <a:pt x="5281" y="4867"/>
                </a:lnTo>
                <a:lnTo>
                  <a:pt x="5281" y="4745"/>
                </a:lnTo>
                <a:lnTo>
                  <a:pt x="5330" y="4624"/>
                </a:lnTo>
                <a:lnTo>
                  <a:pt x="5378" y="4526"/>
                </a:lnTo>
                <a:lnTo>
                  <a:pt x="5524" y="4307"/>
                </a:lnTo>
                <a:lnTo>
                  <a:pt x="5695" y="4137"/>
                </a:lnTo>
                <a:lnTo>
                  <a:pt x="5816" y="4064"/>
                </a:lnTo>
                <a:lnTo>
                  <a:pt x="5914" y="4015"/>
                </a:lnTo>
                <a:lnTo>
                  <a:pt x="6035" y="3991"/>
                </a:lnTo>
                <a:lnTo>
                  <a:pt x="6157" y="3967"/>
                </a:lnTo>
                <a:close/>
                <a:moveTo>
                  <a:pt x="6425" y="4064"/>
                </a:moveTo>
                <a:lnTo>
                  <a:pt x="6595" y="4113"/>
                </a:lnTo>
                <a:lnTo>
                  <a:pt x="6741" y="4186"/>
                </a:lnTo>
                <a:lnTo>
                  <a:pt x="6571" y="4307"/>
                </a:lnTo>
                <a:lnTo>
                  <a:pt x="6400" y="4453"/>
                </a:lnTo>
                <a:lnTo>
                  <a:pt x="6254" y="4624"/>
                </a:lnTo>
                <a:lnTo>
                  <a:pt x="6108" y="4794"/>
                </a:lnTo>
                <a:lnTo>
                  <a:pt x="5987" y="4964"/>
                </a:lnTo>
                <a:lnTo>
                  <a:pt x="5841" y="5208"/>
                </a:lnTo>
                <a:lnTo>
                  <a:pt x="5743" y="5427"/>
                </a:lnTo>
                <a:lnTo>
                  <a:pt x="5695" y="5548"/>
                </a:lnTo>
                <a:lnTo>
                  <a:pt x="5670" y="5670"/>
                </a:lnTo>
                <a:lnTo>
                  <a:pt x="5573" y="5597"/>
                </a:lnTo>
                <a:lnTo>
                  <a:pt x="5500" y="5500"/>
                </a:lnTo>
                <a:lnTo>
                  <a:pt x="5549" y="5281"/>
                </a:lnTo>
                <a:lnTo>
                  <a:pt x="5646" y="5062"/>
                </a:lnTo>
                <a:lnTo>
                  <a:pt x="5768" y="4867"/>
                </a:lnTo>
                <a:lnTo>
                  <a:pt x="5914" y="4672"/>
                </a:lnTo>
                <a:lnTo>
                  <a:pt x="6157" y="4405"/>
                </a:lnTo>
                <a:lnTo>
                  <a:pt x="6303" y="4210"/>
                </a:lnTo>
                <a:lnTo>
                  <a:pt x="6425" y="4064"/>
                </a:lnTo>
                <a:close/>
                <a:moveTo>
                  <a:pt x="7009" y="4551"/>
                </a:moveTo>
                <a:lnTo>
                  <a:pt x="7033" y="4721"/>
                </a:lnTo>
                <a:lnTo>
                  <a:pt x="7009" y="4891"/>
                </a:lnTo>
                <a:lnTo>
                  <a:pt x="6960" y="5062"/>
                </a:lnTo>
                <a:lnTo>
                  <a:pt x="6887" y="5232"/>
                </a:lnTo>
                <a:lnTo>
                  <a:pt x="6790" y="5378"/>
                </a:lnTo>
                <a:lnTo>
                  <a:pt x="6644" y="5524"/>
                </a:lnTo>
                <a:lnTo>
                  <a:pt x="6498" y="5646"/>
                </a:lnTo>
                <a:lnTo>
                  <a:pt x="6327" y="5743"/>
                </a:lnTo>
                <a:lnTo>
                  <a:pt x="6376" y="5597"/>
                </a:lnTo>
                <a:lnTo>
                  <a:pt x="6692" y="4989"/>
                </a:lnTo>
                <a:lnTo>
                  <a:pt x="7009" y="4551"/>
                </a:lnTo>
                <a:close/>
                <a:moveTo>
                  <a:pt x="6814" y="4234"/>
                </a:moveTo>
                <a:lnTo>
                  <a:pt x="6911" y="4332"/>
                </a:lnTo>
                <a:lnTo>
                  <a:pt x="6790" y="4453"/>
                </a:lnTo>
                <a:lnTo>
                  <a:pt x="6692" y="4575"/>
                </a:lnTo>
                <a:lnTo>
                  <a:pt x="6571" y="4745"/>
                </a:lnTo>
                <a:lnTo>
                  <a:pt x="6376" y="5086"/>
                </a:lnTo>
                <a:lnTo>
                  <a:pt x="6206" y="5427"/>
                </a:lnTo>
                <a:lnTo>
                  <a:pt x="6108" y="5597"/>
                </a:lnTo>
                <a:lnTo>
                  <a:pt x="6011" y="5792"/>
                </a:lnTo>
                <a:lnTo>
                  <a:pt x="5865" y="5767"/>
                </a:lnTo>
                <a:lnTo>
                  <a:pt x="5962" y="5597"/>
                </a:lnTo>
                <a:lnTo>
                  <a:pt x="6035" y="5427"/>
                </a:lnTo>
                <a:lnTo>
                  <a:pt x="6108" y="5256"/>
                </a:lnTo>
                <a:lnTo>
                  <a:pt x="6181" y="5086"/>
                </a:lnTo>
                <a:lnTo>
                  <a:pt x="6303" y="4843"/>
                </a:lnTo>
                <a:lnTo>
                  <a:pt x="6473" y="4624"/>
                </a:lnTo>
                <a:lnTo>
                  <a:pt x="6619" y="4429"/>
                </a:lnTo>
                <a:lnTo>
                  <a:pt x="6814" y="4234"/>
                </a:lnTo>
                <a:close/>
                <a:moveTo>
                  <a:pt x="2848" y="3821"/>
                </a:moveTo>
                <a:lnTo>
                  <a:pt x="3067" y="3845"/>
                </a:lnTo>
                <a:lnTo>
                  <a:pt x="3310" y="3894"/>
                </a:lnTo>
                <a:lnTo>
                  <a:pt x="3456" y="3942"/>
                </a:lnTo>
                <a:lnTo>
                  <a:pt x="3626" y="4040"/>
                </a:lnTo>
                <a:lnTo>
                  <a:pt x="4016" y="4234"/>
                </a:lnTo>
                <a:lnTo>
                  <a:pt x="4210" y="4332"/>
                </a:lnTo>
                <a:lnTo>
                  <a:pt x="4405" y="4405"/>
                </a:lnTo>
                <a:lnTo>
                  <a:pt x="4575" y="4453"/>
                </a:lnTo>
                <a:lnTo>
                  <a:pt x="4770" y="4478"/>
                </a:lnTo>
                <a:lnTo>
                  <a:pt x="4697" y="4745"/>
                </a:lnTo>
                <a:lnTo>
                  <a:pt x="4697" y="4891"/>
                </a:lnTo>
                <a:lnTo>
                  <a:pt x="4697" y="5062"/>
                </a:lnTo>
                <a:lnTo>
                  <a:pt x="4527" y="5086"/>
                </a:lnTo>
                <a:lnTo>
                  <a:pt x="4356" y="5135"/>
                </a:lnTo>
                <a:lnTo>
                  <a:pt x="4186" y="5183"/>
                </a:lnTo>
                <a:lnTo>
                  <a:pt x="4040" y="5281"/>
                </a:lnTo>
                <a:lnTo>
                  <a:pt x="3724" y="5451"/>
                </a:lnTo>
                <a:lnTo>
                  <a:pt x="3432" y="5646"/>
                </a:lnTo>
                <a:lnTo>
                  <a:pt x="2896" y="5986"/>
                </a:lnTo>
                <a:lnTo>
                  <a:pt x="2604" y="6011"/>
                </a:lnTo>
                <a:lnTo>
                  <a:pt x="2312" y="6035"/>
                </a:lnTo>
                <a:lnTo>
                  <a:pt x="2191" y="6035"/>
                </a:lnTo>
                <a:lnTo>
                  <a:pt x="2069" y="5986"/>
                </a:lnTo>
                <a:lnTo>
                  <a:pt x="1947" y="5889"/>
                </a:lnTo>
                <a:lnTo>
                  <a:pt x="1826" y="5767"/>
                </a:lnTo>
                <a:lnTo>
                  <a:pt x="1753" y="5621"/>
                </a:lnTo>
                <a:lnTo>
                  <a:pt x="1680" y="5451"/>
                </a:lnTo>
                <a:lnTo>
                  <a:pt x="1655" y="5305"/>
                </a:lnTo>
                <a:lnTo>
                  <a:pt x="1631" y="5135"/>
                </a:lnTo>
                <a:lnTo>
                  <a:pt x="1631" y="4964"/>
                </a:lnTo>
                <a:lnTo>
                  <a:pt x="1655" y="4794"/>
                </a:lnTo>
                <a:lnTo>
                  <a:pt x="1704" y="4624"/>
                </a:lnTo>
                <a:lnTo>
                  <a:pt x="1753" y="4478"/>
                </a:lnTo>
                <a:lnTo>
                  <a:pt x="1874" y="4259"/>
                </a:lnTo>
                <a:lnTo>
                  <a:pt x="2020" y="4113"/>
                </a:lnTo>
                <a:lnTo>
                  <a:pt x="2215" y="3991"/>
                </a:lnTo>
                <a:lnTo>
                  <a:pt x="2410" y="3894"/>
                </a:lnTo>
                <a:lnTo>
                  <a:pt x="2629" y="3845"/>
                </a:lnTo>
                <a:lnTo>
                  <a:pt x="2848" y="3821"/>
                </a:lnTo>
                <a:close/>
                <a:moveTo>
                  <a:pt x="10220" y="3869"/>
                </a:moveTo>
                <a:lnTo>
                  <a:pt x="10488" y="3918"/>
                </a:lnTo>
                <a:lnTo>
                  <a:pt x="10658" y="3991"/>
                </a:lnTo>
                <a:lnTo>
                  <a:pt x="10756" y="4088"/>
                </a:lnTo>
                <a:lnTo>
                  <a:pt x="10853" y="4234"/>
                </a:lnTo>
                <a:lnTo>
                  <a:pt x="10902" y="4380"/>
                </a:lnTo>
                <a:lnTo>
                  <a:pt x="10950" y="4551"/>
                </a:lnTo>
                <a:lnTo>
                  <a:pt x="10975" y="4697"/>
                </a:lnTo>
                <a:lnTo>
                  <a:pt x="10975" y="5013"/>
                </a:lnTo>
                <a:lnTo>
                  <a:pt x="10950" y="5183"/>
                </a:lnTo>
                <a:lnTo>
                  <a:pt x="10902" y="5354"/>
                </a:lnTo>
                <a:lnTo>
                  <a:pt x="10853" y="5548"/>
                </a:lnTo>
                <a:lnTo>
                  <a:pt x="10780" y="5694"/>
                </a:lnTo>
                <a:lnTo>
                  <a:pt x="10683" y="5865"/>
                </a:lnTo>
                <a:lnTo>
                  <a:pt x="10561" y="6011"/>
                </a:lnTo>
                <a:lnTo>
                  <a:pt x="10439" y="6108"/>
                </a:lnTo>
                <a:lnTo>
                  <a:pt x="10293" y="6205"/>
                </a:lnTo>
                <a:lnTo>
                  <a:pt x="10123" y="6230"/>
                </a:lnTo>
                <a:lnTo>
                  <a:pt x="9953" y="6254"/>
                </a:lnTo>
                <a:lnTo>
                  <a:pt x="9782" y="6230"/>
                </a:lnTo>
                <a:lnTo>
                  <a:pt x="9612" y="6181"/>
                </a:lnTo>
                <a:lnTo>
                  <a:pt x="9344" y="6035"/>
                </a:lnTo>
                <a:lnTo>
                  <a:pt x="9052" y="5889"/>
                </a:lnTo>
                <a:lnTo>
                  <a:pt x="8833" y="5792"/>
                </a:lnTo>
                <a:lnTo>
                  <a:pt x="8590" y="5646"/>
                </a:lnTo>
                <a:lnTo>
                  <a:pt x="8347" y="5475"/>
                </a:lnTo>
                <a:lnTo>
                  <a:pt x="8104" y="5305"/>
                </a:lnTo>
                <a:lnTo>
                  <a:pt x="7860" y="5183"/>
                </a:lnTo>
                <a:lnTo>
                  <a:pt x="7714" y="5135"/>
                </a:lnTo>
                <a:lnTo>
                  <a:pt x="7593" y="5110"/>
                </a:lnTo>
                <a:lnTo>
                  <a:pt x="7617" y="5062"/>
                </a:lnTo>
                <a:lnTo>
                  <a:pt x="7641" y="4867"/>
                </a:lnTo>
                <a:lnTo>
                  <a:pt x="7641" y="4672"/>
                </a:lnTo>
                <a:lnTo>
                  <a:pt x="7812" y="4502"/>
                </a:lnTo>
                <a:lnTo>
                  <a:pt x="8225" y="4405"/>
                </a:lnTo>
                <a:lnTo>
                  <a:pt x="8639" y="4283"/>
                </a:lnTo>
                <a:lnTo>
                  <a:pt x="9052" y="4137"/>
                </a:lnTo>
                <a:lnTo>
                  <a:pt x="9417" y="3967"/>
                </a:lnTo>
                <a:lnTo>
                  <a:pt x="9685" y="3894"/>
                </a:lnTo>
                <a:lnTo>
                  <a:pt x="9953" y="3869"/>
                </a:lnTo>
                <a:close/>
                <a:moveTo>
                  <a:pt x="7349" y="5646"/>
                </a:moveTo>
                <a:lnTo>
                  <a:pt x="7617" y="5767"/>
                </a:lnTo>
                <a:lnTo>
                  <a:pt x="7885" y="5913"/>
                </a:lnTo>
                <a:lnTo>
                  <a:pt x="8152" y="6059"/>
                </a:lnTo>
                <a:lnTo>
                  <a:pt x="8444" y="6205"/>
                </a:lnTo>
                <a:lnTo>
                  <a:pt x="8542" y="6278"/>
                </a:lnTo>
                <a:lnTo>
                  <a:pt x="8882" y="6424"/>
                </a:lnTo>
                <a:lnTo>
                  <a:pt x="9198" y="6546"/>
                </a:lnTo>
                <a:lnTo>
                  <a:pt x="9369" y="6643"/>
                </a:lnTo>
                <a:lnTo>
                  <a:pt x="9515" y="6741"/>
                </a:lnTo>
                <a:lnTo>
                  <a:pt x="9612" y="6838"/>
                </a:lnTo>
                <a:lnTo>
                  <a:pt x="9709" y="6984"/>
                </a:lnTo>
                <a:lnTo>
                  <a:pt x="9782" y="7106"/>
                </a:lnTo>
                <a:lnTo>
                  <a:pt x="9855" y="7252"/>
                </a:lnTo>
                <a:lnTo>
                  <a:pt x="9880" y="7398"/>
                </a:lnTo>
                <a:lnTo>
                  <a:pt x="9880" y="7568"/>
                </a:lnTo>
                <a:lnTo>
                  <a:pt x="9855" y="7738"/>
                </a:lnTo>
                <a:lnTo>
                  <a:pt x="9807" y="7860"/>
                </a:lnTo>
                <a:lnTo>
                  <a:pt x="9734" y="7957"/>
                </a:lnTo>
                <a:lnTo>
                  <a:pt x="9636" y="8055"/>
                </a:lnTo>
                <a:lnTo>
                  <a:pt x="9539" y="8152"/>
                </a:lnTo>
                <a:lnTo>
                  <a:pt x="9296" y="8274"/>
                </a:lnTo>
                <a:lnTo>
                  <a:pt x="9052" y="8347"/>
                </a:lnTo>
                <a:lnTo>
                  <a:pt x="8931" y="8371"/>
                </a:lnTo>
                <a:lnTo>
                  <a:pt x="8809" y="8395"/>
                </a:lnTo>
                <a:lnTo>
                  <a:pt x="8688" y="8371"/>
                </a:lnTo>
                <a:lnTo>
                  <a:pt x="8590" y="8371"/>
                </a:lnTo>
                <a:lnTo>
                  <a:pt x="8396" y="8298"/>
                </a:lnTo>
                <a:lnTo>
                  <a:pt x="8201" y="8176"/>
                </a:lnTo>
                <a:lnTo>
                  <a:pt x="8055" y="8006"/>
                </a:lnTo>
                <a:lnTo>
                  <a:pt x="7909" y="7836"/>
                </a:lnTo>
                <a:lnTo>
                  <a:pt x="7787" y="7641"/>
                </a:lnTo>
                <a:lnTo>
                  <a:pt x="7666" y="7446"/>
                </a:lnTo>
                <a:lnTo>
                  <a:pt x="7568" y="7227"/>
                </a:lnTo>
                <a:lnTo>
                  <a:pt x="7495" y="6984"/>
                </a:lnTo>
                <a:lnTo>
                  <a:pt x="7349" y="6546"/>
                </a:lnTo>
                <a:lnTo>
                  <a:pt x="7276" y="6205"/>
                </a:lnTo>
                <a:lnTo>
                  <a:pt x="7228" y="6035"/>
                </a:lnTo>
                <a:lnTo>
                  <a:pt x="7155" y="5889"/>
                </a:lnTo>
                <a:lnTo>
                  <a:pt x="7349" y="5646"/>
                </a:lnTo>
                <a:close/>
                <a:moveTo>
                  <a:pt x="4721" y="5256"/>
                </a:moveTo>
                <a:lnTo>
                  <a:pt x="4819" y="5475"/>
                </a:lnTo>
                <a:lnTo>
                  <a:pt x="4916" y="5719"/>
                </a:lnTo>
                <a:lnTo>
                  <a:pt x="5062" y="5913"/>
                </a:lnTo>
                <a:lnTo>
                  <a:pt x="5257" y="6084"/>
                </a:lnTo>
                <a:lnTo>
                  <a:pt x="5184" y="6351"/>
                </a:lnTo>
                <a:lnTo>
                  <a:pt x="5159" y="6668"/>
                </a:lnTo>
                <a:lnTo>
                  <a:pt x="5135" y="6935"/>
                </a:lnTo>
                <a:lnTo>
                  <a:pt x="5013" y="7325"/>
                </a:lnTo>
                <a:lnTo>
                  <a:pt x="4916" y="7690"/>
                </a:lnTo>
                <a:lnTo>
                  <a:pt x="4867" y="7787"/>
                </a:lnTo>
                <a:lnTo>
                  <a:pt x="4721" y="8030"/>
                </a:lnTo>
                <a:lnTo>
                  <a:pt x="4527" y="8225"/>
                </a:lnTo>
                <a:lnTo>
                  <a:pt x="4308" y="8395"/>
                </a:lnTo>
                <a:lnTo>
                  <a:pt x="4064" y="8493"/>
                </a:lnTo>
                <a:lnTo>
                  <a:pt x="3943" y="8541"/>
                </a:lnTo>
                <a:lnTo>
                  <a:pt x="3797" y="8566"/>
                </a:lnTo>
                <a:lnTo>
                  <a:pt x="3553" y="8566"/>
                </a:lnTo>
                <a:lnTo>
                  <a:pt x="3407" y="8541"/>
                </a:lnTo>
                <a:lnTo>
                  <a:pt x="3286" y="8493"/>
                </a:lnTo>
                <a:lnTo>
                  <a:pt x="3164" y="8420"/>
                </a:lnTo>
                <a:lnTo>
                  <a:pt x="3067" y="8322"/>
                </a:lnTo>
                <a:lnTo>
                  <a:pt x="2969" y="8225"/>
                </a:lnTo>
                <a:lnTo>
                  <a:pt x="2872" y="8128"/>
                </a:lnTo>
                <a:lnTo>
                  <a:pt x="2750" y="7884"/>
                </a:lnTo>
                <a:lnTo>
                  <a:pt x="2677" y="7641"/>
                </a:lnTo>
                <a:lnTo>
                  <a:pt x="2677" y="7398"/>
                </a:lnTo>
                <a:lnTo>
                  <a:pt x="2702" y="7154"/>
                </a:lnTo>
                <a:lnTo>
                  <a:pt x="2775" y="6911"/>
                </a:lnTo>
                <a:lnTo>
                  <a:pt x="2896" y="6692"/>
                </a:lnTo>
                <a:lnTo>
                  <a:pt x="3091" y="6497"/>
                </a:lnTo>
                <a:lnTo>
                  <a:pt x="3261" y="6327"/>
                </a:lnTo>
                <a:lnTo>
                  <a:pt x="3480" y="6157"/>
                </a:lnTo>
                <a:lnTo>
                  <a:pt x="3894" y="5865"/>
                </a:lnTo>
                <a:lnTo>
                  <a:pt x="4332" y="5573"/>
                </a:lnTo>
                <a:lnTo>
                  <a:pt x="4721" y="5256"/>
                </a:lnTo>
                <a:close/>
                <a:moveTo>
                  <a:pt x="6619" y="6278"/>
                </a:moveTo>
                <a:lnTo>
                  <a:pt x="6741" y="6522"/>
                </a:lnTo>
                <a:lnTo>
                  <a:pt x="6838" y="6789"/>
                </a:lnTo>
                <a:lnTo>
                  <a:pt x="6984" y="7252"/>
                </a:lnTo>
                <a:lnTo>
                  <a:pt x="7130" y="7690"/>
                </a:lnTo>
                <a:lnTo>
                  <a:pt x="7325" y="8201"/>
                </a:lnTo>
                <a:lnTo>
                  <a:pt x="7398" y="8444"/>
                </a:lnTo>
                <a:lnTo>
                  <a:pt x="7422" y="8712"/>
                </a:lnTo>
                <a:lnTo>
                  <a:pt x="7422" y="8906"/>
                </a:lnTo>
                <a:lnTo>
                  <a:pt x="7349" y="9052"/>
                </a:lnTo>
                <a:lnTo>
                  <a:pt x="7276" y="9174"/>
                </a:lnTo>
                <a:lnTo>
                  <a:pt x="7155" y="9296"/>
                </a:lnTo>
                <a:lnTo>
                  <a:pt x="7009" y="9369"/>
                </a:lnTo>
                <a:lnTo>
                  <a:pt x="6863" y="9417"/>
                </a:lnTo>
                <a:lnTo>
                  <a:pt x="6692" y="9442"/>
                </a:lnTo>
                <a:lnTo>
                  <a:pt x="6522" y="9442"/>
                </a:lnTo>
                <a:lnTo>
                  <a:pt x="6279" y="9417"/>
                </a:lnTo>
                <a:lnTo>
                  <a:pt x="6060" y="9369"/>
                </a:lnTo>
                <a:lnTo>
                  <a:pt x="5841" y="9296"/>
                </a:lnTo>
                <a:lnTo>
                  <a:pt x="5622" y="9174"/>
                </a:lnTo>
                <a:lnTo>
                  <a:pt x="5500" y="9077"/>
                </a:lnTo>
                <a:lnTo>
                  <a:pt x="5378" y="8979"/>
                </a:lnTo>
                <a:lnTo>
                  <a:pt x="5305" y="8858"/>
                </a:lnTo>
                <a:lnTo>
                  <a:pt x="5257" y="8736"/>
                </a:lnTo>
                <a:lnTo>
                  <a:pt x="5232" y="8590"/>
                </a:lnTo>
                <a:lnTo>
                  <a:pt x="5232" y="8444"/>
                </a:lnTo>
                <a:lnTo>
                  <a:pt x="5257" y="8128"/>
                </a:lnTo>
                <a:lnTo>
                  <a:pt x="5354" y="7957"/>
                </a:lnTo>
                <a:lnTo>
                  <a:pt x="5451" y="7763"/>
                </a:lnTo>
                <a:lnTo>
                  <a:pt x="5500" y="7568"/>
                </a:lnTo>
                <a:lnTo>
                  <a:pt x="5549" y="7398"/>
                </a:lnTo>
                <a:lnTo>
                  <a:pt x="5622" y="7008"/>
                </a:lnTo>
                <a:lnTo>
                  <a:pt x="5695" y="6741"/>
                </a:lnTo>
                <a:lnTo>
                  <a:pt x="5841" y="6376"/>
                </a:lnTo>
                <a:lnTo>
                  <a:pt x="6011" y="6400"/>
                </a:lnTo>
                <a:lnTo>
                  <a:pt x="6181" y="6400"/>
                </a:lnTo>
                <a:lnTo>
                  <a:pt x="6400" y="6351"/>
                </a:lnTo>
                <a:lnTo>
                  <a:pt x="6619" y="6278"/>
                </a:lnTo>
                <a:close/>
                <a:moveTo>
                  <a:pt x="11194" y="9734"/>
                </a:moveTo>
                <a:lnTo>
                  <a:pt x="11194" y="9782"/>
                </a:lnTo>
                <a:lnTo>
                  <a:pt x="10999" y="10512"/>
                </a:lnTo>
                <a:lnTo>
                  <a:pt x="10756" y="11461"/>
                </a:lnTo>
                <a:lnTo>
                  <a:pt x="10634" y="11923"/>
                </a:lnTo>
                <a:lnTo>
                  <a:pt x="10488" y="12361"/>
                </a:lnTo>
                <a:lnTo>
                  <a:pt x="10366" y="12653"/>
                </a:lnTo>
                <a:lnTo>
                  <a:pt x="10220" y="12897"/>
                </a:lnTo>
                <a:lnTo>
                  <a:pt x="10050" y="13116"/>
                </a:lnTo>
                <a:lnTo>
                  <a:pt x="9831" y="13335"/>
                </a:lnTo>
                <a:lnTo>
                  <a:pt x="9612" y="13529"/>
                </a:lnTo>
                <a:lnTo>
                  <a:pt x="9369" y="13675"/>
                </a:lnTo>
                <a:lnTo>
                  <a:pt x="9101" y="13821"/>
                </a:lnTo>
                <a:lnTo>
                  <a:pt x="8833" y="13943"/>
                </a:lnTo>
                <a:lnTo>
                  <a:pt x="8615" y="14016"/>
                </a:lnTo>
                <a:lnTo>
                  <a:pt x="8371" y="14040"/>
                </a:lnTo>
                <a:lnTo>
                  <a:pt x="8128" y="14040"/>
                </a:lnTo>
                <a:lnTo>
                  <a:pt x="7885" y="14016"/>
                </a:lnTo>
                <a:lnTo>
                  <a:pt x="7812" y="13992"/>
                </a:lnTo>
                <a:lnTo>
                  <a:pt x="8055" y="13846"/>
                </a:lnTo>
                <a:lnTo>
                  <a:pt x="8298" y="13675"/>
                </a:lnTo>
                <a:lnTo>
                  <a:pt x="8688" y="13359"/>
                </a:lnTo>
                <a:lnTo>
                  <a:pt x="8906" y="13140"/>
                </a:lnTo>
                <a:lnTo>
                  <a:pt x="9150" y="12897"/>
                </a:lnTo>
                <a:lnTo>
                  <a:pt x="9393" y="12629"/>
                </a:lnTo>
                <a:lnTo>
                  <a:pt x="9612" y="12313"/>
                </a:lnTo>
                <a:lnTo>
                  <a:pt x="9807" y="12021"/>
                </a:lnTo>
                <a:lnTo>
                  <a:pt x="9953" y="11680"/>
                </a:lnTo>
                <a:lnTo>
                  <a:pt x="10074" y="11364"/>
                </a:lnTo>
                <a:lnTo>
                  <a:pt x="10099" y="11194"/>
                </a:lnTo>
                <a:lnTo>
                  <a:pt x="10099" y="11048"/>
                </a:lnTo>
                <a:lnTo>
                  <a:pt x="10099" y="10975"/>
                </a:lnTo>
                <a:lnTo>
                  <a:pt x="10050" y="10902"/>
                </a:lnTo>
                <a:lnTo>
                  <a:pt x="10001" y="10853"/>
                </a:lnTo>
                <a:lnTo>
                  <a:pt x="9953" y="10829"/>
                </a:lnTo>
                <a:lnTo>
                  <a:pt x="9880" y="10829"/>
                </a:lnTo>
                <a:lnTo>
                  <a:pt x="9807" y="10853"/>
                </a:lnTo>
                <a:lnTo>
                  <a:pt x="9734" y="10877"/>
                </a:lnTo>
                <a:lnTo>
                  <a:pt x="9685" y="10926"/>
                </a:lnTo>
                <a:lnTo>
                  <a:pt x="9539" y="11169"/>
                </a:lnTo>
                <a:lnTo>
                  <a:pt x="9417" y="11413"/>
                </a:lnTo>
                <a:lnTo>
                  <a:pt x="9296" y="11680"/>
                </a:lnTo>
                <a:lnTo>
                  <a:pt x="9174" y="11923"/>
                </a:lnTo>
                <a:lnTo>
                  <a:pt x="9004" y="12167"/>
                </a:lnTo>
                <a:lnTo>
                  <a:pt x="8809" y="12410"/>
                </a:lnTo>
                <a:lnTo>
                  <a:pt x="8615" y="12653"/>
                </a:lnTo>
                <a:lnTo>
                  <a:pt x="8396" y="12872"/>
                </a:lnTo>
                <a:lnTo>
                  <a:pt x="8152" y="13067"/>
                </a:lnTo>
                <a:lnTo>
                  <a:pt x="7909" y="13262"/>
                </a:lnTo>
                <a:lnTo>
                  <a:pt x="7666" y="13432"/>
                </a:lnTo>
                <a:lnTo>
                  <a:pt x="7398" y="13578"/>
                </a:lnTo>
                <a:lnTo>
                  <a:pt x="7301" y="13627"/>
                </a:lnTo>
                <a:lnTo>
                  <a:pt x="7276" y="13432"/>
                </a:lnTo>
                <a:lnTo>
                  <a:pt x="7252" y="13262"/>
                </a:lnTo>
                <a:lnTo>
                  <a:pt x="7252" y="13018"/>
                </a:lnTo>
                <a:lnTo>
                  <a:pt x="7252" y="12799"/>
                </a:lnTo>
                <a:lnTo>
                  <a:pt x="7325" y="12337"/>
                </a:lnTo>
                <a:lnTo>
                  <a:pt x="7422" y="11972"/>
                </a:lnTo>
                <a:lnTo>
                  <a:pt x="7544" y="11607"/>
                </a:lnTo>
                <a:lnTo>
                  <a:pt x="7617" y="11461"/>
                </a:lnTo>
                <a:lnTo>
                  <a:pt x="7714" y="11291"/>
                </a:lnTo>
                <a:lnTo>
                  <a:pt x="7836" y="11145"/>
                </a:lnTo>
                <a:lnTo>
                  <a:pt x="7982" y="11023"/>
                </a:lnTo>
                <a:lnTo>
                  <a:pt x="8323" y="10756"/>
                </a:lnTo>
                <a:lnTo>
                  <a:pt x="8688" y="10512"/>
                </a:lnTo>
                <a:lnTo>
                  <a:pt x="9077" y="10318"/>
                </a:lnTo>
                <a:lnTo>
                  <a:pt x="9490" y="10147"/>
                </a:lnTo>
                <a:lnTo>
                  <a:pt x="9904" y="10001"/>
                </a:lnTo>
                <a:lnTo>
                  <a:pt x="10342" y="9880"/>
                </a:lnTo>
                <a:lnTo>
                  <a:pt x="10780" y="9782"/>
                </a:lnTo>
                <a:lnTo>
                  <a:pt x="11194" y="9734"/>
                </a:lnTo>
                <a:close/>
                <a:moveTo>
                  <a:pt x="390" y="11218"/>
                </a:moveTo>
                <a:lnTo>
                  <a:pt x="731" y="11267"/>
                </a:lnTo>
                <a:lnTo>
                  <a:pt x="1071" y="11291"/>
                </a:lnTo>
                <a:lnTo>
                  <a:pt x="1412" y="11315"/>
                </a:lnTo>
                <a:lnTo>
                  <a:pt x="1753" y="11364"/>
                </a:lnTo>
                <a:lnTo>
                  <a:pt x="2239" y="11437"/>
                </a:lnTo>
                <a:lnTo>
                  <a:pt x="2702" y="11583"/>
                </a:lnTo>
                <a:lnTo>
                  <a:pt x="3164" y="11729"/>
                </a:lnTo>
                <a:lnTo>
                  <a:pt x="3602" y="11948"/>
                </a:lnTo>
                <a:lnTo>
                  <a:pt x="3797" y="12069"/>
                </a:lnTo>
                <a:lnTo>
                  <a:pt x="3991" y="12215"/>
                </a:lnTo>
                <a:lnTo>
                  <a:pt x="4162" y="12361"/>
                </a:lnTo>
                <a:lnTo>
                  <a:pt x="4332" y="12556"/>
                </a:lnTo>
                <a:lnTo>
                  <a:pt x="4478" y="12726"/>
                </a:lnTo>
                <a:lnTo>
                  <a:pt x="4624" y="12921"/>
                </a:lnTo>
                <a:lnTo>
                  <a:pt x="4867" y="13335"/>
                </a:lnTo>
                <a:lnTo>
                  <a:pt x="4989" y="13578"/>
                </a:lnTo>
                <a:lnTo>
                  <a:pt x="5038" y="13797"/>
                </a:lnTo>
                <a:lnTo>
                  <a:pt x="5062" y="14040"/>
                </a:lnTo>
                <a:lnTo>
                  <a:pt x="5038" y="14284"/>
                </a:lnTo>
                <a:lnTo>
                  <a:pt x="4989" y="14746"/>
                </a:lnTo>
                <a:lnTo>
                  <a:pt x="4916" y="15233"/>
                </a:lnTo>
                <a:lnTo>
                  <a:pt x="4746" y="15160"/>
                </a:lnTo>
                <a:lnTo>
                  <a:pt x="4551" y="15062"/>
                </a:lnTo>
                <a:lnTo>
                  <a:pt x="4210" y="14843"/>
                </a:lnTo>
                <a:lnTo>
                  <a:pt x="3870" y="14576"/>
                </a:lnTo>
                <a:lnTo>
                  <a:pt x="3529" y="14284"/>
                </a:lnTo>
                <a:lnTo>
                  <a:pt x="3091" y="13919"/>
                </a:lnTo>
                <a:lnTo>
                  <a:pt x="2702" y="13529"/>
                </a:lnTo>
                <a:lnTo>
                  <a:pt x="2531" y="13335"/>
                </a:lnTo>
                <a:lnTo>
                  <a:pt x="2385" y="13116"/>
                </a:lnTo>
                <a:lnTo>
                  <a:pt x="2239" y="12897"/>
                </a:lnTo>
                <a:lnTo>
                  <a:pt x="2069" y="12726"/>
                </a:lnTo>
                <a:lnTo>
                  <a:pt x="2020" y="12702"/>
                </a:lnTo>
                <a:lnTo>
                  <a:pt x="1972" y="12702"/>
                </a:lnTo>
                <a:lnTo>
                  <a:pt x="1923" y="12726"/>
                </a:lnTo>
                <a:lnTo>
                  <a:pt x="1899" y="12775"/>
                </a:lnTo>
                <a:lnTo>
                  <a:pt x="1874" y="12921"/>
                </a:lnTo>
                <a:lnTo>
                  <a:pt x="1874" y="13043"/>
                </a:lnTo>
                <a:lnTo>
                  <a:pt x="1899" y="13189"/>
                </a:lnTo>
                <a:lnTo>
                  <a:pt x="1947" y="13335"/>
                </a:lnTo>
                <a:lnTo>
                  <a:pt x="2020" y="13456"/>
                </a:lnTo>
                <a:lnTo>
                  <a:pt x="2118" y="13602"/>
                </a:lnTo>
                <a:lnTo>
                  <a:pt x="2337" y="13870"/>
                </a:lnTo>
                <a:lnTo>
                  <a:pt x="2580" y="14113"/>
                </a:lnTo>
                <a:lnTo>
                  <a:pt x="2823" y="14357"/>
                </a:lnTo>
                <a:lnTo>
                  <a:pt x="3261" y="14722"/>
                </a:lnTo>
                <a:lnTo>
                  <a:pt x="3578" y="14989"/>
                </a:lnTo>
                <a:lnTo>
                  <a:pt x="3918" y="15257"/>
                </a:lnTo>
                <a:lnTo>
                  <a:pt x="4259" y="15476"/>
                </a:lnTo>
                <a:lnTo>
                  <a:pt x="4600" y="15671"/>
                </a:lnTo>
                <a:lnTo>
                  <a:pt x="4210" y="15841"/>
                </a:lnTo>
                <a:lnTo>
                  <a:pt x="3797" y="15938"/>
                </a:lnTo>
                <a:lnTo>
                  <a:pt x="3383" y="15987"/>
                </a:lnTo>
                <a:lnTo>
                  <a:pt x="3188" y="16011"/>
                </a:lnTo>
                <a:lnTo>
                  <a:pt x="2994" y="15987"/>
                </a:lnTo>
                <a:lnTo>
                  <a:pt x="2799" y="15963"/>
                </a:lnTo>
                <a:lnTo>
                  <a:pt x="2604" y="15914"/>
                </a:lnTo>
                <a:lnTo>
                  <a:pt x="2410" y="15865"/>
                </a:lnTo>
                <a:lnTo>
                  <a:pt x="2215" y="15768"/>
                </a:lnTo>
                <a:lnTo>
                  <a:pt x="2045" y="15671"/>
                </a:lnTo>
                <a:lnTo>
                  <a:pt x="1850" y="15549"/>
                </a:lnTo>
                <a:lnTo>
                  <a:pt x="1680" y="15403"/>
                </a:lnTo>
                <a:lnTo>
                  <a:pt x="1509" y="15233"/>
                </a:lnTo>
                <a:lnTo>
                  <a:pt x="1339" y="15038"/>
                </a:lnTo>
                <a:lnTo>
                  <a:pt x="1193" y="14819"/>
                </a:lnTo>
                <a:lnTo>
                  <a:pt x="1071" y="14600"/>
                </a:lnTo>
                <a:lnTo>
                  <a:pt x="950" y="14357"/>
                </a:lnTo>
                <a:lnTo>
                  <a:pt x="852" y="14113"/>
                </a:lnTo>
                <a:lnTo>
                  <a:pt x="779" y="13846"/>
                </a:lnTo>
                <a:lnTo>
                  <a:pt x="658" y="13335"/>
                </a:lnTo>
                <a:lnTo>
                  <a:pt x="585" y="12799"/>
                </a:lnTo>
                <a:lnTo>
                  <a:pt x="512" y="12288"/>
                </a:lnTo>
                <a:lnTo>
                  <a:pt x="463" y="11753"/>
                </a:lnTo>
                <a:lnTo>
                  <a:pt x="390" y="11218"/>
                </a:lnTo>
                <a:close/>
                <a:moveTo>
                  <a:pt x="6230" y="1"/>
                </a:moveTo>
                <a:lnTo>
                  <a:pt x="5914" y="25"/>
                </a:lnTo>
                <a:lnTo>
                  <a:pt x="5622" y="122"/>
                </a:lnTo>
                <a:lnTo>
                  <a:pt x="5451" y="195"/>
                </a:lnTo>
                <a:lnTo>
                  <a:pt x="5305" y="293"/>
                </a:lnTo>
                <a:lnTo>
                  <a:pt x="5159" y="390"/>
                </a:lnTo>
                <a:lnTo>
                  <a:pt x="5062" y="536"/>
                </a:lnTo>
                <a:lnTo>
                  <a:pt x="4965" y="658"/>
                </a:lnTo>
                <a:lnTo>
                  <a:pt x="4892" y="804"/>
                </a:lnTo>
                <a:lnTo>
                  <a:pt x="4843" y="974"/>
                </a:lnTo>
                <a:lnTo>
                  <a:pt x="4794" y="1120"/>
                </a:lnTo>
                <a:lnTo>
                  <a:pt x="4648" y="998"/>
                </a:lnTo>
                <a:lnTo>
                  <a:pt x="4454" y="877"/>
                </a:lnTo>
                <a:lnTo>
                  <a:pt x="4283" y="804"/>
                </a:lnTo>
                <a:lnTo>
                  <a:pt x="4089" y="779"/>
                </a:lnTo>
                <a:lnTo>
                  <a:pt x="3894" y="779"/>
                </a:lnTo>
                <a:lnTo>
                  <a:pt x="3675" y="804"/>
                </a:lnTo>
                <a:lnTo>
                  <a:pt x="3480" y="877"/>
                </a:lnTo>
                <a:lnTo>
                  <a:pt x="3286" y="998"/>
                </a:lnTo>
                <a:lnTo>
                  <a:pt x="3115" y="1144"/>
                </a:lnTo>
                <a:lnTo>
                  <a:pt x="2945" y="1315"/>
                </a:lnTo>
                <a:lnTo>
                  <a:pt x="2799" y="1509"/>
                </a:lnTo>
                <a:lnTo>
                  <a:pt x="2677" y="1704"/>
                </a:lnTo>
                <a:lnTo>
                  <a:pt x="2580" y="1923"/>
                </a:lnTo>
                <a:lnTo>
                  <a:pt x="2507" y="2142"/>
                </a:lnTo>
                <a:lnTo>
                  <a:pt x="2458" y="2385"/>
                </a:lnTo>
                <a:lnTo>
                  <a:pt x="2410" y="2604"/>
                </a:lnTo>
                <a:lnTo>
                  <a:pt x="2410" y="2799"/>
                </a:lnTo>
                <a:lnTo>
                  <a:pt x="2434" y="2994"/>
                </a:lnTo>
                <a:lnTo>
                  <a:pt x="2483" y="3188"/>
                </a:lnTo>
                <a:lnTo>
                  <a:pt x="2556" y="3359"/>
                </a:lnTo>
                <a:lnTo>
                  <a:pt x="2312" y="3407"/>
                </a:lnTo>
                <a:lnTo>
                  <a:pt x="2093" y="3480"/>
                </a:lnTo>
                <a:lnTo>
                  <a:pt x="1899" y="3602"/>
                </a:lnTo>
                <a:lnTo>
                  <a:pt x="1728" y="3748"/>
                </a:lnTo>
                <a:lnTo>
                  <a:pt x="1558" y="3918"/>
                </a:lnTo>
                <a:lnTo>
                  <a:pt x="1436" y="4113"/>
                </a:lnTo>
                <a:lnTo>
                  <a:pt x="1315" y="4307"/>
                </a:lnTo>
                <a:lnTo>
                  <a:pt x="1217" y="4526"/>
                </a:lnTo>
                <a:lnTo>
                  <a:pt x="1169" y="4745"/>
                </a:lnTo>
                <a:lnTo>
                  <a:pt x="1144" y="4964"/>
                </a:lnTo>
                <a:lnTo>
                  <a:pt x="1144" y="5183"/>
                </a:lnTo>
                <a:lnTo>
                  <a:pt x="1169" y="5402"/>
                </a:lnTo>
                <a:lnTo>
                  <a:pt x="1242" y="5597"/>
                </a:lnTo>
                <a:lnTo>
                  <a:pt x="1315" y="5816"/>
                </a:lnTo>
                <a:lnTo>
                  <a:pt x="1412" y="5986"/>
                </a:lnTo>
                <a:lnTo>
                  <a:pt x="1534" y="6181"/>
                </a:lnTo>
                <a:lnTo>
                  <a:pt x="1607" y="6254"/>
                </a:lnTo>
                <a:lnTo>
                  <a:pt x="1704" y="6327"/>
                </a:lnTo>
                <a:lnTo>
                  <a:pt x="1899" y="6449"/>
                </a:lnTo>
                <a:lnTo>
                  <a:pt x="2142" y="6522"/>
                </a:lnTo>
                <a:lnTo>
                  <a:pt x="2385" y="6570"/>
                </a:lnTo>
                <a:lnTo>
                  <a:pt x="2264" y="6814"/>
                </a:lnTo>
                <a:lnTo>
                  <a:pt x="2191" y="7081"/>
                </a:lnTo>
                <a:lnTo>
                  <a:pt x="2166" y="7349"/>
                </a:lnTo>
                <a:lnTo>
                  <a:pt x="2191" y="7617"/>
                </a:lnTo>
                <a:lnTo>
                  <a:pt x="2239" y="7884"/>
                </a:lnTo>
                <a:lnTo>
                  <a:pt x="2337" y="8152"/>
                </a:lnTo>
                <a:lnTo>
                  <a:pt x="2458" y="8395"/>
                </a:lnTo>
                <a:lnTo>
                  <a:pt x="2629" y="8614"/>
                </a:lnTo>
                <a:lnTo>
                  <a:pt x="2750" y="8712"/>
                </a:lnTo>
                <a:lnTo>
                  <a:pt x="2848" y="8809"/>
                </a:lnTo>
                <a:lnTo>
                  <a:pt x="2969" y="8906"/>
                </a:lnTo>
                <a:lnTo>
                  <a:pt x="3115" y="8955"/>
                </a:lnTo>
                <a:lnTo>
                  <a:pt x="3237" y="9004"/>
                </a:lnTo>
                <a:lnTo>
                  <a:pt x="3359" y="9052"/>
                </a:lnTo>
                <a:lnTo>
                  <a:pt x="3651" y="9077"/>
                </a:lnTo>
                <a:lnTo>
                  <a:pt x="3918" y="9052"/>
                </a:lnTo>
                <a:lnTo>
                  <a:pt x="4186" y="9004"/>
                </a:lnTo>
                <a:lnTo>
                  <a:pt x="4478" y="8882"/>
                </a:lnTo>
                <a:lnTo>
                  <a:pt x="4721" y="8736"/>
                </a:lnTo>
                <a:lnTo>
                  <a:pt x="4794" y="8687"/>
                </a:lnTo>
                <a:lnTo>
                  <a:pt x="4843" y="8906"/>
                </a:lnTo>
                <a:lnTo>
                  <a:pt x="4940" y="9101"/>
                </a:lnTo>
                <a:lnTo>
                  <a:pt x="5062" y="9296"/>
                </a:lnTo>
                <a:lnTo>
                  <a:pt x="5232" y="9442"/>
                </a:lnTo>
                <a:lnTo>
                  <a:pt x="5403" y="9588"/>
                </a:lnTo>
                <a:lnTo>
                  <a:pt x="5622" y="9685"/>
                </a:lnTo>
                <a:lnTo>
                  <a:pt x="5841" y="9782"/>
                </a:lnTo>
                <a:lnTo>
                  <a:pt x="6084" y="9855"/>
                </a:lnTo>
                <a:lnTo>
                  <a:pt x="6011" y="10074"/>
                </a:lnTo>
                <a:lnTo>
                  <a:pt x="5987" y="10293"/>
                </a:lnTo>
                <a:lnTo>
                  <a:pt x="5962" y="10537"/>
                </a:lnTo>
                <a:lnTo>
                  <a:pt x="5962" y="10780"/>
                </a:lnTo>
                <a:lnTo>
                  <a:pt x="5987" y="11267"/>
                </a:lnTo>
                <a:lnTo>
                  <a:pt x="6011" y="11705"/>
                </a:lnTo>
                <a:lnTo>
                  <a:pt x="5987" y="12459"/>
                </a:lnTo>
                <a:lnTo>
                  <a:pt x="5962" y="13213"/>
                </a:lnTo>
                <a:lnTo>
                  <a:pt x="5889" y="13943"/>
                </a:lnTo>
                <a:lnTo>
                  <a:pt x="5792" y="14697"/>
                </a:lnTo>
                <a:lnTo>
                  <a:pt x="5670" y="15403"/>
                </a:lnTo>
                <a:lnTo>
                  <a:pt x="5451" y="15379"/>
                </a:lnTo>
                <a:lnTo>
                  <a:pt x="5524" y="14843"/>
                </a:lnTo>
                <a:lnTo>
                  <a:pt x="5573" y="14308"/>
                </a:lnTo>
                <a:lnTo>
                  <a:pt x="5573" y="14065"/>
                </a:lnTo>
                <a:lnTo>
                  <a:pt x="5549" y="13797"/>
                </a:lnTo>
                <a:lnTo>
                  <a:pt x="5500" y="13529"/>
                </a:lnTo>
                <a:lnTo>
                  <a:pt x="5403" y="13262"/>
                </a:lnTo>
                <a:lnTo>
                  <a:pt x="5305" y="13043"/>
                </a:lnTo>
                <a:lnTo>
                  <a:pt x="5159" y="12799"/>
                </a:lnTo>
                <a:lnTo>
                  <a:pt x="5013" y="12580"/>
                </a:lnTo>
                <a:lnTo>
                  <a:pt x="4843" y="12361"/>
                </a:lnTo>
                <a:lnTo>
                  <a:pt x="4673" y="12167"/>
                </a:lnTo>
                <a:lnTo>
                  <a:pt x="4478" y="11972"/>
                </a:lnTo>
                <a:lnTo>
                  <a:pt x="4259" y="11802"/>
                </a:lnTo>
                <a:lnTo>
                  <a:pt x="4064" y="11656"/>
                </a:lnTo>
                <a:lnTo>
                  <a:pt x="3845" y="11510"/>
                </a:lnTo>
                <a:lnTo>
                  <a:pt x="3626" y="11388"/>
                </a:lnTo>
                <a:lnTo>
                  <a:pt x="3383" y="11291"/>
                </a:lnTo>
                <a:lnTo>
                  <a:pt x="3140" y="11218"/>
                </a:lnTo>
                <a:lnTo>
                  <a:pt x="2653" y="11072"/>
                </a:lnTo>
                <a:lnTo>
                  <a:pt x="2142" y="10975"/>
                </a:lnTo>
                <a:lnTo>
                  <a:pt x="1655" y="10877"/>
                </a:lnTo>
                <a:lnTo>
                  <a:pt x="1120" y="10804"/>
                </a:lnTo>
                <a:lnTo>
                  <a:pt x="852" y="10780"/>
                </a:lnTo>
                <a:lnTo>
                  <a:pt x="585" y="10780"/>
                </a:lnTo>
                <a:lnTo>
                  <a:pt x="342" y="10804"/>
                </a:lnTo>
                <a:lnTo>
                  <a:pt x="98" y="10877"/>
                </a:lnTo>
                <a:lnTo>
                  <a:pt x="25" y="10926"/>
                </a:lnTo>
                <a:lnTo>
                  <a:pt x="1" y="10999"/>
                </a:lnTo>
                <a:lnTo>
                  <a:pt x="1" y="11072"/>
                </a:lnTo>
                <a:lnTo>
                  <a:pt x="50" y="11145"/>
                </a:lnTo>
                <a:lnTo>
                  <a:pt x="25" y="11437"/>
                </a:lnTo>
                <a:lnTo>
                  <a:pt x="1" y="11729"/>
                </a:lnTo>
                <a:lnTo>
                  <a:pt x="1" y="12045"/>
                </a:lnTo>
                <a:lnTo>
                  <a:pt x="1" y="12337"/>
                </a:lnTo>
                <a:lnTo>
                  <a:pt x="25" y="12678"/>
                </a:lnTo>
                <a:lnTo>
                  <a:pt x="74" y="12994"/>
                </a:lnTo>
                <a:lnTo>
                  <a:pt x="123" y="13310"/>
                </a:lnTo>
                <a:lnTo>
                  <a:pt x="196" y="13627"/>
                </a:lnTo>
                <a:lnTo>
                  <a:pt x="293" y="13919"/>
                </a:lnTo>
                <a:lnTo>
                  <a:pt x="415" y="14235"/>
                </a:lnTo>
                <a:lnTo>
                  <a:pt x="536" y="14527"/>
                </a:lnTo>
                <a:lnTo>
                  <a:pt x="658" y="14819"/>
                </a:lnTo>
                <a:lnTo>
                  <a:pt x="828" y="15087"/>
                </a:lnTo>
                <a:lnTo>
                  <a:pt x="974" y="15330"/>
                </a:lnTo>
                <a:lnTo>
                  <a:pt x="1169" y="15549"/>
                </a:lnTo>
                <a:lnTo>
                  <a:pt x="1363" y="15768"/>
                </a:lnTo>
                <a:lnTo>
                  <a:pt x="1558" y="15938"/>
                </a:lnTo>
                <a:lnTo>
                  <a:pt x="1777" y="16060"/>
                </a:lnTo>
                <a:lnTo>
                  <a:pt x="1996" y="16182"/>
                </a:lnTo>
                <a:lnTo>
                  <a:pt x="2215" y="16303"/>
                </a:lnTo>
                <a:lnTo>
                  <a:pt x="2458" y="16376"/>
                </a:lnTo>
                <a:lnTo>
                  <a:pt x="2702" y="16425"/>
                </a:lnTo>
                <a:lnTo>
                  <a:pt x="2945" y="16474"/>
                </a:lnTo>
                <a:lnTo>
                  <a:pt x="3213" y="16498"/>
                </a:lnTo>
                <a:lnTo>
                  <a:pt x="3456" y="16474"/>
                </a:lnTo>
                <a:lnTo>
                  <a:pt x="3724" y="16474"/>
                </a:lnTo>
                <a:lnTo>
                  <a:pt x="3967" y="16425"/>
                </a:lnTo>
                <a:lnTo>
                  <a:pt x="4210" y="16352"/>
                </a:lnTo>
                <a:lnTo>
                  <a:pt x="4454" y="16279"/>
                </a:lnTo>
                <a:lnTo>
                  <a:pt x="4673" y="16157"/>
                </a:lnTo>
                <a:lnTo>
                  <a:pt x="4892" y="16036"/>
                </a:lnTo>
                <a:lnTo>
                  <a:pt x="5086" y="15890"/>
                </a:lnTo>
                <a:lnTo>
                  <a:pt x="5257" y="15890"/>
                </a:lnTo>
                <a:lnTo>
                  <a:pt x="5549" y="15914"/>
                </a:lnTo>
                <a:lnTo>
                  <a:pt x="5330" y="16693"/>
                </a:lnTo>
                <a:lnTo>
                  <a:pt x="5111" y="17471"/>
                </a:lnTo>
                <a:lnTo>
                  <a:pt x="4867" y="18128"/>
                </a:lnTo>
                <a:lnTo>
                  <a:pt x="4746" y="18445"/>
                </a:lnTo>
                <a:lnTo>
                  <a:pt x="4575" y="18761"/>
                </a:lnTo>
                <a:lnTo>
                  <a:pt x="4429" y="19004"/>
                </a:lnTo>
                <a:lnTo>
                  <a:pt x="4259" y="19272"/>
                </a:lnTo>
                <a:lnTo>
                  <a:pt x="4186" y="19394"/>
                </a:lnTo>
                <a:lnTo>
                  <a:pt x="4113" y="19540"/>
                </a:lnTo>
                <a:lnTo>
                  <a:pt x="4089" y="19686"/>
                </a:lnTo>
                <a:lnTo>
                  <a:pt x="4064" y="19832"/>
                </a:lnTo>
                <a:lnTo>
                  <a:pt x="4089" y="19880"/>
                </a:lnTo>
                <a:lnTo>
                  <a:pt x="4089" y="19929"/>
                </a:lnTo>
                <a:lnTo>
                  <a:pt x="4162" y="19977"/>
                </a:lnTo>
                <a:lnTo>
                  <a:pt x="4259" y="20002"/>
                </a:lnTo>
                <a:lnTo>
                  <a:pt x="4356" y="19953"/>
                </a:lnTo>
                <a:lnTo>
                  <a:pt x="4575" y="19734"/>
                </a:lnTo>
                <a:lnTo>
                  <a:pt x="4770" y="19491"/>
                </a:lnTo>
                <a:lnTo>
                  <a:pt x="4940" y="19223"/>
                </a:lnTo>
                <a:lnTo>
                  <a:pt x="5086" y="18931"/>
                </a:lnTo>
                <a:lnTo>
                  <a:pt x="5208" y="18639"/>
                </a:lnTo>
                <a:lnTo>
                  <a:pt x="5330" y="18347"/>
                </a:lnTo>
                <a:lnTo>
                  <a:pt x="5549" y="17763"/>
                </a:lnTo>
                <a:lnTo>
                  <a:pt x="5768" y="17082"/>
                </a:lnTo>
                <a:lnTo>
                  <a:pt x="5962" y="16376"/>
                </a:lnTo>
                <a:lnTo>
                  <a:pt x="6108" y="15695"/>
                </a:lnTo>
                <a:lnTo>
                  <a:pt x="6254" y="14989"/>
                </a:lnTo>
                <a:lnTo>
                  <a:pt x="6352" y="14308"/>
                </a:lnTo>
                <a:lnTo>
                  <a:pt x="6571" y="14357"/>
                </a:lnTo>
                <a:lnTo>
                  <a:pt x="6814" y="14357"/>
                </a:lnTo>
                <a:lnTo>
                  <a:pt x="7033" y="14332"/>
                </a:lnTo>
                <a:lnTo>
                  <a:pt x="7276" y="14259"/>
                </a:lnTo>
                <a:lnTo>
                  <a:pt x="7422" y="14332"/>
                </a:lnTo>
                <a:lnTo>
                  <a:pt x="7593" y="14405"/>
                </a:lnTo>
                <a:lnTo>
                  <a:pt x="7763" y="14454"/>
                </a:lnTo>
                <a:lnTo>
                  <a:pt x="7933" y="14478"/>
                </a:lnTo>
                <a:lnTo>
                  <a:pt x="8298" y="14527"/>
                </a:lnTo>
                <a:lnTo>
                  <a:pt x="8615" y="14478"/>
                </a:lnTo>
                <a:lnTo>
                  <a:pt x="8882" y="14430"/>
                </a:lnTo>
                <a:lnTo>
                  <a:pt x="9150" y="14332"/>
                </a:lnTo>
                <a:lnTo>
                  <a:pt x="9442" y="14211"/>
                </a:lnTo>
                <a:lnTo>
                  <a:pt x="9685" y="14065"/>
                </a:lnTo>
                <a:lnTo>
                  <a:pt x="9928" y="13894"/>
                </a:lnTo>
                <a:lnTo>
                  <a:pt x="10172" y="13724"/>
                </a:lnTo>
                <a:lnTo>
                  <a:pt x="10366" y="13505"/>
                </a:lnTo>
                <a:lnTo>
                  <a:pt x="10537" y="13286"/>
                </a:lnTo>
                <a:lnTo>
                  <a:pt x="10731" y="12994"/>
                </a:lnTo>
                <a:lnTo>
                  <a:pt x="10877" y="12702"/>
                </a:lnTo>
                <a:lnTo>
                  <a:pt x="10999" y="12386"/>
                </a:lnTo>
                <a:lnTo>
                  <a:pt x="11121" y="12069"/>
                </a:lnTo>
                <a:lnTo>
                  <a:pt x="11291" y="11413"/>
                </a:lnTo>
                <a:lnTo>
                  <a:pt x="11461" y="10756"/>
                </a:lnTo>
                <a:lnTo>
                  <a:pt x="11559" y="10391"/>
                </a:lnTo>
                <a:lnTo>
                  <a:pt x="11632" y="10172"/>
                </a:lnTo>
                <a:lnTo>
                  <a:pt x="11705" y="9928"/>
                </a:lnTo>
                <a:lnTo>
                  <a:pt x="11729" y="9709"/>
                </a:lnTo>
                <a:lnTo>
                  <a:pt x="11729" y="9490"/>
                </a:lnTo>
                <a:lnTo>
                  <a:pt x="11729" y="9393"/>
                </a:lnTo>
                <a:lnTo>
                  <a:pt x="11680" y="9296"/>
                </a:lnTo>
                <a:lnTo>
                  <a:pt x="11632" y="9223"/>
                </a:lnTo>
                <a:lnTo>
                  <a:pt x="11583" y="9174"/>
                </a:lnTo>
                <a:lnTo>
                  <a:pt x="11486" y="9125"/>
                </a:lnTo>
                <a:lnTo>
                  <a:pt x="11413" y="9150"/>
                </a:lnTo>
                <a:lnTo>
                  <a:pt x="11340" y="9174"/>
                </a:lnTo>
                <a:lnTo>
                  <a:pt x="11291" y="9247"/>
                </a:lnTo>
                <a:lnTo>
                  <a:pt x="11072" y="9223"/>
                </a:lnTo>
                <a:lnTo>
                  <a:pt x="10829" y="9247"/>
                </a:lnTo>
                <a:lnTo>
                  <a:pt x="10610" y="9296"/>
                </a:lnTo>
                <a:lnTo>
                  <a:pt x="10366" y="9344"/>
                </a:lnTo>
                <a:lnTo>
                  <a:pt x="9904" y="9490"/>
                </a:lnTo>
                <a:lnTo>
                  <a:pt x="9466" y="9661"/>
                </a:lnTo>
                <a:lnTo>
                  <a:pt x="8955" y="9880"/>
                </a:lnTo>
                <a:lnTo>
                  <a:pt x="8444" y="10147"/>
                </a:lnTo>
                <a:lnTo>
                  <a:pt x="8177" y="10293"/>
                </a:lnTo>
                <a:lnTo>
                  <a:pt x="7958" y="10439"/>
                </a:lnTo>
                <a:lnTo>
                  <a:pt x="7714" y="10610"/>
                </a:lnTo>
                <a:lnTo>
                  <a:pt x="7495" y="10804"/>
                </a:lnTo>
                <a:lnTo>
                  <a:pt x="7349" y="10950"/>
                </a:lnTo>
                <a:lnTo>
                  <a:pt x="7228" y="11145"/>
                </a:lnTo>
                <a:lnTo>
                  <a:pt x="7130" y="11340"/>
                </a:lnTo>
                <a:lnTo>
                  <a:pt x="7033" y="11559"/>
                </a:lnTo>
                <a:lnTo>
                  <a:pt x="6984" y="11778"/>
                </a:lnTo>
                <a:lnTo>
                  <a:pt x="6911" y="12021"/>
                </a:lnTo>
                <a:lnTo>
                  <a:pt x="6838" y="12459"/>
                </a:lnTo>
                <a:lnTo>
                  <a:pt x="6814" y="12726"/>
                </a:lnTo>
                <a:lnTo>
                  <a:pt x="6790" y="13091"/>
                </a:lnTo>
                <a:lnTo>
                  <a:pt x="6814" y="13286"/>
                </a:lnTo>
                <a:lnTo>
                  <a:pt x="6838" y="13481"/>
                </a:lnTo>
                <a:lnTo>
                  <a:pt x="6887" y="13627"/>
                </a:lnTo>
                <a:lnTo>
                  <a:pt x="6984" y="13748"/>
                </a:lnTo>
                <a:lnTo>
                  <a:pt x="6692" y="13846"/>
                </a:lnTo>
                <a:lnTo>
                  <a:pt x="6400" y="13967"/>
                </a:lnTo>
                <a:lnTo>
                  <a:pt x="6449" y="13116"/>
                </a:lnTo>
                <a:lnTo>
                  <a:pt x="6473" y="12240"/>
                </a:lnTo>
                <a:lnTo>
                  <a:pt x="6449" y="11656"/>
                </a:lnTo>
                <a:lnTo>
                  <a:pt x="6400" y="11072"/>
                </a:lnTo>
                <a:lnTo>
                  <a:pt x="6352" y="10488"/>
                </a:lnTo>
                <a:lnTo>
                  <a:pt x="6352" y="9904"/>
                </a:lnTo>
                <a:lnTo>
                  <a:pt x="6522" y="9928"/>
                </a:lnTo>
                <a:lnTo>
                  <a:pt x="6668" y="9928"/>
                </a:lnTo>
                <a:lnTo>
                  <a:pt x="6814" y="9904"/>
                </a:lnTo>
                <a:lnTo>
                  <a:pt x="6960" y="9880"/>
                </a:lnTo>
                <a:lnTo>
                  <a:pt x="7106" y="9831"/>
                </a:lnTo>
                <a:lnTo>
                  <a:pt x="7252" y="9782"/>
                </a:lnTo>
                <a:lnTo>
                  <a:pt x="7374" y="9709"/>
                </a:lnTo>
                <a:lnTo>
                  <a:pt x="7495" y="9636"/>
                </a:lnTo>
                <a:lnTo>
                  <a:pt x="7593" y="9539"/>
                </a:lnTo>
                <a:lnTo>
                  <a:pt x="7690" y="9417"/>
                </a:lnTo>
                <a:lnTo>
                  <a:pt x="7763" y="9320"/>
                </a:lnTo>
                <a:lnTo>
                  <a:pt x="7812" y="9174"/>
                </a:lnTo>
                <a:lnTo>
                  <a:pt x="7860" y="9052"/>
                </a:lnTo>
                <a:lnTo>
                  <a:pt x="7885" y="8906"/>
                </a:lnTo>
                <a:lnTo>
                  <a:pt x="7909" y="8736"/>
                </a:lnTo>
                <a:lnTo>
                  <a:pt x="7885" y="8566"/>
                </a:lnTo>
                <a:lnTo>
                  <a:pt x="8079" y="8687"/>
                </a:lnTo>
                <a:lnTo>
                  <a:pt x="8250" y="8785"/>
                </a:lnTo>
                <a:lnTo>
                  <a:pt x="8444" y="8858"/>
                </a:lnTo>
                <a:lnTo>
                  <a:pt x="8639" y="8882"/>
                </a:lnTo>
                <a:lnTo>
                  <a:pt x="9077" y="8882"/>
                </a:lnTo>
                <a:lnTo>
                  <a:pt x="9296" y="8809"/>
                </a:lnTo>
                <a:lnTo>
                  <a:pt x="9515" y="8736"/>
                </a:lnTo>
                <a:lnTo>
                  <a:pt x="9661" y="8663"/>
                </a:lnTo>
                <a:lnTo>
                  <a:pt x="9807" y="8590"/>
                </a:lnTo>
                <a:lnTo>
                  <a:pt x="9928" y="8493"/>
                </a:lnTo>
                <a:lnTo>
                  <a:pt x="10026" y="8395"/>
                </a:lnTo>
                <a:lnTo>
                  <a:pt x="10123" y="8274"/>
                </a:lnTo>
                <a:lnTo>
                  <a:pt x="10220" y="8152"/>
                </a:lnTo>
                <a:lnTo>
                  <a:pt x="10269" y="8006"/>
                </a:lnTo>
                <a:lnTo>
                  <a:pt x="10318" y="7884"/>
                </a:lnTo>
                <a:lnTo>
                  <a:pt x="10366" y="7738"/>
                </a:lnTo>
                <a:lnTo>
                  <a:pt x="10391" y="7592"/>
                </a:lnTo>
                <a:lnTo>
                  <a:pt x="10391" y="7446"/>
                </a:lnTo>
                <a:lnTo>
                  <a:pt x="10391" y="7300"/>
                </a:lnTo>
                <a:lnTo>
                  <a:pt x="10366" y="7154"/>
                </a:lnTo>
                <a:lnTo>
                  <a:pt x="10318" y="7008"/>
                </a:lnTo>
                <a:lnTo>
                  <a:pt x="10245" y="6862"/>
                </a:lnTo>
                <a:lnTo>
                  <a:pt x="10172" y="6716"/>
                </a:lnTo>
                <a:lnTo>
                  <a:pt x="10172" y="6692"/>
                </a:lnTo>
                <a:lnTo>
                  <a:pt x="10342" y="6668"/>
                </a:lnTo>
                <a:lnTo>
                  <a:pt x="10488" y="6619"/>
                </a:lnTo>
                <a:lnTo>
                  <a:pt x="10634" y="6546"/>
                </a:lnTo>
                <a:lnTo>
                  <a:pt x="10780" y="6449"/>
                </a:lnTo>
                <a:lnTo>
                  <a:pt x="10877" y="6327"/>
                </a:lnTo>
                <a:lnTo>
                  <a:pt x="10999" y="6205"/>
                </a:lnTo>
                <a:lnTo>
                  <a:pt x="11096" y="6059"/>
                </a:lnTo>
                <a:lnTo>
                  <a:pt x="11169" y="5913"/>
                </a:lnTo>
                <a:lnTo>
                  <a:pt x="11291" y="5597"/>
                </a:lnTo>
                <a:lnTo>
                  <a:pt x="11364" y="5256"/>
                </a:lnTo>
                <a:lnTo>
                  <a:pt x="11388" y="4916"/>
                </a:lnTo>
                <a:lnTo>
                  <a:pt x="11388" y="4599"/>
                </a:lnTo>
                <a:lnTo>
                  <a:pt x="11315" y="4307"/>
                </a:lnTo>
                <a:lnTo>
                  <a:pt x="11218" y="4088"/>
                </a:lnTo>
                <a:lnTo>
                  <a:pt x="11096" y="3894"/>
                </a:lnTo>
                <a:lnTo>
                  <a:pt x="10926" y="3748"/>
                </a:lnTo>
                <a:lnTo>
                  <a:pt x="10731" y="3626"/>
                </a:lnTo>
                <a:lnTo>
                  <a:pt x="10512" y="3553"/>
                </a:lnTo>
                <a:lnTo>
                  <a:pt x="10269" y="3529"/>
                </a:lnTo>
                <a:lnTo>
                  <a:pt x="10026" y="3505"/>
                </a:lnTo>
                <a:lnTo>
                  <a:pt x="10196" y="3310"/>
                </a:lnTo>
                <a:lnTo>
                  <a:pt x="10269" y="3188"/>
                </a:lnTo>
                <a:lnTo>
                  <a:pt x="10342" y="3042"/>
                </a:lnTo>
                <a:lnTo>
                  <a:pt x="10391" y="2896"/>
                </a:lnTo>
                <a:lnTo>
                  <a:pt x="10415" y="2726"/>
                </a:lnTo>
                <a:lnTo>
                  <a:pt x="10439" y="2580"/>
                </a:lnTo>
                <a:lnTo>
                  <a:pt x="10439" y="2434"/>
                </a:lnTo>
                <a:lnTo>
                  <a:pt x="10415" y="2264"/>
                </a:lnTo>
                <a:lnTo>
                  <a:pt x="10366" y="2118"/>
                </a:lnTo>
                <a:lnTo>
                  <a:pt x="10269" y="1826"/>
                </a:lnTo>
                <a:lnTo>
                  <a:pt x="10123" y="1534"/>
                </a:lnTo>
                <a:lnTo>
                  <a:pt x="9928" y="1290"/>
                </a:lnTo>
                <a:lnTo>
                  <a:pt x="9807" y="1193"/>
                </a:lnTo>
                <a:lnTo>
                  <a:pt x="9685" y="1096"/>
                </a:lnTo>
                <a:lnTo>
                  <a:pt x="9563" y="1023"/>
                </a:lnTo>
                <a:lnTo>
                  <a:pt x="9442" y="974"/>
                </a:lnTo>
                <a:lnTo>
                  <a:pt x="9198" y="901"/>
                </a:lnTo>
                <a:lnTo>
                  <a:pt x="8931" y="877"/>
                </a:lnTo>
                <a:lnTo>
                  <a:pt x="8663" y="901"/>
                </a:lnTo>
                <a:lnTo>
                  <a:pt x="8396" y="974"/>
                </a:lnTo>
                <a:lnTo>
                  <a:pt x="8152" y="1071"/>
                </a:lnTo>
                <a:lnTo>
                  <a:pt x="7909" y="1217"/>
                </a:lnTo>
                <a:lnTo>
                  <a:pt x="7714" y="1388"/>
                </a:lnTo>
                <a:lnTo>
                  <a:pt x="7714" y="1120"/>
                </a:lnTo>
                <a:lnTo>
                  <a:pt x="7666" y="852"/>
                </a:lnTo>
                <a:lnTo>
                  <a:pt x="7617" y="706"/>
                </a:lnTo>
                <a:lnTo>
                  <a:pt x="7568" y="560"/>
                </a:lnTo>
                <a:lnTo>
                  <a:pt x="7471" y="439"/>
                </a:lnTo>
                <a:lnTo>
                  <a:pt x="7374" y="317"/>
                </a:lnTo>
                <a:lnTo>
                  <a:pt x="7252" y="220"/>
                </a:lnTo>
                <a:lnTo>
                  <a:pt x="7130" y="147"/>
                </a:lnTo>
                <a:lnTo>
                  <a:pt x="6984" y="98"/>
                </a:lnTo>
                <a:lnTo>
                  <a:pt x="6838" y="49"/>
                </a:lnTo>
                <a:lnTo>
                  <a:pt x="6546" y="1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 lang="en"/>
          </a:p>
        </p:txBody>
      </p:sp>
      <p:pic>
        <p:nvPicPr>
          <p:cNvPr id="71681" name="Picture 1" descr="F:\ежик\H_thPUlGZF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188" y="195486"/>
            <a:ext cx="2916323" cy="38884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683" name="Picture 3" descr="F:\ежик\q_KK6uSvWhI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123478"/>
            <a:ext cx="2492896" cy="33238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1275606"/>
            <a:ext cx="3912435" cy="29343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86100"/>
            <a:ext cx="8499124" cy="857400"/>
          </a:xfrm>
        </p:spPr>
        <p:txBody>
          <a:bodyPr/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Коллективная работа «День народного единства» с использованием пластилина, цветной бумаги, цветных карандашей, клея.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 lang="en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9502"/>
            <a:ext cx="2627784" cy="1970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195486"/>
            <a:ext cx="2110880" cy="1583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267494"/>
            <a:ext cx="2686944" cy="2015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8267" y="2449300"/>
            <a:ext cx="2784309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099" y="2809340"/>
            <a:ext cx="1920213" cy="1728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lang="en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555526"/>
            <a:ext cx="554461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Актуальность:</a:t>
            </a:r>
          </a:p>
          <a:p>
            <a:r>
              <a:rPr lang="ru-RU" sz="1800" b="1" dirty="0" smtClean="0">
                <a:solidFill>
                  <a:srgbClr val="002060"/>
                </a:solidFill>
              </a:rPr>
              <a:t>Эта тема актуальна тем, что все чаще в детский сад поступают дети с недостаточно развитой речью, отмечается недоразвитие мелкой моторики  рук. Это связано с тем , что родители часто делают все за ребенка: одевают, обувают, кормят и т. д</a:t>
            </a:r>
            <a:r>
              <a:rPr lang="ru-RU" dirty="0"/>
              <a:t>.</a:t>
            </a:r>
            <a:endParaRPr lang="ru-RU" dirty="0" smtClean="0"/>
          </a:p>
          <a:p>
            <a:endParaRPr lang="ru-RU" sz="2800" b="1" dirty="0" smtClean="0">
              <a:solidFill>
                <a:srgbClr val="FF0000"/>
              </a:solidFill>
            </a:endParaRPr>
          </a:p>
          <a:p>
            <a:r>
              <a:rPr lang="ru-RU" sz="2800" b="1" dirty="0" smtClean="0">
                <a:solidFill>
                  <a:srgbClr val="FF0000"/>
                </a:solidFill>
              </a:rPr>
              <a:t>Проблема: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Обеспечение полноценного развития ребенка в младшем возрасте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7" y="339502"/>
            <a:ext cx="5280587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195486"/>
            <a:ext cx="3707382" cy="298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5724128" y="3651870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Аппликация «Корзина с фруктами» с использованием пшена, цветной бумаги, картона, клея 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 lang="en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9040" y="2363931"/>
            <a:ext cx="3476801" cy="26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4222" y="241882"/>
            <a:ext cx="3629778" cy="2041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79712" y="241882"/>
            <a:ext cx="3843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rgbClr val="FF0000"/>
                </a:solidFill>
              </a:rPr>
              <a:t>Работа с родителями</a:t>
            </a:r>
            <a:endParaRPr lang="ru-RU" sz="1800" b="1" dirty="0">
              <a:solidFill>
                <a:srgbClr val="FF000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894934"/>
            <a:ext cx="1908299" cy="254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1613" y="1779662"/>
            <a:ext cx="1755775" cy="2340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2414950"/>
            <a:ext cx="2027160" cy="2701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959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 lang="e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24821"/>
            <a:ext cx="2366029" cy="2932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6927" y="915566"/>
            <a:ext cx="2304256" cy="3051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1404637"/>
            <a:ext cx="2160240" cy="306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75390" y="1964154"/>
            <a:ext cx="2072344" cy="250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254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 lang="en"/>
          </a:p>
        </p:txBody>
      </p:sp>
      <p:sp>
        <p:nvSpPr>
          <p:cNvPr id="5" name="TextBox 4"/>
          <p:cNvSpPr txBox="1"/>
          <p:nvPr/>
        </p:nvSpPr>
        <p:spPr>
          <a:xfrm>
            <a:off x="467544" y="1563638"/>
            <a:ext cx="8489825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Спасибо за внимание</a:t>
            </a:r>
            <a:endParaRPr lang="ru-RU" sz="6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44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25" y="0"/>
            <a:ext cx="6856169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323528" y="653375"/>
            <a:ext cx="5688632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Цель: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 развитие мелкой моторики у детей младшего возраста в различных видах </a:t>
            </a:r>
            <a:r>
              <a:rPr kumimoji="0" lang="ru-RU" sz="18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художественного</a:t>
            </a:r>
            <a:r>
              <a:rPr lang="ru-RU" sz="1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8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творчества</a:t>
            </a:r>
            <a:r>
              <a:rPr kumimoji="0" lang="ru-RU" sz="18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(ручного труда).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Задачи: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 Создать</a:t>
            </a:r>
            <a:r>
              <a:rPr kumimoji="0" lang="ru-RU" sz="18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условия для развития мелкой моторики;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Организовать работу по развитию мелкой моторики у детей в различных видах художественного творчества;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Воспитывать усидчивость, аккуратность, доброжелательность, умение работать в коллективе и индивидуально.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sldNum" idx="4294967295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323528" y="390604"/>
            <a:ext cx="5760640" cy="406265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Планируемые результаты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Дети научатся: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авыкам самообслуживания;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 самостоятельно кушать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 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деваться и раздеваться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авязывать шнурки, застегивать пуговицы и т.д.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>
              <a:solidFill>
                <a:srgbClr val="00206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Получат возможность научиться: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 взаимодействию в группе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работать индивидуально и в коллективе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7704" y="148125"/>
            <a:ext cx="6619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Значимость художественного творчества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817830"/>
            <a:ext cx="786785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>Формирование творческой личности – </a:t>
            </a:r>
          </a:p>
          <a:p>
            <a:r>
              <a:rPr lang="ru-RU" sz="1800" b="1" dirty="0" smtClean="0">
                <a:solidFill>
                  <a:srgbClr val="002060"/>
                </a:solidFill>
              </a:rPr>
              <a:t>одна из наиболее важных задач педагогики. </a:t>
            </a:r>
          </a:p>
          <a:p>
            <a:r>
              <a:rPr lang="ru-RU" sz="1800" b="1" dirty="0" smtClean="0">
                <a:solidFill>
                  <a:srgbClr val="002060"/>
                </a:solidFill>
              </a:rPr>
              <a:t>Наиболее эффективным средством для этого </a:t>
            </a:r>
          </a:p>
          <a:p>
            <a:r>
              <a:rPr lang="ru-RU" sz="1800" b="1" dirty="0" smtClean="0">
                <a:solidFill>
                  <a:srgbClr val="002060"/>
                </a:solidFill>
              </a:rPr>
              <a:t>является художественное творчество</a:t>
            </a:r>
          </a:p>
          <a:p>
            <a:r>
              <a:rPr lang="ru-RU" sz="1800" b="1" dirty="0">
                <a:solidFill>
                  <a:srgbClr val="002060"/>
                </a:solidFill>
              </a:rPr>
              <a:t>р</a:t>
            </a:r>
            <a:r>
              <a:rPr lang="ru-RU" sz="1800" b="1" dirty="0" smtClean="0">
                <a:solidFill>
                  <a:srgbClr val="002060"/>
                </a:solidFill>
              </a:rPr>
              <a:t>ебенка как в детском саду так и дома.</a:t>
            </a:r>
          </a:p>
          <a:p>
            <a:endParaRPr lang="ru-RU" sz="1800" b="1" dirty="0">
              <a:solidFill>
                <a:srgbClr val="002060"/>
              </a:solidFill>
            </a:endParaRPr>
          </a:p>
          <a:p>
            <a:r>
              <a:rPr lang="ru-RU" sz="1800" b="1" dirty="0" smtClean="0">
                <a:solidFill>
                  <a:srgbClr val="002060"/>
                </a:solidFill>
              </a:rPr>
              <a:t>Ребенок , даже самый маленький, любит узнавать что – то новое. </a:t>
            </a:r>
          </a:p>
          <a:p>
            <a:r>
              <a:rPr lang="ru-RU" sz="1800" b="1" dirty="0" smtClean="0">
                <a:solidFill>
                  <a:srgbClr val="002060"/>
                </a:solidFill>
              </a:rPr>
              <a:t>Занимаясь рисованием, лепкой, аппликацией, </a:t>
            </a:r>
          </a:p>
          <a:p>
            <a:r>
              <a:rPr lang="ru-RU" sz="1800" b="1" dirty="0" smtClean="0">
                <a:solidFill>
                  <a:srgbClr val="002060"/>
                </a:solidFill>
              </a:rPr>
              <a:t>он не только активно действует, но и создает сюжетные и </a:t>
            </a:r>
          </a:p>
          <a:p>
            <a:r>
              <a:rPr lang="ru-RU" sz="1800" b="1" dirty="0">
                <a:solidFill>
                  <a:srgbClr val="002060"/>
                </a:solidFill>
              </a:rPr>
              <a:t>п</a:t>
            </a:r>
            <a:r>
              <a:rPr lang="ru-RU" sz="1800" b="1" dirty="0" smtClean="0">
                <a:solidFill>
                  <a:srgbClr val="002060"/>
                </a:solidFill>
              </a:rPr>
              <a:t>редметные картинки, декоративные композиции. </a:t>
            </a:r>
          </a:p>
          <a:p>
            <a:r>
              <a:rPr lang="ru-RU" sz="1800" b="1" dirty="0" smtClean="0">
                <a:solidFill>
                  <a:srgbClr val="002060"/>
                </a:solidFill>
              </a:rPr>
              <a:t>Малыша радует, что он может создать изображение </a:t>
            </a:r>
          </a:p>
          <a:p>
            <a:r>
              <a:rPr lang="ru-RU" sz="1800" b="1" dirty="0">
                <a:solidFill>
                  <a:srgbClr val="002060"/>
                </a:solidFill>
              </a:rPr>
              <a:t>с</a:t>
            </a:r>
            <a:r>
              <a:rPr lang="ru-RU" sz="1800" b="1" dirty="0" smtClean="0">
                <a:solidFill>
                  <a:srgbClr val="002060"/>
                </a:solidFill>
              </a:rPr>
              <a:t>воими руками.</a:t>
            </a:r>
            <a:endParaRPr lang="ru-RU" sz="1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5616" y="149506"/>
            <a:ext cx="7832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Задачи, решаемые в области художественного творчества 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60628" y="627534"/>
            <a:ext cx="2108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В РИСОВАНИИ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1027644"/>
            <a:ext cx="8512267" cy="3754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Учить и совершенствовать умение правильно держать карандаш, кисть не напрягая мышц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и не сжимая сильно пальцы, добиваясь свободного движения руки с карандашом и кистью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во время рисования.</a:t>
            </a: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Закреплять знания названия цветов, познакомить с оттенками.</a:t>
            </a: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Побуждать рисовать простые предметы, рисовать прямые линии в разных направлениях,</a:t>
            </a:r>
          </a:p>
          <a:p>
            <a:r>
              <a:rPr lang="ru-RU" b="1" dirty="0">
                <a:solidFill>
                  <a:srgbClr val="002060"/>
                </a:solidFill>
              </a:rPr>
              <a:t>п</a:t>
            </a:r>
            <a:r>
              <a:rPr lang="ru-RU" b="1" dirty="0" smtClean="0">
                <a:solidFill>
                  <a:srgbClr val="002060"/>
                </a:solidFill>
              </a:rPr>
              <a:t>ерекрещивать их (полоски, заборчик, клетчатый платок).</a:t>
            </a:r>
          </a:p>
          <a:p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Также мы используем нетрадиционные техники рисования:</a:t>
            </a: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     рисование пальчиком;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     ладошкой;</a:t>
            </a:r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     губкой;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    ватными палочками.</a:t>
            </a:r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977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23928" y="175741"/>
            <a:ext cx="1305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В ЛЕПКЕ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771550"/>
            <a:ext cx="4998484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Развивать умения раскатывать комочки пластилина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прямыми и круговыми движениями, соединять </a:t>
            </a:r>
          </a:p>
          <a:p>
            <a:r>
              <a:rPr lang="ru-RU" b="1" dirty="0">
                <a:solidFill>
                  <a:srgbClr val="002060"/>
                </a:solidFill>
              </a:rPr>
              <a:t>к</a:t>
            </a:r>
            <a:r>
              <a:rPr lang="ru-RU" b="1" dirty="0" smtClean="0">
                <a:solidFill>
                  <a:srgbClr val="002060"/>
                </a:solidFill>
              </a:rPr>
              <a:t>онцы получившейся палочки, сплющивать шар,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сминая его ладонями обеих рук.</a:t>
            </a: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Формировать умение создавать предметы,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состоящие из 2 – 3 частей, соединяя их путем </a:t>
            </a:r>
          </a:p>
          <a:p>
            <a:r>
              <a:rPr lang="ru-RU" b="1" dirty="0">
                <a:solidFill>
                  <a:srgbClr val="002060"/>
                </a:solidFill>
              </a:rPr>
              <a:t>п</a:t>
            </a:r>
            <a:r>
              <a:rPr lang="ru-RU" b="1" dirty="0" smtClean="0">
                <a:solidFill>
                  <a:srgbClr val="002060"/>
                </a:solidFill>
              </a:rPr>
              <a:t>рижимания друг к другу.</a:t>
            </a: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Побуждать лепить несложные предметы, состоящие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из нескольких частей, объединять вылепленные </a:t>
            </a:r>
          </a:p>
          <a:p>
            <a:r>
              <a:rPr lang="ru-RU" b="1" dirty="0">
                <a:solidFill>
                  <a:srgbClr val="002060"/>
                </a:solidFill>
              </a:rPr>
              <a:t>ф</a:t>
            </a:r>
            <a:r>
              <a:rPr lang="ru-RU" b="1" dirty="0" smtClean="0">
                <a:solidFill>
                  <a:srgbClr val="002060"/>
                </a:solidFill>
              </a:rPr>
              <a:t>игурки в композицию ( яблоки лежат на тарелке).</a:t>
            </a:r>
          </a:p>
          <a:p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0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31840" y="267493"/>
            <a:ext cx="2258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В АППЛИКАЦИИ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9552" y="771550"/>
            <a:ext cx="7617791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Формировать умение предварительно выкладывать на листе бумаги готовые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 детали разной формы, величины, цвета, составляя изображение и наклеивать их.</a:t>
            </a: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Формировать умение аккуратно пользоваться клеем: намазывать его тонким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слоем на обратную сторону наклеиваемой фигуры: прикладывать стороной,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намазанной клеем, к листу бумаги и</a:t>
            </a:r>
          </a:p>
          <a:p>
            <a:r>
              <a:rPr lang="ru-RU" b="1" dirty="0">
                <a:solidFill>
                  <a:srgbClr val="002060"/>
                </a:solidFill>
              </a:rPr>
              <a:t>п</a:t>
            </a:r>
            <a:r>
              <a:rPr lang="ru-RU" b="1" dirty="0" smtClean="0">
                <a:solidFill>
                  <a:srgbClr val="002060"/>
                </a:solidFill>
              </a:rPr>
              <a:t>лотно прижимать салфеткой.</a:t>
            </a:r>
          </a:p>
          <a:p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Мы применяем в работе нетрадиционные техники аппликации:</a:t>
            </a: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rgbClr val="002060"/>
                </a:solidFill>
              </a:rPr>
              <a:t>о</a:t>
            </a:r>
            <a:r>
              <a:rPr lang="ru-RU" b="1" dirty="0" smtClean="0">
                <a:solidFill>
                  <a:srgbClr val="002060"/>
                </a:solidFill>
              </a:rPr>
              <a:t>брывная аппликация;</a:t>
            </a: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rgbClr val="002060"/>
                </a:solidFill>
              </a:rPr>
              <a:t>а</a:t>
            </a:r>
            <a:r>
              <a:rPr lang="ru-RU" b="1" dirty="0" smtClean="0">
                <a:solidFill>
                  <a:srgbClr val="002060"/>
                </a:solidFill>
              </a:rPr>
              <a:t>ппликация из природного материала;</a:t>
            </a: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rgbClr val="002060"/>
                </a:solidFill>
              </a:rPr>
              <a:t>и</a:t>
            </a:r>
            <a:r>
              <a:rPr lang="ru-RU" b="1" dirty="0" smtClean="0">
                <a:solidFill>
                  <a:srgbClr val="002060"/>
                </a:solidFill>
              </a:rPr>
              <a:t>з ватных дисков, ваты;</a:t>
            </a: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rgbClr val="002060"/>
                </a:solidFill>
              </a:rPr>
              <a:t>б</a:t>
            </a:r>
            <a:r>
              <a:rPr lang="ru-RU" b="1" dirty="0" smtClean="0">
                <a:solidFill>
                  <a:srgbClr val="002060"/>
                </a:solidFill>
              </a:rPr>
              <a:t>умажных салфеток.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70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glamour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</TotalTime>
  <Words>623</Words>
  <Application>Microsoft Office PowerPoint</Application>
  <PresentationFormat>Экран (16:9)</PresentationFormat>
  <Paragraphs>124</Paragraphs>
  <Slides>23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Lato Hairline</vt:lpstr>
      <vt:lpstr>Lato Light</vt:lpstr>
      <vt:lpstr>Times New Roman</vt:lpstr>
      <vt:lpstr>Eglamour template</vt:lpstr>
      <vt:lpstr>«Развитие мелкой моторики рук посредством художественного творчества (ручного труда)  в младшей группе»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творческих работ</vt:lpstr>
      <vt:lpstr>Презентация PowerPoint</vt:lpstr>
      <vt:lpstr>Презентация PowerPoint</vt:lpstr>
      <vt:lpstr>Презентация PowerPoint</vt:lpstr>
      <vt:lpstr>Презентация PowerPoint</vt:lpstr>
      <vt:lpstr>Коллективная работа «День народного единства» с использованием пластилина, цветной бумаги, цветных карандашей, клея.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мой</dc:creator>
  <cp:lastModifiedBy>Вадим и Света</cp:lastModifiedBy>
  <cp:revision>47</cp:revision>
  <dcterms:modified xsi:type="dcterms:W3CDTF">2018-12-27T15:44:14Z</dcterms:modified>
</cp:coreProperties>
</file>