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3" r:id="rId5"/>
    <p:sldId id="261" r:id="rId6"/>
    <p:sldId id="258" r:id="rId7"/>
    <p:sldId id="260" r:id="rId8"/>
    <p:sldId id="276" r:id="rId9"/>
    <p:sldId id="266" r:id="rId10"/>
    <p:sldId id="265" r:id="rId11"/>
    <p:sldId id="275" r:id="rId12"/>
    <p:sldId id="268" r:id="rId13"/>
    <p:sldId id="269" r:id="rId14"/>
    <p:sldId id="259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BB0E-B98C-4207-8AAB-212CF4E26C2F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C687-4DF6-4775-A333-8675D60DEDB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767E-C435-4B58-9088-23CFA3CBF9C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0AF9-B973-43D1-A063-55DD057C965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38AD-FC6F-479F-A0EE-30922CBA8085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55D0-7664-485B-B792-B81EC45DE1D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2B71-9297-47F3-94AE-B6340B3E3D8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2051-444E-4407-9882-2FEFCFD28B1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6BB8-4319-4B13-8896-6A9C36FA8408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719C-0563-4BF7-89B5-32480D9E529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5B11-6634-444F-8ED2-861007DE3A7F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3D1B-1388-4ECD-AAA0-33D5BF714BB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FED8-5D96-4BA4-9F98-2204662546D5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5F50-31CD-4DD8-A439-49EC9B1B7C0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A64-B691-4F35-B09E-A3850DD75CA9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AC44-87E2-41F2-8F0D-F2509AF31FD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3604-9D4A-4CA4-8FD8-F705590A902D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BBC6-6D0B-4601-92BD-E1A050BA0E5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FE3-436E-466C-83A4-568530E28E69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22C3-A95D-49A5-9C62-F413270AF6C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D541-BAF3-4652-B1D7-C5C6DF706796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45C5-8D8D-407B-9B5D-716222721CE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20956C-A452-4F92-A6FF-8D95C54EBC0E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872431-FA6E-4004-B720-2B8C7DBBAA7A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jpeg"/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295400" y="1447800"/>
            <a:ext cx="6324600" cy="1800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Развитие речевой активности детей 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в раннем возрасте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посредств</a:t>
            </a:r>
            <a:r>
              <a:rPr lang="ru-RU" sz="2800" dirty="0">
                <a:latin typeface="Monotype Corsiva" panose="03010101010201010101" pitchFamily="66" charset="0"/>
              </a:rPr>
              <a:t>о</a:t>
            </a:r>
            <a:r>
              <a:rPr lang="ru-RU" sz="2800" dirty="0" smtClean="0">
                <a:latin typeface="Monotype Corsiva" panose="03010101010201010101" pitchFamily="66" charset="0"/>
              </a:rPr>
              <a:t>м 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коммуникативных игр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676400" y="228600"/>
            <a:ext cx="6181725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 sz="1200">
                <a:latin typeface="Calibri" panose="020F0502020204030204" pitchFamily="34" charset="0"/>
              </a:rPr>
              <a:t>Муниципальное бюджетное  дошкольное образовательное учреждение</a:t>
            </a:r>
            <a:endParaRPr lang="ru-RU" sz="1200">
              <a:latin typeface="Calibri" panose="020F0502020204030204" pitchFamily="34" charset="0"/>
            </a:endParaRPr>
          </a:p>
          <a:p>
            <a:pPr algn="ctr"/>
            <a:r>
              <a:rPr lang="ru-RU" sz="1200">
                <a:latin typeface="Calibri" panose="020F0502020204030204" pitchFamily="34" charset="0"/>
              </a:rPr>
              <a:t>«Центр развития ребенка – детский сад  №28 «Огонек»</a:t>
            </a:r>
            <a:endParaRPr lang="ru-RU" sz="1200">
              <a:latin typeface="Calibri" panose="020F0502020204030204" pitchFamily="34" charset="0"/>
            </a:endParaRPr>
          </a:p>
          <a:p>
            <a:pPr algn="ctr"/>
            <a:br>
              <a:rPr lang="ru-RU" sz="1200">
                <a:latin typeface="Calibri" panose="020F0502020204030204" pitchFamily="34" charset="0"/>
              </a:rPr>
            </a:br>
            <a:endParaRPr lang="ru-RU" sz="1200">
              <a:latin typeface="Calibri" panose="020F0502020204030204" pitchFamily="34" charset="0"/>
            </a:endParaRP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4038600" y="685800"/>
            <a:ext cx="1130300" cy="276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ru-RU" sz="1200">
                <a:latin typeface="Calibri" panose="020F0502020204030204" pitchFamily="34" charset="0"/>
              </a:rPr>
              <a:t>г.Бердск 2022г</a:t>
            </a:r>
            <a:endParaRPr lang="ru-RU" sz="1200">
              <a:latin typeface="Calibri" panose="020F0502020204030204" pitchFamily="34" charset="0"/>
            </a:endParaRP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514600" y="3962400"/>
            <a:ext cx="4310795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Воспитатель высшей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latin typeface="Monotype Corsiva" panose="03010101010201010101" pitchFamily="66" charset="0"/>
              </a:rPr>
              <a:t>Квалификационной категории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err="1">
                <a:latin typeface="Monotype Corsiva" panose="03010101010201010101" pitchFamily="66" charset="0"/>
              </a:rPr>
              <a:t>Пивцайкина</a:t>
            </a:r>
            <a:r>
              <a:rPr lang="ru-RU" sz="2800" dirty="0">
                <a:latin typeface="Monotype Corsiva" panose="03010101010201010101" pitchFamily="66" charset="0"/>
              </a:rPr>
              <a:t> М.Б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 advTm="926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507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52400"/>
            <a:ext cx="3048000" cy="2721396"/>
          </a:xfrm>
          <a:prstGeom prst="rect">
            <a:avLst/>
          </a:prstGeom>
        </p:spPr>
      </p:pic>
      <p:pic>
        <p:nvPicPr>
          <p:cNvPr id="10" name="Рисунок 9" descr="25070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81400" y="228600"/>
            <a:ext cx="2143917" cy="2686276"/>
          </a:xfrm>
          <a:prstGeom prst="rect">
            <a:avLst/>
          </a:prstGeom>
        </p:spPr>
      </p:pic>
      <p:pic>
        <p:nvPicPr>
          <p:cNvPr id="11" name="Рисунок 10" descr="25070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19800" y="228600"/>
            <a:ext cx="1981200" cy="2704000"/>
          </a:xfrm>
          <a:prstGeom prst="rect">
            <a:avLst/>
          </a:prstGeom>
        </p:spPr>
      </p:pic>
      <p:pic>
        <p:nvPicPr>
          <p:cNvPr id="12" name="Рисунок 11" descr="25070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04800" y="3200400"/>
            <a:ext cx="2914119" cy="3124200"/>
          </a:xfrm>
          <a:prstGeom prst="rect">
            <a:avLst/>
          </a:prstGeom>
        </p:spPr>
      </p:pic>
      <p:pic>
        <p:nvPicPr>
          <p:cNvPr id="13" name="Рисунок 12" descr="25071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944148" y="3200400"/>
            <a:ext cx="2779562" cy="3124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29000" y="3886200"/>
            <a:ext cx="20633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Показ сказки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«Колобок»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advTm="1521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4" descr="IMG_20210120_1616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971800"/>
            <a:ext cx="2895600" cy="367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762000"/>
            <a:ext cx="3730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Monotype Corsiva" panose="03010101010201010101" pitchFamily="66" charset="0"/>
              </a:rPr>
              <a:t>Занятия при проведении НОД</a:t>
            </a:r>
            <a:endParaRPr lang="ru-RU" sz="24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400" dirty="0" smtClean="0">
                <a:latin typeface="Monotype Corsiva" panose="03010101010201010101" pitchFamily="66" charset="0"/>
              </a:rPr>
              <a:t>И в режимных моментах</a:t>
            </a:r>
            <a:endParaRPr lang="ru-RU" sz="2400" dirty="0" smtClean="0">
              <a:latin typeface="Monotype Corsiva" panose="03010101010201010101" pitchFamily="66" charset="0"/>
            </a:endParaRPr>
          </a:p>
        </p:txBody>
      </p:sp>
      <p:pic>
        <p:nvPicPr>
          <p:cNvPr id="10" name="Рисунок 9" descr="2414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133600"/>
            <a:ext cx="3581400" cy="3581400"/>
          </a:xfrm>
          <a:prstGeom prst="rect">
            <a:avLst/>
          </a:prstGeom>
        </p:spPr>
      </p:pic>
      <p:pic>
        <p:nvPicPr>
          <p:cNvPr id="8" name="Рисунок 7" descr="IMG-20220208-WA00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048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ransition advTm="1209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524000" y="228600"/>
            <a:ext cx="6080125" cy="163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Monotype Corsiva" panose="03010101010201010101" pitchFamily="66" charset="0"/>
              </a:rPr>
              <a:t>Развитие речи на прогулке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ПРОГУЛКА-это не только важный режимный момент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Но и замечательный способ развития речи ребёнка.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На прогулках дети отмечают все, что они видят вокруг себя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И стараются выразить свое впечатление словами.</a:t>
            </a:r>
            <a:endParaRPr lang="ru-RU" sz="2000">
              <a:latin typeface="Monotype Corsiva" panose="03010101010201010101" pitchFamily="66" charset="0"/>
            </a:endParaRPr>
          </a:p>
        </p:txBody>
      </p:sp>
      <p:pic>
        <p:nvPicPr>
          <p:cNvPr id="25603" name="Рисунок 4" descr="IMG_20190912_1107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272415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5" descr="IMG_20190912_11175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971800"/>
            <a:ext cx="26860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6" descr="IMG_20190917_10455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9812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81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609600" y="228600"/>
            <a:ext cx="8118475" cy="2246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Monotype Corsiva" panose="03010101010201010101" pitchFamily="66" charset="0"/>
              </a:rPr>
              <a:t>Работа с родителями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Проводятся беседы, даются рекомендации для заучивания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С детьми стихов и загадок, пословиц и потешек.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Консультации и советы какие книги следует читать детям раннего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 дошкольного возраста.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Организуются родительские собрания, проводятся посиделки за круглым столом,</a:t>
            </a:r>
            <a:endParaRPr lang="ru-RU" sz="2000">
              <a:latin typeface="Monotype Corsiva" panose="03010101010201010101" pitchFamily="66" charset="0"/>
            </a:endParaRPr>
          </a:p>
          <a:p>
            <a:pPr algn="ctr"/>
            <a:r>
              <a:rPr lang="ru-RU" sz="2000">
                <a:latin typeface="Monotype Corsiva" panose="03010101010201010101" pitchFamily="66" charset="0"/>
              </a:rPr>
              <a:t>мастер классы.</a:t>
            </a:r>
            <a:endParaRPr lang="ru-RU" sz="2000">
              <a:latin typeface="Monotype Corsiva" panose="03010101010201010101" pitchFamily="66" charset="0"/>
            </a:endParaRPr>
          </a:p>
        </p:txBody>
      </p:sp>
      <p:pic>
        <p:nvPicPr>
          <p:cNvPr id="26627" name="Рисунок 4" descr="IMG_20211026_181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14600"/>
            <a:ext cx="40386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5" descr="Slide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863" y="2514600"/>
            <a:ext cx="38576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55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676400" y="1143000"/>
            <a:ext cx="5410200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Monotype Corsiva" panose="03010101010201010101" pitchFamily="66" charset="0"/>
              </a:rPr>
              <a:t>СПАСИБО </a:t>
            </a:r>
            <a:endParaRPr lang="ru-RU" sz="4400">
              <a:latin typeface="Monotype Corsiva" panose="03010101010201010101" pitchFamily="66" charset="0"/>
            </a:endParaRPr>
          </a:p>
          <a:p>
            <a:pPr algn="ctr"/>
            <a:r>
              <a:rPr lang="ru-RU" sz="4400">
                <a:latin typeface="Monotype Corsiva" panose="03010101010201010101" pitchFamily="66" charset="0"/>
              </a:rPr>
              <a:t>ЗА </a:t>
            </a:r>
            <a:endParaRPr lang="ru-RU" sz="4400">
              <a:latin typeface="Monotype Corsiva" panose="03010101010201010101" pitchFamily="66" charset="0"/>
            </a:endParaRPr>
          </a:p>
          <a:p>
            <a:pPr algn="ctr"/>
            <a:r>
              <a:rPr lang="ru-RU" sz="4400">
                <a:latin typeface="Monotype Corsiva" panose="03010101010201010101" pitchFamily="66" charset="0"/>
              </a:rPr>
              <a:t>ВНИМАНИЕ!</a:t>
            </a:r>
            <a:endParaRPr lang="ru-RU" sz="440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advTm="35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667000" y="533400"/>
            <a:ext cx="31003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ru-RU" sz="2800">
                <a:latin typeface="Monotype Corsiva" panose="03010101010201010101" pitchFamily="66" charset="0"/>
              </a:rPr>
              <a:t>Актуальность темы</a:t>
            </a:r>
            <a:endParaRPr lang="ru-RU" sz="2800">
              <a:latin typeface="Monotype Corsiva" panose="03010101010201010101" pitchFamily="66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762000" y="1828800"/>
            <a:ext cx="78105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Monotype Corsiva" panose="03010101010201010101" pitchFamily="66" charset="0"/>
              </a:rPr>
              <a:t>Количество детей, имеющих проблемы в речевом развитии, </a:t>
            </a:r>
            <a:endParaRPr lang="ru-RU" sz="2400">
              <a:latin typeface="Monotype Corsiva" panose="03010101010201010101" pitchFamily="66" charset="0"/>
            </a:endParaRPr>
          </a:p>
          <a:p>
            <a:pPr algn="ctr"/>
            <a:r>
              <a:rPr lang="ru-RU" sz="2400">
                <a:latin typeface="Monotype Corsiva" panose="03010101010201010101" pitchFamily="66" charset="0"/>
              </a:rPr>
              <a:t>неуклонно растёт.</a:t>
            </a:r>
            <a:endParaRPr lang="ru-RU" sz="2400">
              <a:latin typeface="Monotype Corsiva" panose="03010101010201010101" pitchFamily="66" charset="0"/>
            </a:endParaRPr>
          </a:p>
          <a:p>
            <a:pPr algn="ctr"/>
            <a:endParaRPr lang="ru-RU" sz="2400">
              <a:latin typeface="Monotype Corsiva" panose="03010101010201010101" pitchFamily="66" charset="0"/>
            </a:endParaRPr>
          </a:p>
          <a:p>
            <a:pPr algn="ctr"/>
            <a:r>
              <a:rPr lang="ru-RU" sz="2400">
                <a:latin typeface="Monotype Corsiva" panose="03010101010201010101" pitchFamily="66" charset="0"/>
              </a:rPr>
              <a:t>У многих детей отмечается недостаточность словарного запаса,</a:t>
            </a:r>
            <a:endParaRPr lang="ru-RU" sz="2400">
              <a:latin typeface="Monotype Corsiva" panose="03010101010201010101" pitchFamily="66" charset="0"/>
            </a:endParaRPr>
          </a:p>
          <a:p>
            <a:pPr algn="ctr"/>
            <a:r>
              <a:rPr lang="ru-RU" sz="2400">
                <a:latin typeface="Monotype Corsiva" panose="03010101010201010101" pitchFamily="66" charset="0"/>
              </a:rPr>
              <a:t>возникают трудности в развитии связной речи</a:t>
            </a:r>
            <a:endParaRPr lang="ru-RU" sz="2400">
              <a:latin typeface="Monotype Corsiva" panose="03010101010201010101" pitchFamily="66" charset="0"/>
            </a:endParaRPr>
          </a:p>
          <a:p>
            <a:pPr algn="ctr"/>
            <a:r>
              <a:rPr lang="ru-RU" sz="2400">
                <a:latin typeface="Monotype Corsiva" panose="03010101010201010101" pitchFamily="66" charset="0"/>
              </a:rPr>
              <a:t>и в формировании грамматического строя.</a:t>
            </a:r>
            <a:endParaRPr lang="ru-RU" sz="240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 advTm="1077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slide_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1371600"/>
            <a:ext cx="7315200" cy="47026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048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anose="03010101010201010101" pitchFamily="66" charset="0"/>
              </a:rPr>
              <a:t>Коммуникативные игры – так называют игры для развития умения общаться, умения сотрудничать и взаимодействовать с людьми в разнообразных жизненных ситуациях.</a:t>
            </a:r>
            <a:endParaRPr lang="ru-RU" sz="2000" dirty="0">
              <a:latin typeface="Monotype Corsiva" panose="030101010102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5486400"/>
            <a:ext cx="145905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Физ.минутки</a:t>
            </a:r>
            <a:endParaRPr lang="ru-RU" dirty="0"/>
          </a:p>
        </p:txBody>
      </p:sp>
    </p:spTree>
  </p:cSld>
  <p:clrMapOvr>
    <a:masterClrMapping/>
  </p:clrMapOvr>
  <p:transition spd="slow" advTm="1223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8125" y="228600"/>
            <a:ext cx="1847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04800"/>
            <a:ext cx="7315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Социально-</a:t>
            </a:r>
            <a:r>
              <a:rPr lang="ru-RU" b="1" dirty="0" smtClean="0">
                <a:latin typeface="Monotype Corsiva" panose="03010101010201010101" pitchFamily="66" charset="0"/>
              </a:rPr>
              <a:t>коммуникативное</a:t>
            </a:r>
            <a:r>
              <a:rPr lang="ru-RU" dirty="0" smtClean="0">
                <a:latin typeface="Monotype Corsiva" panose="03010101010201010101" pitchFamily="66" charset="0"/>
              </a:rPr>
              <a:t> </a:t>
            </a:r>
            <a:r>
              <a:rPr lang="ru-RU" b="1" dirty="0" smtClean="0">
                <a:latin typeface="Monotype Corsiva" panose="03010101010201010101" pitchFamily="66" charset="0"/>
              </a:rPr>
              <a:t>развитие</a:t>
            </a:r>
            <a:r>
              <a:rPr lang="ru-RU" dirty="0" smtClean="0">
                <a:latin typeface="Monotype Corsiva" panose="03010101010201010101" pitchFamily="66" charset="0"/>
              </a:rPr>
              <a:t> </a:t>
            </a:r>
            <a:r>
              <a:rPr lang="ru-RU" b="1" dirty="0" smtClean="0">
                <a:latin typeface="Monotype Corsiva" panose="03010101010201010101" pitchFamily="66" charset="0"/>
              </a:rPr>
              <a:t>детей</a:t>
            </a:r>
            <a:r>
              <a:rPr lang="ru-RU" dirty="0" smtClean="0">
                <a:latin typeface="Monotype Corsiva" panose="03010101010201010101" pitchFamily="66" charset="0"/>
              </a:rPr>
              <a:t> относится к числу важнейших проблем педагогики. Его </a:t>
            </a:r>
            <a:r>
              <a:rPr lang="ru-RU" b="1" dirty="0" smtClean="0">
                <a:latin typeface="Monotype Corsiva" panose="03010101010201010101" pitchFamily="66" charset="0"/>
              </a:rPr>
              <a:t>актуальность</a:t>
            </a:r>
            <a:r>
              <a:rPr lang="ru-RU" dirty="0" smtClean="0">
                <a:latin typeface="Monotype Corsiva" panose="03010101010201010101" pitchFamily="66" charset="0"/>
              </a:rPr>
              <a:t> возрастает в современных условиях в связи с особенностями социального окружения ребёнка, в котором часто наблюдаются дефицит воспитанности, доброты, доброжелательности, речевой культуры во взаимоотношениях людей. Важно учитывать, что дошкольный возраст считается самым благоприятным этапом для социально-коммуникативного развития. </a:t>
            </a:r>
            <a:endParaRPr lang="ru-RU" dirty="0" smtClean="0">
              <a:latin typeface="Monotype Corsiva" panose="03010101010201010101" pitchFamily="66" charset="0"/>
            </a:endParaRPr>
          </a:p>
          <a:p>
            <a:r>
              <a:rPr lang="ru-RU" dirty="0" smtClean="0">
                <a:latin typeface="Monotype Corsiva" panose="03010101010201010101" pitchFamily="66" charset="0"/>
              </a:rPr>
              <a:t>Возраст 2-3 года считается одним из основных периодом в жизни детей. В данном возрасте дошкольник овладевает прямой ходьбой, предметная деятельность является ведущей в психическом развитии, а речь становится основным средством общения, происходит становление игровой и изобразительной деятельности, развиваются разные формы общения со взрослыми и сверстниками, активно формируются новообразования в познавательной и личностной сфере. Важно помнить, что социально-коммуникативное развитие детей к 3 годам происходит через игру. Общение считается значимым компонентом игры. Именно во время игры происходит социальное, эмоциональное и психическое становление ребенка. Игра предоставляет дошкольникам возможность воспроизвести взрослый мир и принять участие в воображаемой социальной жизни. Дети обучаются разрешать конфликты, выражать эмоции и правильно взаимодействовать с окружающими.</a:t>
            </a:r>
            <a:endParaRPr lang="ru-RU" dirty="0" smtClean="0">
              <a:latin typeface="Monotype Corsiva" panose="03010101010201010101" pitchFamily="66" charset="0"/>
            </a:endParaRPr>
          </a:p>
          <a:p>
            <a:endParaRPr lang="ru-RU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 advTm="1772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4" descr="IMG_20220118_093331.jpg"/>
          <p:cNvPicPr>
            <a:picLocks noChangeAspect="1"/>
          </p:cNvPicPr>
          <p:nvPr/>
        </p:nvPicPr>
        <p:blipFill>
          <a:blip r:embed="rId2"/>
          <a:srcRect l="-369"/>
          <a:stretch>
            <a:fillRect/>
          </a:stretch>
        </p:blipFill>
        <p:spPr bwMode="auto">
          <a:xfrm>
            <a:off x="3429000" y="533400"/>
            <a:ext cx="2971800" cy="271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IMG_20210325_09205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29527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IMG-20210202-WA002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5814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G_20220111_08430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029200" y="2895600"/>
            <a:ext cx="3924618" cy="3581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19416" y="990600"/>
            <a:ext cx="19207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Совместные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игры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 advTm="1212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0" y="152400"/>
            <a:ext cx="6034088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ru-RU" sz="2000">
                <a:latin typeface="Monotype Corsiva" panose="03010101010201010101" pitchFamily="66" charset="0"/>
              </a:rPr>
              <a:t>Через игру можно побуждать детей к общению дру с другом.</a:t>
            </a:r>
            <a:endParaRPr lang="ru-RU" sz="2000">
              <a:latin typeface="Monotype Corsiva" panose="03010101010201010101" pitchFamily="66" charset="0"/>
            </a:endParaRPr>
          </a:p>
          <a:p>
            <a:r>
              <a:rPr lang="ru-RU" sz="2000">
                <a:latin typeface="Monotype Corsiva" panose="03010101010201010101" pitchFamily="66" charset="0"/>
              </a:rPr>
              <a:t>Сюжетно ролевая игра способствует:</a:t>
            </a:r>
            <a:endParaRPr lang="ru-RU" sz="2000">
              <a:latin typeface="Monotype Corsiva" panose="03010101010201010101" pitchFamily="66" charset="0"/>
            </a:endParaRPr>
          </a:p>
          <a:p>
            <a:r>
              <a:rPr lang="ru-RU" sz="2000">
                <a:latin typeface="Monotype Corsiva" panose="03010101010201010101" pitchFamily="66" charset="0"/>
              </a:rPr>
              <a:t>-закреплению навыков пользования инициативной речи;</a:t>
            </a:r>
            <a:endParaRPr lang="ru-RU" sz="2000">
              <a:latin typeface="Monotype Corsiva" panose="03010101010201010101" pitchFamily="66" charset="0"/>
            </a:endParaRPr>
          </a:p>
          <a:p>
            <a:r>
              <a:rPr lang="ru-RU" sz="2000">
                <a:latin typeface="Monotype Corsiva" panose="03010101010201010101" pitchFamily="66" charset="0"/>
              </a:rPr>
              <a:t>-совершенствованию разговорной речью,</a:t>
            </a:r>
            <a:endParaRPr lang="ru-RU" sz="2000">
              <a:latin typeface="Monotype Corsiva" panose="03010101010201010101" pitchFamily="66" charset="0"/>
            </a:endParaRPr>
          </a:p>
          <a:p>
            <a:r>
              <a:rPr lang="ru-RU" sz="2000">
                <a:latin typeface="Monotype Corsiva" panose="03010101010201010101" pitchFamily="66" charset="0"/>
              </a:rPr>
              <a:t>-обогащению словаря,</a:t>
            </a:r>
            <a:endParaRPr lang="ru-RU" sz="2000">
              <a:latin typeface="Monotype Corsiva" panose="03010101010201010101" pitchFamily="66" charset="0"/>
            </a:endParaRPr>
          </a:p>
          <a:p>
            <a:r>
              <a:rPr lang="ru-RU" sz="2000">
                <a:latin typeface="Monotype Corsiva" panose="03010101010201010101" pitchFamily="66" charset="0"/>
              </a:rPr>
              <a:t>-формирования грамматического словаря.</a:t>
            </a:r>
            <a:endParaRPr lang="ru-RU" sz="2000">
              <a:latin typeface="Monotype Corsiva" panose="03010101010201010101" pitchFamily="66" charset="0"/>
            </a:endParaRPr>
          </a:p>
        </p:txBody>
      </p:sp>
      <p:pic>
        <p:nvPicPr>
          <p:cNvPr id="20483" name="Рисунок 4" descr="IMG_20180913_16273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7200"/>
            <a:ext cx="2952750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5" descr="IMG_20190227_1047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438400"/>
            <a:ext cx="29146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7" descr="IMG_20191025_08574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438400"/>
            <a:ext cx="29527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3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G_20220111_0847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400" y="304800"/>
            <a:ext cx="3733800" cy="4624287"/>
          </a:xfrm>
          <a:prstGeom prst="rect">
            <a:avLst/>
          </a:prstGeom>
        </p:spPr>
      </p:pic>
      <p:pic>
        <p:nvPicPr>
          <p:cNvPr id="5" name="Рисунок 4" descr="IMG_20220111_0842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24400" y="1752600"/>
            <a:ext cx="3733800" cy="47463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533400"/>
            <a:ext cx="2608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Monotype Corsiva" panose="03010101010201010101" pitchFamily="66" charset="0"/>
              </a:rPr>
              <a:t>Сюжетно ролевые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 игры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advTm="1051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2" descr="Slide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609600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4" descr="Slide1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"/>
            <a:ext cx="34083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28600" y="228600"/>
            <a:ext cx="4697413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Monotype Corsiva" panose="03010101010201010101" pitchFamily="66" charset="0"/>
              </a:rPr>
              <a:t>Театрализованная деятельность</a:t>
            </a:r>
            <a:endParaRPr lang="ru-RU">
              <a:latin typeface="Monotype Corsiva" panose="03010101010201010101" pitchFamily="66" charset="0"/>
            </a:endParaRPr>
          </a:p>
          <a:p>
            <a:pPr algn="ctr"/>
            <a:r>
              <a:rPr lang="ru-RU">
                <a:latin typeface="Monotype Corsiva" panose="03010101010201010101" pitchFamily="66" charset="0"/>
              </a:rPr>
              <a:t>Делает жизнь детей интересной и содержательной.</a:t>
            </a:r>
            <a:endParaRPr lang="ru-RU">
              <a:latin typeface="Monotype Corsiva" panose="03010101010201010101" pitchFamily="66" charset="0"/>
            </a:endParaRPr>
          </a:p>
          <a:p>
            <a:pPr algn="ctr"/>
            <a:r>
              <a:rPr lang="ru-RU">
                <a:latin typeface="Monotype Corsiva" panose="03010101010201010101" pitchFamily="66" charset="0"/>
              </a:rPr>
              <a:t>Наполненной яркими впечатлениями, радостью</a:t>
            </a:r>
            <a:endParaRPr lang="ru-RU">
              <a:latin typeface="Monotype Corsiva" panose="03010101010201010101" pitchFamily="66" charset="0"/>
            </a:endParaRPr>
          </a:p>
          <a:p>
            <a:pPr algn="ctr"/>
            <a:r>
              <a:rPr lang="ru-RU">
                <a:latin typeface="Monotype Corsiva" panose="03010101010201010101" pitchFamily="66" charset="0"/>
              </a:rPr>
              <a:t>творчества, знакомит с окружающим миром и </a:t>
            </a:r>
            <a:endParaRPr lang="ru-RU">
              <a:latin typeface="Monotype Corsiva" panose="03010101010201010101" pitchFamily="66" charset="0"/>
            </a:endParaRPr>
          </a:p>
          <a:p>
            <a:pPr algn="ctr"/>
            <a:r>
              <a:rPr lang="ru-RU">
                <a:latin typeface="Monotype Corsiva" panose="03010101010201010101" pitchFamily="66" charset="0"/>
              </a:rPr>
              <a:t>во всем его разнообразии персонажей сказок.</a:t>
            </a:r>
            <a:endParaRPr lang="ru-RU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advTm="1287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1613712106_1-p-letnii-fon-dlya-prezentatsii-2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2" descr="IMG_20210311_0937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48768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4" descr="IMG_20181130_15410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8956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5" descr="IMG_20181130_15432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888472"/>
            <a:ext cx="3124200" cy="341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1219200"/>
            <a:ext cx="2930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Театрализованная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деятельность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advTm="1361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3090</Words>
  <Application>WPS Presentation</Application>
  <PresentationFormat>Экран (4:3)</PresentationFormat>
  <Paragraphs>78</Paragraphs>
  <Slides>14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Monotype Corsiva</vt:lpstr>
      <vt:lpstr>Microsoft YaHei</vt:lpstr>
      <vt:lpstr>Droid Sans Fallback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User243</dc:creator>
  <cp:lastModifiedBy>vadim</cp:lastModifiedBy>
  <cp:revision>44</cp:revision>
  <dcterms:created xsi:type="dcterms:W3CDTF">2022-03-27T13:04:10Z</dcterms:created>
  <dcterms:modified xsi:type="dcterms:W3CDTF">2022-03-27T13:04:10Z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