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36" y="-78"/>
      </p:cViewPr>
      <p:guideLst>
        <p:guide orient="horz" pos="2149"/>
        <p:guide pos="28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EDD19-CBAE-4D26-B646-2B7E57014E5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DA9ED-2574-42D5-9BAB-90FA7F322ADC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emf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emf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jpeg"/><Relationship Id="rId8" Type="http://schemas.openxmlformats.org/officeDocument/2006/relationships/image" Target="../media/image11.jpeg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20013" y="20892"/>
            <a:ext cx="9074219" cy="683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539552" y="908720"/>
            <a:ext cx="7772400" cy="1470025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Отчёт по программе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Познаём мир с «Умной пчелой»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true" noChangeArrowheads="true"/>
          </p:cNvPicPr>
          <p:nvPr/>
        </p:nvPicPr>
        <p:blipFill rotWithShape="true"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 rot="20847281">
            <a:off x="792559" y="2727646"/>
            <a:ext cx="3864429" cy="3429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20013" y="20892"/>
            <a:ext cx="9074219" cy="683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true" noChangeArrowheads="true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490262" y="1988840"/>
            <a:ext cx="8510341" cy="1279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20013" y="20892"/>
            <a:ext cx="9074219" cy="683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true" noChangeArrowheads="true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1514475" y="153988"/>
            <a:ext cx="6441902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20013" y="20892"/>
            <a:ext cx="9074219" cy="683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0658" y="260648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111111"/>
                </a:solidFill>
                <a:effectLst/>
                <a:latin typeface="Arial" panose="020B0604020202020204"/>
              </a:rPr>
              <a:t> </a:t>
            </a:r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Кружковая деятельность осуществляется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ребенка;</a:t>
            </a:r>
            <a:endParaRPr lang="ru-RU" b="0" i="0" dirty="0" smtClean="0">
              <a:solidFill>
                <a:srgbClr val="FF0000"/>
              </a:solidFill>
              <a:effectLst/>
              <a:latin typeface="Arial" panose="020B0604020202020204"/>
            </a:endParaRPr>
          </a:p>
          <a:p>
            <a:endParaRPr lang="ru-RU" b="0" i="0" dirty="0" smtClean="0">
              <a:solidFill>
                <a:srgbClr val="FF0000"/>
              </a:solidFill>
              <a:effectLst/>
              <a:latin typeface="Arial" panose="020B0604020202020204"/>
            </a:endParaRPr>
          </a:p>
          <a:p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Хотим представить вам 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фото отчет </a:t>
            </a:r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по 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 программированию BEE-BOT умная пчелка с детьми старшей группы</a:t>
            </a:r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.</a:t>
            </a:r>
            <a:endParaRPr lang="ru-RU" b="0" i="0" dirty="0" smtClean="0">
              <a:solidFill>
                <a:srgbClr val="FF0000"/>
              </a:solidFill>
              <a:effectLst/>
              <a:latin typeface="Arial" panose="020B0604020202020204"/>
            </a:endParaRPr>
          </a:p>
          <a:p>
            <a:endParaRPr lang="ru-RU" b="0" i="0" dirty="0" smtClean="0">
              <a:solidFill>
                <a:srgbClr val="FF0000"/>
              </a:solidFill>
              <a:effectLst/>
              <a:latin typeface="Arial" panose="020B0604020202020204"/>
            </a:endParaRPr>
          </a:p>
          <a:p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На 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занятие</a:t>
            </a:r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 дети составляют маршрут движения 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пчелки</a:t>
            </a:r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. Самостоятельно программируют ее.</a:t>
            </a:r>
            <a:endParaRPr lang="ru-RU" b="0" i="0" dirty="0" smtClean="0">
              <a:solidFill>
                <a:srgbClr val="FF0000"/>
              </a:solidFill>
              <a:effectLst/>
              <a:latin typeface="Arial" panose="020B0604020202020204"/>
            </a:endParaRPr>
          </a:p>
          <a:p>
            <a:endParaRPr lang="ru-RU" dirty="0">
              <a:solidFill>
                <a:srgbClr val="FF0000"/>
              </a:solidFill>
              <a:latin typeface="Arial" panose="020B0604020202020204"/>
            </a:endParaRPr>
          </a:p>
          <a:p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В процессе </a:t>
            </a:r>
            <a:r>
              <a:rPr lang="ru-RU" b="0" i="0" dirty="0" err="1" smtClean="0">
                <a:solidFill>
                  <a:srgbClr val="FF0000"/>
                </a:solidFill>
                <a:effectLst/>
                <a:latin typeface="Arial" panose="020B0604020202020204"/>
              </a:rPr>
              <a:t>игры,у</a:t>
            </a:r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 детей происходит развитие логического и образного </a:t>
            </a:r>
            <a:r>
              <a:rPr lang="ru-RU" b="0" i="0" dirty="0" err="1" smtClean="0">
                <a:solidFill>
                  <a:srgbClr val="FF0000"/>
                </a:solidFill>
                <a:effectLst/>
                <a:latin typeface="Arial" panose="020B0604020202020204"/>
              </a:rPr>
              <a:t>мышления,мелкой</a:t>
            </a:r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 </a:t>
            </a:r>
            <a:r>
              <a:rPr lang="ru-RU" b="0" i="0" dirty="0" err="1" smtClean="0">
                <a:solidFill>
                  <a:srgbClr val="FF0000"/>
                </a:solidFill>
                <a:effectLst/>
                <a:latin typeface="Arial" panose="020B0604020202020204"/>
              </a:rPr>
              <a:t>моторики,коммуникативных</a:t>
            </a:r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 и счетных навыков. Так же дети учатся работать в </a:t>
            </a:r>
            <a:r>
              <a:rPr lang="ru-RU" b="1" i="0" dirty="0" err="1" smtClean="0">
                <a:solidFill>
                  <a:srgbClr val="FF0000"/>
                </a:solidFill>
                <a:effectLst/>
                <a:latin typeface="Arial" panose="020B0604020202020204"/>
              </a:rPr>
              <a:t>группе</a:t>
            </a:r>
            <a:r>
              <a:rPr lang="ru-RU" b="0" i="0" dirty="0" err="1" smtClean="0">
                <a:solidFill>
                  <a:srgbClr val="FF0000"/>
                </a:solidFill>
                <a:effectLst/>
                <a:latin typeface="Arial" panose="020B0604020202020204"/>
              </a:rPr>
              <a:t>,составлять</a:t>
            </a:r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/>
              </a:rPr>
              <a:t> алгоритм действия и самое главное учатся ориентироваться в пространстве.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69781" y="-7175"/>
            <a:ext cx="9074219" cy="683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Users\admin-pk\Desktop\отчет\20210205_091333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88640"/>
            <a:ext cx="3058526" cy="229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dmin-pk\Desktop\отчет\20210205_091537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478000" y="-10858500"/>
            <a:ext cx="7200000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dmin-pk\Desktop\отчет\20210205_091537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896" y="188640"/>
            <a:ext cx="3058525" cy="229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admin-pk\Desktop\отчет\20210205_091807.jpg"/>
          <p:cNvPicPr preferRelativeResize="false">
            <a:picLocks noChangeArrowheads="true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-14478000" y="-10858500"/>
            <a:ext cx="7200000" cy="10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admin-pk\Desktop\отчет\20210205_091807.jpg"/>
          <p:cNvPicPr>
            <a:picLocks noChangeAspect="true" noChangeArrowheads="true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6741832" y="467080"/>
            <a:ext cx="2227521" cy="167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admin-pk\Desktop\отчет\20210205_092038.jpg"/>
          <p:cNvPicPr>
            <a:picLocks noChangeAspect="true" noChangeArrowheads="true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-160942" y="2901417"/>
            <a:ext cx="3076828" cy="2307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admin-pk\Desktop\отчет\20210205_092048.jpg"/>
          <p:cNvPicPr>
            <a:picLocks noChangeAspect="true" noChangeArrowheads="true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3059832" y="2559519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Users\admin-pk\Desktop\отчет\20210205_092215.jpg"/>
          <p:cNvPicPr>
            <a:picLocks noChangeAspect="true" noChangeArrowheads="true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5877272" y="2559519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true"/>
          <p:nvPr/>
        </p:nvSpPr>
        <p:spPr>
          <a:xfrm>
            <a:off x="252963" y="5593642"/>
            <a:ext cx="85986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Игра « Найди и назови»</a:t>
            </a:r>
            <a:endParaRPr lang="ru-RU" dirty="0" smtClean="0"/>
          </a:p>
          <a:p>
            <a:r>
              <a:rPr lang="ru-RU" dirty="0" err="1" smtClean="0"/>
              <a:t>Цель:Развитие</a:t>
            </a:r>
            <a:r>
              <a:rPr lang="ru-RU" dirty="0" smtClean="0"/>
              <a:t> ориентировки в пространстве , внимания, классификации предметов, развитие речи.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20013" y="20892"/>
            <a:ext cx="9074219" cy="683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admin-pk\Desktop\отчет\20210208_171301.jpg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-pk\Desktop\отчет\20210208_171353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3059832" y="188640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dmin-pk\Desktop\отчет\20210208_171614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152" y="211359"/>
            <a:ext cx="2204864" cy="293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true"/>
          <p:nvPr/>
        </p:nvSpPr>
        <p:spPr>
          <a:xfrm>
            <a:off x="251520" y="346365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Игра « Раз, два, три, слово собери»</a:t>
            </a:r>
            <a:endParaRPr lang="ru-RU" dirty="0" smtClean="0"/>
          </a:p>
          <a:p>
            <a:r>
              <a:rPr lang="ru-RU" dirty="0" smtClean="0"/>
              <a:t>Цель: Закрепить умение соединять слоги в простые слова.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69781" y="29209"/>
            <a:ext cx="9074219" cy="683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admin-pk\Desktop\отчет\20210209_100705.jpg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113251" y="188640"/>
            <a:ext cx="3648405" cy="318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dmin-pk\Desktop\отчет\20210209_100718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3995936" y="188639"/>
            <a:ext cx="2391142" cy="3188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admin-pk\Desktop\отчет\20210209_101637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0556" y="207887"/>
            <a:ext cx="2376706" cy="316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admin-pk\Desktop\отчет\20210209_101236.jpg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3251" y="3439446"/>
            <a:ext cx="2401847" cy="320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true"/>
          <p:nvPr/>
        </p:nvSpPr>
        <p:spPr>
          <a:xfrm>
            <a:off x="2771800" y="4077072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Игра « Упрямый ослик»</a:t>
            </a:r>
            <a:endParaRPr lang="ru-RU" dirty="0" smtClean="0"/>
          </a:p>
          <a:p>
            <a:r>
              <a:rPr lang="ru-RU" dirty="0" smtClean="0"/>
              <a:t>Цель: Повторение слов – антонимов, развитие ориентировки в пространстве, внимания.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20013" y="20892"/>
            <a:ext cx="9074219" cy="683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admin-pk\Desktop\отчет\20210209_103412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260648"/>
            <a:ext cx="2177988" cy="29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dmin-pk\Desktop\отчет\20210209_103445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260648"/>
            <a:ext cx="216024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admin-pk\Desktop\отчет\20210209_104027.jpg"/>
          <p:cNvPicPr>
            <a:picLocks noChangeAspect="true" noChangeArrowheads="true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3864" y="260649"/>
            <a:ext cx="2160239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admin-pk\Desktop\отчет\20210209_103729.jpg"/>
          <p:cNvPicPr>
            <a:picLocks noChangeAspect="true" noChangeArrowheads="true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3356992"/>
            <a:ext cx="2502024" cy="333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true"/>
          <p:nvPr/>
        </p:nvSpPr>
        <p:spPr>
          <a:xfrm>
            <a:off x="2915816" y="3502749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Игра « Найди эмоцию»</a:t>
            </a:r>
            <a:endParaRPr lang="ru-RU" dirty="0" smtClean="0"/>
          </a:p>
          <a:p>
            <a:r>
              <a:rPr lang="ru-RU" dirty="0" smtClean="0"/>
              <a:t>Цель: закрепить умение узнавать эмоции , изображать их.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20013" y="20892"/>
            <a:ext cx="9074219" cy="683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412776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Также мы с ребятами играли и в другие игры:</a:t>
            </a:r>
            <a:endParaRPr lang="ru-RU" dirty="0" smtClean="0"/>
          </a:p>
          <a:p>
            <a:r>
              <a:rPr lang="ru-RU" dirty="0" smtClean="0"/>
              <a:t>1.»В гости к </a:t>
            </a:r>
            <a:r>
              <a:rPr lang="ru-RU" dirty="0"/>
              <a:t>В</a:t>
            </a:r>
            <a:r>
              <a:rPr lang="ru-RU" dirty="0" smtClean="0"/>
              <a:t>инни – Пуху».</a:t>
            </a:r>
            <a:endParaRPr lang="ru-RU" dirty="0" smtClean="0"/>
          </a:p>
          <a:p>
            <a:r>
              <a:rPr lang="ru-RU" dirty="0" smtClean="0"/>
              <a:t>Цель: Развитие мелкой моторики, развитие связной речи.</a:t>
            </a:r>
            <a:endParaRPr lang="ru-RU" dirty="0" smtClean="0"/>
          </a:p>
          <a:p>
            <a:r>
              <a:rPr lang="ru-RU" dirty="0" smtClean="0"/>
              <a:t>2. «</a:t>
            </a:r>
            <a:r>
              <a:rPr lang="ru-RU" dirty="0" err="1" smtClean="0"/>
              <a:t>Квест</a:t>
            </a:r>
            <a:r>
              <a:rPr lang="ru-RU" dirty="0" smtClean="0"/>
              <a:t> с полосатиком»</a:t>
            </a:r>
            <a:endParaRPr lang="ru-RU" dirty="0" smtClean="0"/>
          </a:p>
          <a:p>
            <a:r>
              <a:rPr lang="ru-RU" dirty="0" smtClean="0"/>
              <a:t>Цель: Развитие артикуляционной моторики, автоматизация поставленных звуков.</a:t>
            </a:r>
            <a:endParaRPr lang="ru-RU" dirty="0" smtClean="0"/>
          </a:p>
          <a:p>
            <a:r>
              <a:rPr lang="ru-RU" dirty="0" smtClean="0"/>
              <a:t>3. « Догадайся, что я задумал»</a:t>
            </a:r>
            <a:endParaRPr lang="ru-RU" dirty="0" smtClean="0"/>
          </a:p>
          <a:p>
            <a:r>
              <a:rPr lang="ru-RU" dirty="0" smtClean="0"/>
              <a:t>Цель: Развитие фонематического слуха, закрепить умение выделять звук в слове.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Дети </a:t>
            </a:r>
            <a:r>
              <a:rPr lang="ru-RU" dirty="0"/>
              <a:t>очень любят играть с пчелкой. Сначала мы брали простые маршруты. Со временем мы их усложняли.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1481</Words>
  <Application>WPS Presentation</Application>
  <PresentationFormat>Экран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Arial</vt:lpstr>
      <vt:lpstr>Calibri</vt:lpstr>
      <vt:lpstr>微软雅黑</vt:lpstr>
      <vt:lpstr>Arial Unicode MS</vt:lpstr>
      <vt:lpstr>Тема Office</vt:lpstr>
      <vt:lpstr>Отчёт по программе Познаём мир с «Умной пчелой»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программе Познаём мир с «Умной пчелой»</dc:title>
  <dc:creator>admin-pk</dc:creator>
  <cp:lastModifiedBy>vadim</cp:lastModifiedBy>
  <cp:revision>9</cp:revision>
  <dcterms:created xsi:type="dcterms:W3CDTF">2021-02-17T10:20:37Z</dcterms:created>
  <dcterms:modified xsi:type="dcterms:W3CDTF">2021-02-17T10:20:37Z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