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71" r:id="rId4"/>
    <p:sldId id="257" r:id="rId5"/>
    <p:sldId id="258" r:id="rId7"/>
    <p:sldId id="260" r:id="rId8"/>
    <p:sldId id="273" r:id="rId9"/>
    <p:sldId id="269" r:id="rId10"/>
    <p:sldId id="262" r:id="rId11"/>
    <p:sldId id="272" r:id="rId12"/>
    <p:sldId id="263" r:id="rId13"/>
    <p:sldId id="264" r:id="rId14"/>
    <p:sldId id="265" r:id="rId15"/>
    <p:sldId id="266" r:id="rId16"/>
    <p:sldId id="270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E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99CC"/>
    <a:srgbClr val="3E1F00"/>
    <a:srgbClr val="1B311F"/>
    <a:srgbClr val="422C16"/>
    <a:srgbClr val="0C788E"/>
    <a:srgbClr val="006666"/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2"/>
    <p:restoredTop sz="97553"/>
  </p:normalViewPr>
  <p:slideViewPr>
    <p:cSldViewPr showGuides="1">
      <p:cViewPr>
        <p:scale>
          <a:sx n="91" d="100"/>
          <a:sy n="91" d="100"/>
        </p:scale>
        <p:origin x="-7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false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0F5364-4A43-4A82-A9B5-80878E00266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ru-RU" altLang="x-none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ru-RU" altLang="x-none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"Учи.ру" появился во Всемирной сети в 2015 году. Символом платформы стали забавные динозаврики, которые сейчас можно увидеть в образовательном мультсериале "Заврики". Сам же сервис представляет собой место, где разрабатываются курсы и методики, позволяющие деткам подтянуть школьную программу. </a:t>
            </a:r>
            <a:endParaRPr lang="ru-RU" altLang="ru-RU" dirty="0"/>
          </a:p>
        </p:txBody>
      </p:sp>
      <p:sp>
        <p:nvSpPr>
          <p:cNvPr id="6147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8675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0723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1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Дети получают возможность изучения всей школьной программы. Основные предметы в "Учи.ру" - математика, русский язык, окружающий мир, английский язык и другие школьные дисциплины. Все зависит от программы обучения - чем старше школьник, тем больше предметов открывается к изучению. Все методики и курсы разработаны в соответствии с государственным стандартом. </a:t>
            </a:r>
            <a:endParaRPr lang="ru-RU" altLang="ru-RU" dirty="0"/>
          </a:p>
        </p:txBody>
      </p:sp>
      <p:sp>
        <p:nvSpPr>
          <p:cNvPr id="9219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Дети получают возможность изучения всей школьной программы. Основные предметы в "Учи.ру" - математика, русский язык, окружающий мир, английский язык и другие школьные дисциплины. Все зависит от программы обучения - чем старше школьник, тем больше предметов открывается к изучению. Все методики и курсы разработаны в соответствии с государственным стандартом. </a:t>
            </a:r>
            <a:endParaRPr lang="ru-RU" altLang="ru-RU" dirty="0"/>
          </a:p>
        </p:txBody>
      </p:sp>
      <p:sp>
        <p:nvSpPr>
          <p:cNvPr id="11267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4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Совсем недавно были продуман особый план, который бы мотивировал детей к получению знаний. Для этого разработчики создали уникальный мультсериал, который можно посмотреть только после прохождения определенного задания. </a:t>
            </a:r>
            <a:endParaRPr lang="ru-RU" altLang="ru-RU" dirty="0"/>
          </a:p>
        </p:txBody>
      </p:sp>
      <p:sp>
        <p:nvSpPr>
          <p:cNvPr id="13315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Например, большой популярностью пользуется олимпиада по математике в "Учи.ру", где принимают участие более 100 000 школьников по стране. Дети, проявившие себя и показавшие лучшие результаты, получают сертификат, грамоту или диплом, которые можно использовать при поступлении - эти награды, хоть и выпускаются в электронном виде, легко принимаются во многих учебных заведениях. 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5363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0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Например, большой популярностью пользуется олимпиада по математике в "Учи.ру", где принимают участие более 100 000 школьников по стране. Дети, проявившие себя и показавшие лучшие результаты, получают сертификат, грамоту или диплом, которые можно использовать при поступлении - эти награды, хоть и выпускаются в электронном виде, легко принимаются во многих учебных заведениях. 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1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Симпатичные иллюстрации подбадривают деток интересными заданиями, а цветовая гамма не напрягает глаза и не вызывает усталость у школьников. </a:t>
            </a:r>
            <a:endParaRPr lang="ru-RU" altLang="ru-RU" dirty="0"/>
          </a:p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3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4579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Образ слайда 1"/>
          <p:cNvSpPr>
            <a:spLocks noGrp="true" noRot="true" noChangeAspect="true" noTextEdit="true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6" name="Заметки 2"/>
          <p:cNvSpPr>
            <a:spLocks noGrp="true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false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6627" name="Номер слайда 3"/>
          <p:cNvSpPr txBox="true">
            <a:spLocks noGrp="true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false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s-ES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2 Subtítulo"/>
          <p:cNvSpPr>
            <a:spLocks noGrp="true"/>
          </p:cNvSpPr>
          <p:nvPr>
            <p:ph type="subTitle" idx="1" hasCustomPrompt="true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s-ES" strike="noStrike" noProof="1" smtClean="0"/>
              <a:t>Haga clic para modificar el estilo de subtítulo del patrón</a:t>
            </a:r>
            <a:endParaRPr lang="en-US" strike="noStrike" noProof="1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s-ES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2 Marcador de texto vertical"/>
          <p:cNvSpPr>
            <a:spLocks noGrp="true"/>
          </p:cNvSpPr>
          <p:nvPr>
            <p:ph type="body" orient="vert" idx="1" hasCustomPrompt="true"/>
          </p:nvPr>
        </p:nvSpPr>
        <p:spPr/>
        <p:txBody>
          <a:bodyPr vert="eaVert"/>
          <a:lstStyle/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  <a:p>
            <a:pPr lvl="1" fontAlgn="base"/>
            <a:r>
              <a:rPr lang="es-ES" strike="noStrike" noProof="1" smtClean="0"/>
              <a:t>Segundo nivel</a:t>
            </a:r>
            <a:endParaRPr lang="es-ES" strike="noStrike" noProof="1" smtClean="0"/>
          </a:p>
          <a:p>
            <a:pPr lvl="2" fontAlgn="base"/>
            <a:r>
              <a:rPr lang="es-ES" strike="noStrike" noProof="1" smtClean="0"/>
              <a:t>Tercer nivel</a:t>
            </a:r>
            <a:endParaRPr lang="es-ES" strike="noStrike" noProof="1" smtClean="0"/>
          </a:p>
          <a:p>
            <a:pPr lvl="3" fontAlgn="base"/>
            <a:r>
              <a:rPr lang="es-ES" strike="noStrike" noProof="1" smtClean="0"/>
              <a:t>Cuarto nivel</a:t>
            </a:r>
            <a:endParaRPr lang="es-ES" strike="noStrike" noProof="1" smtClean="0"/>
          </a:p>
          <a:p>
            <a:pPr lvl="4" fontAlgn="base"/>
            <a:r>
              <a:rPr lang="es-ES" strike="noStrike" noProof="1" smtClean="0"/>
              <a:t>Quinto nivel</a:t>
            </a:r>
            <a:endParaRPr lang="en-US" strike="noStrike" noProof="1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s-ES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2 Marcador de texto vertical"/>
          <p:cNvSpPr>
            <a:spLocks noGrp="true"/>
          </p:cNvSpPr>
          <p:nvPr>
            <p:ph type="body" orient="vert" idx="1" hasCustomPrompt="true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  <a:p>
            <a:pPr lvl="1" fontAlgn="base"/>
            <a:r>
              <a:rPr lang="es-ES" strike="noStrike" noProof="1" smtClean="0"/>
              <a:t>Segundo nivel</a:t>
            </a:r>
            <a:endParaRPr lang="es-ES" strike="noStrike" noProof="1" smtClean="0"/>
          </a:p>
          <a:p>
            <a:pPr lvl="2" fontAlgn="base"/>
            <a:r>
              <a:rPr lang="es-ES" strike="noStrike" noProof="1" smtClean="0"/>
              <a:t>Tercer nivel</a:t>
            </a:r>
            <a:endParaRPr lang="es-ES" strike="noStrike" noProof="1" smtClean="0"/>
          </a:p>
          <a:p>
            <a:pPr lvl="3" fontAlgn="base"/>
            <a:r>
              <a:rPr lang="es-ES" strike="noStrike" noProof="1" smtClean="0"/>
              <a:t>Cuarto nivel</a:t>
            </a:r>
            <a:endParaRPr lang="es-ES" strike="noStrike" noProof="1" smtClean="0"/>
          </a:p>
          <a:p>
            <a:pPr lvl="4" fontAlgn="base"/>
            <a:r>
              <a:rPr lang="es-ES" strike="noStrike" noProof="1" smtClean="0"/>
              <a:t>Quinto nivel</a:t>
            </a:r>
            <a:endParaRPr lang="en-US" strike="noStrike" noProof="1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s-ES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2 Marcador de contenido"/>
          <p:cNvSpPr>
            <a:spLocks noGrp="true"/>
          </p:cNvSpPr>
          <p:nvPr>
            <p:ph idx="1" hasCustomPrompt="true"/>
          </p:nvPr>
        </p:nvSpPr>
        <p:spPr/>
        <p:txBody>
          <a:bodyPr/>
          <a:lstStyle/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  <a:p>
            <a:pPr lvl="1" fontAlgn="base"/>
            <a:r>
              <a:rPr lang="es-ES" strike="noStrike" noProof="1" smtClean="0"/>
              <a:t>Segundo nivel</a:t>
            </a:r>
            <a:endParaRPr lang="es-ES" strike="noStrike" noProof="1" smtClean="0"/>
          </a:p>
          <a:p>
            <a:pPr lvl="2" fontAlgn="base"/>
            <a:r>
              <a:rPr lang="es-ES" strike="noStrike" noProof="1" smtClean="0"/>
              <a:t>Tercer nivel</a:t>
            </a:r>
            <a:endParaRPr lang="es-ES" strike="noStrike" noProof="1" smtClean="0"/>
          </a:p>
          <a:p>
            <a:pPr lvl="3" fontAlgn="base"/>
            <a:r>
              <a:rPr lang="es-ES" strike="noStrike" noProof="1" smtClean="0"/>
              <a:t>Cuarto nivel</a:t>
            </a:r>
            <a:endParaRPr lang="es-ES" strike="noStrike" noProof="1" smtClean="0"/>
          </a:p>
          <a:p>
            <a:pPr lvl="4" fontAlgn="base"/>
            <a:r>
              <a:rPr lang="es-ES" strike="noStrike" noProof="1" smtClean="0"/>
              <a:t>Quinto nivel</a:t>
            </a:r>
            <a:endParaRPr lang="en-US" strike="noStrike" noProof="1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s-ES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2 Marcador de texto"/>
          <p:cNvSpPr>
            <a:spLocks noGrp="true"/>
          </p:cNvSpPr>
          <p:nvPr>
            <p:ph type="body" idx="1" hasCustomPrompt="true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s-ES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2 Marcador de contenido"/>
          <p:cNvSpPr>
            <a:spLocks noGrp="true"/>
          </p:cNvSpPr>
          <p:nvPr>
            <p:ph sz="half" idx="1" hasCustomPrompt="true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  <a:p>
            <a:pPr lvl="1" fontAlgn="base"/>
            <a:r>
              <a:rPr lang="es-ES" strike="noStrike" noProof="1" smtClean="0"/>
              <a:t>Segundo nivel</a:t>
            </a:r>
            <a:endParaRPr lang="es-ES" strike="noStrike" noProof="1" smtClean="0"/>
          </a:p>
          <a:p>
            <a:pPr lvl="2" fontAlgn="base"/>
            <a:r>
              <a:rPr lang="es-ES" strike="noStrike" noProof="1" smtClean="0"/>
              <a:t>Tercer nivel</a:t>
            </a:r>
            <a:endParaRPr lang="es-ES" strike="noStrike" noProof="1" smtClean="0"/>
          </a:p>
          <a:p>
            <a:pPr lvl="3" fontAlgn="base"/>
            <a:r>
              <a:rPr lang="es-ES" strike="noStrike" noProof="1" smtClean="0"/>
              <a:t>Cuarto nivel</a:t>
            </a:r>
            <a:endParaRPr lang="es-ES" strike="noStrike" noProof="1" smtClean="0"/>
          </a:p>
          <a:p>
            <a:pPr lvl="4" fontAlgn="base"/>
            <a:r>
              <a:rPr lang="es-ES" strike="noStrike" noProof="1" smtClean="0"/>
              <a:t>Quinto nivel</a:t>
            </a:r>
            <a:endParaRPr lang="en-US" strike="noStrike" noProof="1"/>
          </a:p>
        </p:txBody>
      </p:sp>
      <p:sp>
        <p:nvSpPr>
          <p:cNvPr id="4" name="3 Marcador de contenido"/>
          <p:cNvSpPr>
            <a:spLocks noGrp="true"/>
          </p:cNvSpPr>
          <p:nvPr>
            <p:ph sz="half" idx="2" hasCustomPrompt="true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  <a:p>
            <a:pPr lvl="1" fontAlgn="base"/>
            <a:r>
              <a:rPr lang="es-ES" strike="noStrike" noProof="1" smtClean="0"/>
              <a:t>Segundo nivel</a:t>
            </a:r>
            <a:endParaRPr lang="es-ES" strike="noStrike" noProof="1" smtClean="0"/>
          </a:p>
          <a:p>
            <a:pPr lvl="2" fontAlgn="base"/>
            <a:r>
              <a:rPr lang="es-ES" strike="noStrike" noProof="1" smtClean="0"/>
              <a:t>Tercer nivel</a:t>
            </a:r>
            <a:endParaRPr lang="es-ES" strike="noStrike" noProof="1" smtClean="0"/>
          </a:p>
          <a:p>
            <a:pPr lvl="3" fontAlgn="base"/>
            <a:r>
              <a:rPr lang="es-ES" strike="noStrike" noProof="1" smtClean="0"/>
              <a:t>Cuarto nivel</a:t>
            </a:r>
            <a:endParaRPr lang="es-ES" strike="noStrike" noProof="1" smtClean="0"/>
          </a:p>
          <a:p>
            <a:pPr lvl="4" fontAlgn="base"/>
            <a:r>
              <a:rPr lang="es-ES" strike="noStrike" noProof="1" smtClean="0"/>
              <a:t>Quinto nivel</a:t>
            </a:r>
            <a:endParaRPr lang="en-US" strike="noStrike" noProof="1"/>
          </a:p>
        </p:txBody>
      </p:sp>
      <p:sp>
        <p:nvSpPr>
          <p:cNvPr id="5" name="Замещающая дата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s-ES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2 Marcador de texto"/>
          <p:cNvSpPr>
            <a:spLocks noGrp="true"/>
          </p:cNvSpPr>
          <p:nvPr>
            <p:ph type="body" idx="1" hasCustomPrompt="true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</p:txBody>
      </p:sp>
      <p:sp>
        <p:nvSpPr>
          <p:cNvPr id="4" name="3 Marcador de contenido"/>
          <p:cNvSpPr>
            <a:spLocks noGrp="true"/>
          </p:cNvSpPr>
          <p:nvPr>
            <p:ph sz="half" idx="2" hasCustomPrompt="true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  <a:p>
            <a:pPr lvl="1" fontAlgn="base"/>
            <a:r>
              <a:rPr lang="es-ES" strike="noStrike" noProof="1" smtClean="0"/>
              <a:t>Segundo nivel</a:t>
            </a:r>
            <a:endParaRPr lang="es-ES" strike="noStrike" noProof="1" smtClean="0"/>
          </a:p>
          <a:p>
            <a:pPr lvl="2" fontAlgn="base"/>
            <a:r>
              <a:rPr lang="es-ES" strike="noStrike" noProof="1" smtClean="0"/>
              <a:t>Tercer nivel</a:t>
            </a:r>
            <a:endParaRPr lang="es-ES" strike="noStrike" noProof="1" smtClean="0"/>
          </a:p>
          <a:p>
            <a:pPr lvl="3" fontAlgn="base"/>
            <a:r>
              <a:rPr lang="es-ES" strike="noStrike" noProof="1" smtClean="0"/>
              <a:t>Cuarto nivel</a:t>
            </a:r>
            <a:endParaRPr lang="es-ES" strike="noStrike" noProof="1" smtClean="0"/>
          </a:p>
          <a:p>
            <a:pPr lvl="4" fontAlgn="base"/>
            <a:r>
              <a:rPr lang="es-ES" strike="noStrike" noProof="1" smtClean="0"/>
              <a:t>Quinto nivel</a:t>
            </a:r>
            <a:endParaRPr lang="en-US" strike="noStrike" noProof="1"/>
          </a:p>
        </p:txBody>
      </p:sp>
      <p:sp>
        <p:nvSpPr>
          <p:cNvPr id="5" name="4 Marcador de texto"/>
          <p:cNvSpPr>
            <a:spLocks noGrp="true"/>
          </p:cNvSpPr>
          <p:nvPr>
            <p:ph type="body" sz="quarter" idx="3" hasCustomPrompt="true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</p:txBody>
      </p:sp>
      <p:sp>
        <p:nvSpPr>
          <p:cNvPr id="6" name="5 Marcador de contenido"/>
          <p:cNvSpPr>
            <a:spLocks noGrp="true"/>
          </p:cNvSpPr>
          <p:nvPr>
            <p:ph sz="quarter" idx="4" hasCustomPrompt="true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  <a:p>
            <a:pPr lvl="1" fontAlgn="base"/>
            <a:r>
              <a:rPr lang="es-ES" strike="noStrike" noProof="1" smtClean="0"/>
              <a:t>Segundo nivel</a:t>
            </a:r>
            <a:endParaRPr lang="es-ES" strike="noStrike" noProof="1" smtClean="0"/>
          </a:p>
          <a:p>
            <a:pPr lvl="2" fontAlgn="base"/>
            <a:r>
              <a:rPr lang="es-ES" strike="noStrike" noProof="1" smtClean="0"/>
              <a:t>Tercer nivel</a:t>
            </a:r>
            <a:endParaRPr lang="es-ES" strike="noStrike" noProof="1" smtClean="0"/>
          </a:p>
          <a:p>
            <a:pPr lvl="3" fontAlgn="base"/>
            <a:r>
              <a:rPr lang="es-ES" strike="noStrike" noProof="1" smtClean="0"/>
              <a:t>Cuarto nivel</a:t>
            </a:r>
            <a:endParaRPr lang="es-ES" strike="noStrike" noProof="1" smtClean="0"/>
          </a:p>
          <a:p>
            <a:pPr lvl="4" fontAlgn="base"/>
            <a:r>
              <a:rPr lang="es-ES" strike="noStrike" noProof="1" smtClean="0"/>
              <a:t>Quinto nivel</a:t>
            </a:r>
            <a:endParaRPr lang="en-US" strike="noStrike" noProof="1"/>
          </a:p>
        </p:txBody>
      </p:sp>
      <p:sp>
        <p:nvSpPr>
          <p:cNvPr id="7" name="Замещающая дата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s-ES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Замещающая дата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s-ES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2 Marcador de contenido"/>
          <p:cNvSpPr>
            <a:spLocks noGrp="true"/>
          </p:cNvSpPr>
          <p:nvPr>
            <p:ph idx="1" hasCustomPrompt="true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  <a:p>
            <a:pPr lvl="1" fontAlgn="base"/>
            <a:r>
              <a:rPr lang="es-ES" strike="noStrike" noProof="1" smtClean="0"/>
              <a:t>Segundo nivel</a:t>
            </a:r>
            <a:endParaRPr lang="es-ES" strike="noStrike" noProof="1" smtClean="0"/>
          </a:p>
          <a:p>
            <a:pPr lvl="2" fontAlgn="base"/>
            <a:r>
              <a:rPr lang="es-ES" strike="noStrike" noProof="1" smtClean="0"/>
              <a:t>Tercer nivel</a:t>
            </a:r>
            <a:endParaRPr lang="es-ES" strike="noStrike" noProof="1" smtClean="0"/>
          </a:p>
          <a:p>
            <a:pPr lvl="3" fontAlgn="base"/>
            <a:r>
              <a:rPr lang="es-ES" strike="noStrike" noProof="1" smtClean="0"/>
              <a:t>Cuarto nivel</a:t>
            </a:r>
            <a:endParaRPr lang="es-ES" strike="noStrike" noProof="1" smtClean="0"/>
          </a:p>
          <a:p>
            <a:pPr lvl="4" fontAlgn="base"/>
            <a:r>
              <a:rPr lang="es-ES" strike="noStrike" noProof="1" smtClean="0"/>
              <a:t>Quinto nivel</a:t>
            </a:r>
            <a:endParaRPr lang="en-US" strike="noStrike" noProof="1"/>
          </a:p>
        </p:txBody>
      </p:sp>
      <p:sp>
        <p:nvSpPr>
          <p:cNvPr id="4" name="3 Marcador de texto"/>
          <p:cNvSpPr>
            <a:spLocks noGrp="true"/>
          </p:cNvSpPr>
          <p:nvPr>
            <p:ph type="body" sz="half" idx="2" hasCustomPrompt="true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</p:txBody>
      </p:sp>
      <p:sp>
        <p:nvSpPr>
          <p:cNvPr id="5" name="Замещающая дата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s-ES" strike="noStrike" noProof="1" smtClean="0"/>
              <a:t>Haga clic para modificar el estilo de título del patrón</a:t>
            </a:r>
            <a:endParaRPr lang="en-US" strike="noStrike" noProof="1"/>
          </a:p>
        </p:txBody>
      </p:sp>
      <p:sp>
        <p:nvSpPr>
          <p:cNvPr id="3" name="2 Marcador de posición de imagen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false" compatLnSpc="tru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true"/>
          </p:cNvSpPr>
          <p:nvPr>
            <p:ph type="body" sz="half" idx="2" hasCustomPrompt="true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s-ES" strike="noStrike" noProof="1" smtClean="0"/>
              <a:t>Haga clic para modificar el estilo de texto del patrón</a:t>
            </a:r>
            <a:endParaRPr lang="es-ES" strike="noStrike" noProof="1" smtClean="0"/>
          </a:p>
        </p:txBody>
      </p:sp>
      <p:sp>
        <p:nvSpPr>
          <p:cNvPr id="5" name="Замещающая дата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false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es-ES" altLang="ru-RU" dirty="0"/>
              <a:t>Haga clic para cambiar el estilo de título	</a:t>
            </a:r>
            <a:endParaRPr lang="es-ES" altLang="ru-RU" dirty="0"/>
          </a:p>
        </p:txBody>
      </p:sp>
      <p:sp>
        <p:nvSpPr>
          <p:cNvPr id="1027" name="Rectangle 3"/>
          <p:cNvSpPr>
            <a:spLocks noGrp="true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es-ES" altLang="ru-RU" dirty="0"/>
              <a:t>Haga clic para modificar el estilo de texto del patrón</a:t>
            </a:r>
            <a:endParaRPr lang="es-ES" altLang="ru-RU" dirty="0"/>
          </a:p>
          <a:p>
            <a:pPr lvl="1"/>
            <a:r>
              <a:rPr lang="es-ES" altLang="ru-RU" dirty="0"/>
              <a:t>Segundo nivel</a:t>
            </a:r>
            <a:endParaRPr lang="es-ES" altLang="ru-RU" dirty="0"/>
          </a:p>
          <a:p>
            <a:pPr lvl="2"/>
            <a:r>
              <a:rPr lang="es-ES" altLang="ru-RU" dirty="0"/>
              <a:t>Tercer nivel</a:t>
            </a:r>
            <a:endParaRPr lang="es-ES" altLang="ru-RU" dirty="0"/>
          </a:p>
          <a:p>
            <a:pPr lvl="3"/>
            <a:r>
              <a:rPr lang="es-ES" altLang="ru-RU" dirty="0"/>
              <a:t>Cuarto nivel</a:t>
            </a:r>
            <a:endParaRPr lang="es-ES" altLang="ru-RU" dirty="0"/>
          </a:p>
          <a:p>
            <a:pPr lvl="4"/>
            <a:r>
              <a:rPr lang="es-ES" altLang="ru-RU" dirty="0"/>
              <a:t>Quinto nivel</a:t>
            </a:r>
            <a:endParaRPr lang="es-ES" altLang="ru-RU" dirty="0"/>
          </a:p>
        </p:txBody>
      </p:sp>
      <p:sp>
        <p:nvSpPr>
          <p:cNvPr id="1028" name="Rectangle 4"/>
          <p:cNvSpPr>
            <a:spLocks noGrp="true" noChangeArrowheads="true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true" noChangeArrowheads="true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true" noChangeArrowheads="true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s-E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s-E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false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170"/>
          <p:cNvSpPr txBox="true"/>
          <p:nvPr/>
        </p:nvSpPr>
        <p:spPr>
          <a:xfrm>
            <a:off x="-26987" y="0"/>
            <a:ext cx="5967412" cy="3573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algn="ctr"/>
            <a:r>
              <a:rPr lang="ru-RU" altLang="x-none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Использование онлайн-сервиса  Учи.ру  для самостоятельной подготовки к школе.</a:t>
            </a:r>
            <a:endParaRPr lang="ru-RU" sz="32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5" name="Picture 5" descr="http://larisakan.ucoz.net/images/krokodil.png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2797175"/>
            <a:ext cx="4043363" cy="4043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1"/>
          <p:cNvSpPr txBox="true"/>
          <p:nvPr/>
        </p:nvSpPr>
        <p:spPr>
          <a:xfrm>
            <a:off x="4876800" y="6091238"/>
            <a:ext cx="4284663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r>
              <a:rPr lang="ru-RU" altLang="ru-RU" dirty="0">
                <a:latin typeface="Arial" panose="020B0604020202020204" pitchFamily="34" charset="0"/>
              </a:rPr>
              <a:t> 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077" name="TextBox 2"/>
          <p:cNvSpPr txBox="true"/>
          <p:nvPr/>
        </p:nvSpPr>
        <p:spPr>
          <a:xfrm>
            <a:off x="2309813" y="5640388"/>
            <a:ext cx="2600325" cy="1200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endParaRPr lang="ru-RU" altLang="x-none" dirty="0">
              <a:solidFill>
                <a:srgbClr val="0099CC"/>
              </a:solidFill>
              <a:latin typeface="Arial" panose="020B0604020202020204" pitchFamily="34" charset="0"/>
            </a:endParaRPr>
          </a:p>
          <a:p>
            <a:endParaRPr lang="ru-RU" altLang="x-none" dirty="0">
              <a:solidFill>
                <a:srgbClr val="0099CC"/>
              </a:solidFill>
              <a:latin typeface="Arial" panose="020B0604020202020204" pitchFamily="34" charset="0"/>
            </a:endParaRPr>
          </a:p>
          <a:p>
            <a:r>
              <a:rPr lang="ru-RU" altLang="x-none" dirty="0">
                <a:solidFill>
                  <a:srgbClr val="0099CC"/>
                </a:solidFill>
                <a:latin typeface="Arial" panose="020B0604020202020204" pitchFamily="34" charset="0"/>
              </a:rPr>
              <a:t>Подготовили: Дик Ю.Н</a:t>
            </a:r>
            <a:endParaRPr lang="ru-RU" altLang="x-none" dirty="0">
              <a:solidFill>
                <a:srgbClr val="0099CC"/>
              </a:solidFill>
              <a:latin typeface="Arial" panose="020B0604020202020204" pitchFamily="34" charset="0"/>
            </a:endParaRPr>
          </a:p>
          <a:p>
            <a:r>
              <a:rPr lang="ru-RU" altLang="x-none" dirty="0">
                <a:solidFill>
                  <a:srgbClr val="0099CC"/>
                </a:solidFill>
                <a:latin typeface="Arial" panose="020B0604020202020204" pitchFamily="34" charset="0"/>
              </a:rPr>
              <a:t>Войтюк В.С</a:t>
            </a:r>
            <a:endParaRPr lang="ru-RU" altLang="x-none" dirty="0">
              <a:solidFill>
                <a:srgbClr val="0099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Заголовок 1"/>
          <p:cNvSpPr>
            <a:spLocks noGrp="true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false"/>
          <a:p>
            <a:r>
              <a:rPr lang="ru-RU" altLang="ru-RU" i="1" dirty="0">
                <a:solidFill>
                  <a:srgbClr val="00B050"/>
                </a:solidFill>
              </a:rPr>
              <a:t>Портфолио</a:t>
            </a:r>
            <a:endParaRPr lang="ru-RU" altLang="ru-RU" i="1" dirty="0">
              <a:solidFill>
                <a:srgbClr val="00B050"/>
              </a:solidFill>
            </a:endParaRPr>
          </a:p>
        </p:txBody>
      </p:sp>
      <p:sp>
        <p:nvSpPr>
          <p:cNvPr id="18434" name="Объект 2"/>
          <p:cNvSpPr>
            <a:spLocks noGrp="true"/>
          </p:cNvSpPr>
          <p:nvPr>
            <p:ph sz="half" idx="1" hasCustomPrompt="true"/>
          </p:nvPr>
        </p:nvSpPr>
        <p:spPr>
          <a:xfrm>
            <a:off x="468313" y="1268413"/>
            <a:ext cx="8218487" cy="865187"/>
          </a:xfrm>
          <a:ln/>
        </p:spPr>
        <p:txBody>
          <a:bodyPr vert="horz" wrap="square" lIns="91440" tIns="45720" rIns="91440" bIns="45720" anchor="t" anchorCtr="false"/>
          <a:p>
            <a:pPr marL="0" indent="0">
              <a:buNone/>
            </a:pPr>
            <a:r>
              <a:rPr lang="ru-RU" altLang="ru-RU" sz="18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 каждого ребёнка на страничке есть своё портфолио, где он в любой момент может найти все свои дипломы за участие в олимпиадах и скачать их или отправить на печать. Родителю на электронную почту или по смс раз в месяц будет приходить статистика сколько времени потратил Ваш ребенок для выполнения заданий и сколько и с каким успехом выполнил.</a:t>
            </a:r>
            <a:endParaRPr lang="ru-RU" altLang="ru-RU" sz="18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435" name="Picture 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924175"/>
            <a:ext cx="2322512" cy="303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2924175"/>
            <a:ext cx="2084388" cy="2957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13" y="2955925"/>
            <a:ext cx="2116137" cy="2998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Заголовок 1"/>
          <p:cNvSpPr>
            <a:spLocks noGrp="true"/>
          </p:cNvSpPr>
          <p:nvPr>
            <p:ph type="title"/>
          </p:nvPr>
        </p:nvSpPr>
        <p:spPr>
          <a:xfrm>
            <a:off x="468313" y="404813"/>
            <a:ext cx="8229600" cy="1143000"/>
          </a:xfrm>
          <a:ln/>
        </p:spPr>
        <p:txBody>
          <a:bodyPr vert="horz" wrap="square" lIns="91440" tIns="45720" rIns="91440" bIns="45720" anchor="ctr" anchorCtr="false"/>
          <a:p>
            <a:r>
              <a:rPr lang="ru-RU" altLang="ru-RU" sz="3600" i="1" dirty="0">
                <a:solidFill>
                  <a:srgbClr val="00B050"/>
                </a:solidFill>
              </a:rPr>
              <a:t>Чем интересна платформа Учи.ру детям?</a:t>
            </a:r>
            <a:endParaRPr lang="ru-RU" altLang="ru-RU" sz="3600" i="1" dirty="0">
              <a:solidFill>
                <a:srgbClr val="00B050"/>
              </a:solidFill>
            </a:endParaRPr>
          </a:p>
        </p:txBody>
      </p:sp>
      <p:sp>
        <p:nvSpPr>
          <p:cNvPr id="19458" name="Объект 2"/>
          <p:cNvSpPr>
            <a:spLocks noGrp="true"/>
          </p:cNvSpPr>
          <p:nvPr>
            <p:ph sz="half" idx="1" hasCustomPrompt="true"/>
          </p:nvPr>
        </p:nvSpPr>
        <p:spPr>
          <a:xfrm>
            <a:off x="457200" y="1600200"/>
            <a:ext cx="8147050" cy="3989388"/>
          </a:xfrm>
          <a:ln/>
        </p:spPr>
        <p:txBody>
          <a:bodyPr vert="horz" wrap="square" lIns="91440" tIns="45720" rIns="91440" bIns="45720" anchor="t" anchorCtr="false"/>
          <a:p>
            <a:pPr marL="0" indent="0">
              <a:buNone/>
            </a:pPr>
            <a:r>
              <a:rPr lang="ru-RU" altLang="ru-RU" sz="18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Символ Дино (смешной динозавр) постоянно ведет диалог с ребенком, подсказывая ему куда нажать и как приступить к заданиям.</a:t>
            </a:r>
            <a:endParaRPr lang="ru-RU" altLang="ru-RU" sz="18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altLang="ru-RU" sz="18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Дошкольники  могут обучаться в игровой форме, с помощью которой они знакомятся с внешним миром. </a:t>
            </a:r>
            <a:endParaRPr lang="ru-RU" altLang="ru-RU" sz="18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459" name="Picture 2" descr="https://lh6.googleusercontent.com/proxy/ebMQTwy6N2LzAKdnn8aro6lBhF8V7zKVp6IaGx4h-Y6iUb568P_eavtChE59CU8C2HgT2odeHB767TZCbuRaimC3pT99dpwsyBt5zxPqNtgZPLM2FCtOh1FBgg4QQqY19nnRJvtSrWvx9GKvZDAoZe1_bwWCqkSdPpUtlynmFZwZa8k5MsQmBvUmHtl0DczBpnNQSO0Lxprvu2_Xf0cKPATuQaY3OroCi2aeLJTvqYfU8uMUooUKyvdTVfgxOYqYBjEcwDyZ-qqzbdZCS_4vWmhQur3tnxykQ9UQY7Hwp6VOexVgB7G6cTvZVLyXLXYfRZXzck9aZfDZOw0AIa0VhKXwcOk=w1200-h630-p-k-no-nu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2781300"/>
            <a:ext cx="5327650" cy="364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Заголовок 1"/>
          <p:cNvSpPr>
            <a:spLocks noGrp="true"/>
          </p:cNvSpPr>
          <p:nvPr>
            <p:ph type="title"/>
          </p:nvPr>
        </p:nvSpPr>
        <p:spPr>
          <a:xfrm>
            <a:off x="468313" y="549275"/>
            <a:ext cx="8229600" cy="863600"/>
          </a:xfrm>
          <a:ln/>
        </p:spPr>
        <p:txBody>
          <a:bodyPr vert="horz" wrap="square" lIns="91440" tIns="45720" rIns="91440" bIns="45720" anchor="ctr" anchorCtr="false"/>
          <a:p>
            <a:r>
              <a:rPr lang="ru-RU" altLang="ru-RU" i="1" dirty="0">
                <a:solidFill>
                  <a:srgbClr val="00B050"/>
                </a:solidFill>
              </a:rPr>
              <a:t>Чем интересна платформа Учи.ру родителям?</a:t>
            </a:r>
            <a:endParaRPr lang="ru-RU" altLang="ru-RU" i="1" dirty="0">
              <a:solidFill>
                <a:srgbClr val="00B050"/>
              </a:solidFill>
            </a:endParaRPr>
          </a:p>
        </p:txBody>
      </p:sp>
      <p:sp>
        <p:nvSpPr>
          <p:cNvPr id="21506" name="Объект 2"/>
          <p:cNvSpPr>
            <a:spLocks noGrp="true"/>
          </p:cNvSpPr>
          <p:nvPr>
            <p:ph idx="1" hasCustomPrompt="true"/>
          </p:nvPr>
        </p:nvSpPr>
        <p:spPr>
          <a:xfrm>
            <a:off x="747713" y="1557338"/>
            <a:ext cx="7942262" cy="4679950"/>
          </a:xfrm>
          <a:ln/>
        </p:spPr>
        <p:txBody>
          <a:bodyPr vert="horz" wrap="square" lIns="91440" tIns="45720" rIns="91440" bIns="45720" anchor="t" anchorCtr="false"/>
          <a:p>
            <a:r>
              <a:rPr lang="ru-RU" altLang="ru-RU" sz="1800" i="1" dirty="0">
                <a:solidFill>
                  <a:srgbClr val="00B050"/>
                </a:solidFill>
              </a:rPr>
              <a:t>Можно следить за успехами своих детей и заниматься с ними по предложенным методикам. </a:t>
            </a:r>
            <a:endParaRPr lang="ru-RU" altLang="ru-RU" sz="1800" i="1" dirty="0">
              <a:solidFill>
                <a:srgbClr val="00B050"/>
              </a:solidFill>
            </a:endParaRPr>
          </a:p>
          <a:p>
            <a:r>
              <a:rPr lang="ru-RU" altLang="ru-RU" sz="1800" i="1" dirty="0">
                <a:solidFill>
                  <a:srgbClr val="00B050"/>
                </a:solidFill>
              </a:rPr>
              <a:t>Разработчиками создан уникальный мультсериал, который можно посмотреть только после прохождения определенного задания- это мотивирует детей к получению знаний.</a:t>
            </a:r>
            <a:endParaRPr lang="ru-RU" altLang="ru-RU" sz="1800" i="1" dirty="0">
              <a:solidFill>
                <a:srgbClr val="00B050"/>
              </a:solidFill>
            </a:endParaRPr>
          </a:p>
          <a:p>
            <a:r>
              <a:rPr lang="ru-RU" altLang="ru-RU" sz="1800" i="1" dirty="0">
                <a:solidFill>
                  <a:srgbClr val="00B050"/>
                </a:solidFill>
              </a:rPr>
              <a:t>В вечернее время </a:t>
            </a:r>
            <a:r>
              <a:rPr lang="ru-RU" altLang="ru-RU" sz="1800" b="1" i="1" dirty="0">
                <a:solidFill>
                  <a:srgbClr val="00B050"/>
                </a:solidFill>
              </a:rPr>
              <a:t>(после 16.00) </a:t>
            </a:r>
            <a:r>
              <a:rPr lang="ru-RU" altLang="ru-RU" sz="1800" i="1" dirty="0">
                <a:solidFill>
                  <a:srgbClr val="00B050"/>
                </a:solidFill>
              </a:rPr>
              <a:t>можно выполнить бесплатно не более 20 заданий, т.е. ребёнок работает с компьютером ограниченное время. До 16:00 задания доступны в неограниченном объеме.</a:t>
            </a:r>
            <a:endParaRPr lang="ru-RU" altLang="ru-RU" sz="1800" i="1" dirty="0">
              <a:solidFill>
                <a:srgbClr val="00B050"/>
              </a:solidFill>
            </a:endParaRPr>
          </a:p>
          <a:p>
            <a:r>
              <a:rPr lang="ru-RU" altLang="ru-RU" sz="1800" i="1" dirty="0">
                <a:solidFill>
                  <a:srgbClr val="00B050"/>
                </a:solidFill>
              </a:rPr>
              <a:t>Для получения бесконечного доступа можно приобрести подписку.   </a:t>
            </a:r>
            <a:r>
              <a:rPr lang="ru-RU" altLang="ru-RU" sz="1800" dirty="0"/>
              <a:t>                                    </a:t>
            </a:r>
            <a:endParaRPr lang="ru-RU" altLang="ru-RU" sz="1800" dirty="0"/>
          </a:p>
        </p:txBody>
      </p:sp>
      <p:pic>
        <p:nvPicPr>
          <p:cNvPr id="21507" name="Picture 5" descr="http://2013-b.ru/wp-content/uploads/2016/02/%D0%BE%D0%BB%D0%B8%D0%B8%D0%B8.jp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7596188" y="4973638"/>
            <a:ext cx="1381125" cy="1474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7" descr="http://itd3.mycdn.me/image?id=815809247205&amp;t=20&amp;plc=WEB&amp;tkn=*_mgyHJsjdi-Q7xKQEgngjqYswEw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5143500"/>
            <a:ext cx="863600" cy="1298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2" descr="http://rost2.ucoz.com/uchi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595313"/>
            <a:ext cx="6153150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Прямоугольник 2"/>
          <p:cNvSpPr/>
          <p:nvPr/>
        </p:nvSpPr>
        <p:spPr>
          <a:xfrm>
            <a:off x="395288" y="2781300"/>
            <a:ext cx="8280400" cy="3540125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ctr"/>
            <a:r>
              <a:rPr lang="ru-RU" altLang="ru-RU" sz="3200" i="1" dirty="0">
                <a:solidFill>
                  <a:srgbClr val="00B050"/>
                </a:solidFill>
                <a:latin typeface="Arial" panose="020B0604020202020204" pitchFamily="34" charset="0"/>
              </a:rPr>
              <a:t>«Учи.ру» - одно из лучших мест для развития способностей и интеллекта ребенка. Эта платформа помогает совместно решать задания, работать над ошибками, даёт возможность изучать и закреплять материал в комфортном темпе.</a:t>
            </a:r>
            <a:endParaRPr lang="ru-RU" altLang="ru-RU" sz="3200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268413"/>
            <a:ext cx="2322513" cy="303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Picture 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8" y="2792413"/>
            <a:ext cx="2084387" cy="2957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538" y="1262063"/>
            <a:ext cx="2163762" cy="306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Box 1"/>
          <p:cNvSpPr txBox="true"/>
          <p:nvPr/>
        </p:nvSpPr>
        <p:spPr>
          <a:xfrm>
            <a:off x="2700338" y="674688"/>
            <a:ext cx="405606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r>
              <a:rPr lang="ru-RU" altLang="x-none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Наши достижения</a:t>
            </a:r>
            <a:endParaRPr lang="ru-RU" altLang="x-none" sz="3200" b="1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620713"/>
            <a:ext cx="2157412" cy="306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963" y="674688"/>
            <a:ext cx="2195512" cy="310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5" y="2892425"/>
            <a:ext cx="2236788" cy="3163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692150"/>
            <a:ext cx="2170113" cy="307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8" y="3068638"/>
            <a:ext cx="2116137" cy="299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796925"/>
            <a:ext cx="2030412" cy="2865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Picture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765175"/>
            <a:ext cx="2024062" cy="2865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3284538"/>
            <a:ext cx="2011363" cy="2846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646113"/>
            <a:ext cx="2084388" cy="2957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Box 1"/>
          <p:cNvSpPr txBox="true"/>
          <p:nvPr/>
        </p:nvSpPr>
        <p:spPr>
          <a:xfrm>
            <a:off x="1476375" y="2133600"/>
            <a:ext cx="6835775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false">
            <a:spAutoFit/>
          </a:bodyPr>
          <a:p>
            <a:r>
              <a:rPr lang="ru-RU" altLang="x-none" sz="4800" b="1" i="1" dirty="0">
                <a:solidFill>
                  <a:srgbClr val="00B050"/>
                </a:solidFill>
                <a:latin typeface="Arial" panose="020B0604020202020204" pitchFamily="34" charset="0"/>
              </a:rPr>
              <a:t>Спасибо за внимание</a:t>
            </a:r>
            <a:endParaRPr lang="ru-RU" altLang="x-none" sz="4800" b="1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Заголовок 6"/>
          <p:cNvSpPr>
            <a:spLocks noGrp="true"/>
          </p:cNvSpPr>
          <p:nvPr>
            <p:ph type="title"/>
          </p:nvPr>
        </p:nvSpPr>
        <p:spPr>
          <a:xfrm>
            <a:off x="755650" y="620713"/>
            <a:ext cx="7488238" cy="5545137"/>
          </a:xfrm>
          <a:ln/>
        </p:spPr>
        <p:txBody>
          <a:bodyPr vert="horz" wrap="square" lIns="91440" tIns="45720" rIns="91440" bIns="45720" anchor="ctr" anchorCtr="false"/>
          <a:p>
            <a:pPr marL="84455" indent="-84455" algn="l"/>
            <a:r>
              <a:rPr lang="ru-RU" altLang="ru-RU" sz="2800" i="1" u="sng" dirty="0">
                <a:solidFill>
                  <a:srgbClr val="00B050"/>
                </a:solidFill>
              </a:rPr>
              <a:t>Цель</a:t>
            </a:r>
            <a:r>
              <a:rPr lang="ru-RU" altLang="ru-RU" sz="2800" i="1" dirty="0">
                <a:solidFill>
                  <a:srgbClr val="00B050"/>
                </a:solidFill>
              </a:rPr>
              <a:t>: познакомить родителей с онлайн-сервисом Учи.ру</a:t>
            </a:r>
            <a:br>
              <a:rPr lang="ru-RU" altLang="ru-RU" sz="2800" i="1" dirty="0">
                <a:solidFill>
                  <a:srgbClr val="00B050"/>
                </a:solidFill>
              </a:rPr>
            </a:br>
            <a:r>
              <a:rPr lang="ru-RU" altLang="ru-RU" sz="2800" i="1" u="sng" dirty="0">
                <a:solidFill>
                  <a:srgbClr val="00B050"/>
                </a:solidFill>
              </a:rPr>
              <a:t>Задачи</a:t>
            </a:r>
            <a:r>
              <a:rPr lang="ru-RU" altLang="ru-RU" sz="2800" i="1" dirty="0">
                <a:solidFill>
                  <a:srgbClr val="00B050"/>
                </a:solidFill>
              </a:rPr>
              <a:t>:</a:t>
            </a:r>
            <a:br>
              <a:rPr lang="ru-RU" altLang="ru-RU" sz="2800" i="1" dirty="0">
                <a:solidFill>
                  <a:srgbClr val="00B050"/>
                </a:solidFill>
              </a:rPr>
            </a:br>
            <a:r>
              <a:rPr lang="ru-RU" altLang="ru-RU" sz="2800" i="1" dirty="0">
                <a:solidFill>
                  <a:srgbClr val="00B050"/>
                </a:solidFill>
              </a:rPr>
              <a:t>- показать важность обучения детей в интерактивной форме;</a:t>
            </a:r>
            <a:br>
              <a:rPr lang="ru-RU" altLang="ru-RU" sz="2800" i="1" dirty="0">
                <a:solidFill>
                  <a:srgbClr val="00B050"/>
                </a:solidFill>
              </a:rPr>
            </a:br>
            <a:r>
              <a:rPr lang="ru-RU" altLang="ru-RU" sz="2800" i="1" dirty="0">
                <a:solidFill>
                  <a:srgbClr val="00B050"/>
                </a:solidFill>
              </a:rPr>
              <a:t>- показать возможности использования интернет-ресурса для развития интеллекта ребёнка. </a:t>
            </a:r>
            <a:br>
              <a:rPr lang="ru-RU" altLang="ru-RU" sz="2800" i="1" dirty="0">
                <a:solidFill>
                  <a:srgbClr val="00B050"/>
                </a:solidFill>
              </a:rPr>
            </a:br>
            <a:br>
              <a:rPr lang="ru-RU" altLang="ru-RU" sz="2800" dirty="0"/>
            </a:br>
            <a:br>
              <a:rPr lang="ru-RU" altLang="ru-RU" sz="2800" dirty="0"/>
            </a:br>
            <a:br>
              <a:rPr lang="ru-RU" altLang="ru-RU" sz="2800" dirty="0"/>
            </a:br>
            <a:endParaRPr lang="ru-RU" alt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Заголовок 1"/>
          <p:cNvSpPr>
            <a:spLocks noGrp="true"/>
          </p:cNvSpPr>
          <p:nvPr>
            <p:ph type="title"/>
          </p:nvPr>
        </p:nvSpPr>
        <p:spPr>
          <a:xfrm>
            <a:off x="779463" y="765175"/>
            <a:ext cx="7345362" cy="503238"/>
          </a:xfrm>
          <a:ln/>
        </p:spPr>
        <p:txBody>
          <a:bodyPr vert="horz" wrap="square" lIns="91440" tIns="45720" rIns="91440" bIns="45720" anchor="ctr" anchorCtr="false"/>
          <a:p>
            <a:r>
              <a:rPr lang="ru-RU" altLang="ru-RU" sz="2800" b="1" i="1" dirty="0">
                <a:solidFill>
                  <a:srgbClr val="00B050"/>
                </a:solidFill>
              </a:rPr>
              <a:t>"Учи.ру" - уникальный всероссийский портал для изучения школьных предметов, не выходя из дома</a:t>
            </a:r>
            <a:endParaRPr lang="ru-RU" alt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5122" name="Picture 5" descr="http://lichnyykabinet.ru/wp-content/uploads/2017/05/uchiru.jp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773238"/>
            <a:ext cx="7704138" cy="4779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Заголовок 1"/>
          <p:cNvSpPr>
            <a:spLocks noGrp="true"/>
          </p:cNvSpPr>
          <p:nvPr>
            <p:ph type="title"/>
          </p:nvPr>
        </p:nvSpPr>
        <p:spPr>
          <a:xfrm>
            <a:off x="468313" y="0"/>
            <a:ext cx="8229600" cy="404813"/>
          </a:xfrm>
          <a:ln/>
        </p:spPr>
        <p:txBody>
          <a:bodyPr vert="horz" wrap="square" lIns="91440" tIns="45720" rIns="91440" bIns="45720" anchor="ctr" anchorCtr="false"/>
          <a:p>
            <a:pPr/>
            <a:r>
              <a:rPr lang="ru-RU" altLang="ru-RU" sz="3200" i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Как зарегистрироваться?</a:t>
            </a:r>
            <a:endParaRPr lang="ru-RU" altLang="ru-RU" sz="3200" i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0" name="Объект 5"/>
          <p:cNvSpPr>
            <a:spLocks noGrp="true"/>
          </p:cNvSpPr>
          <p:nvPr>
            <p:ph sz="half" idx="2" hasCustomPrompt="true"/>
          </p:nvPr>
        </p:nvSpPr>
        <p:spPr>
          <a:xfrm>
            <a:off x="395288" y="476250"/>
            <a:ext cx="8208962" cy="6121400"/>
          </a:xfrm>
          <a:ln/>
        </p:spPr>
        <p:txBody>
          <a:bodyPr vert="horz" wrap="square" lIns="91440" tIns="45720" rIns="91440" bIns="45720" anchor="t" anchorCtr="false"/>
          <a:p>
            <a:pPr marL="0" indent="0" algn="ctr">
              <a:buNone/>
            </a:pPr>
            <a:r>
              <a:rPr lang="ru-RU" altLang="x-none" sz="1600" b="1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Регистрация родителя обязательна, иначе зарегистрировать ребенка невозможно.</a:t>
            </a:r>
            <a:endParaRPr lang="ru-RU" altLang="x-none" sz="1600" b="1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ru-RU" altLang="ru-RU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Чтобы пройти регистрацию в "Учи.ру" и получить доступ к родительскому аккаунту, необходимо набрать в поисковой строке "Учи.ру" . </a:t>
            </a:r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Откройте сайт uchi.ru. Вы автоматически попадете на главную страницу;</a:t>
            </a:r>
            <a:endParaRPr lang="ru-RU" altLang="x-none" sz="16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Выберите кнопку </a:t>
            </a:r>
            <a:r>
              <a:rPr lang="ru-RU" altLang="x-none" sz="1600" b="1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«Регистрация»</a:t>
            </a:r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, которая расположена посередине экрана;</a:t>
            </a:r>
            <a:endParaRPr lang="ru-RU" altLang="x-none" sz="16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Вы попадете на страницу, где сможете определить вид аккаунта;</a:t>
            </a:r>
            <a:endParaRPr lang="ru-RU" altLang="x-none" sz="16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Кликните по иконке </a:t>
            </a:r>
            <a:r>
              <a:rPr lang="ru-RU" altLang="x-none" sz="1600" b="1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«Родитель»</a:t>
            </a:r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;</a:t>
            </a:r>
            <a:endParaRPr lang="ru-RU" altLang="x-none" sz="16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Далее определите, регистрируетесь вы самостоятельно или используете код, полученный в школе;</a:t>
            </a:r>
            <a:endParaRPr lang="ru-RU" altLang="x-none" sz="16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Если у вас есть цифровая комбинация – введите ее, если нет, продолжайте процесс самостоятельно – нажмите на кнопку </a:t>
            </a:r>
            <a:r>
              <a:rPr lang="ru-RU" altLang="x-none" sz="1600" b="1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«Продолжить»;</a:t>
            </a:r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endParaRPr lang="ru-RU" altLang="x-none" sz="16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Вы попадаете на страницу, где необходимо заполнить поля с указанием электронной почты и номера телефона. Затем придумайте и дважды введите пароль, после кликните на иконку </a:t>
            </a:r>
            <a:r>
              <a:rPr lang="ru-RU" altLang="x-none" sz="1600" b="1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«Продолжить»</a:t>
            </a:r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;</a:t>
            </a:r>
            <a:endParaRPr lang="ru-RU" altLang="x-none" sz="16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/>
            <a:r>
              <a:rPr lang="ru-RU" altLang="x-none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Далее нужно ввести личные данные – ФИО родителя, имя и фамилию ребенка; Нажмите на завершение процесса – </a:t>
            </a:r>
            <a:r>
              <a:rPr lang="ru-RU" altLang="x-none" sz="1600" b="1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готово!</a:t>
            </a:r>
            <a:endParaRPr lang="ru-RU" altLang="x-none" sz="1600" b="1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altLang="x-none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Объект 2"/>
          <p:cNvSpPr>
            <a:spLocks noGrp="true"/>
          </p:cNvSpPr>
          <p:nvPr>
            <p:ph sz="half" idx="1" hasCustomPrompt="true"/>
          </p:nvPr>
        </p:nvSpPr>
        <p:spPr>
          <a:xfrm>
            <a:off x="468313" y="836613"/>
            <a:ext cx="2374900" cy="1223962"/>
          </a:xfrm>
          <a:ln/>
        </p:spPr>
        <p:txBody>
          <a:bodyPr vert="horz" wrap="square" lIns="91440" tIns="45720" rIns="91440" bIns="45720" anchor="t" anchorCtr="false"/>
          <a:p>
            <a:pPr marL="0" indent="0">
              <a:buNone/>
            </a:pPr>
            <a:r>
              <a:rPr lang="ru-RU" altLang="x-none" sz="24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Родители  получают  доступ к образователь-ным курсам. </a:t>
            </a:r>
            <a:endParaRPr lang="ru-RU" altLang="x-none" sz="24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0" indent="0"/>
            <a:endParaRPr lang="ru-RU" altLang="x-none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692150"/>
            <a:ext cx="4225925" cy="5237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836613"/>
            <a:ext cx="4214813" cy="515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963" y="852488"/>
            <a:ext cx="3738562" cy="5121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Заголовок 1"/>
          <p:cNvSpPr>
            <a:spLocks noGrp="true"/>
          </p:cNvSpPr>
          <p:nvPr>
            <p:ph type="title"/>
          </p:nvPr>
        </p:nvSpPr>
        <p:spPr>
          <a:xfrm>
            <a:off x="468313" y="476250"/>
            <a:ext cx="8229600" cy="1143000"/>
          </a:xfrm>
          <a:ln/>
        </p:spPr>
        <p:txBody>
          <a:bodyPr vert="horz" wrap="square" lIns="91440" tIns="45720" rIns="91440" bIns="45720" anchor="ctr" anchorCtr="false"/>
          <a:p>
            <a:r>
              <a:rPr lang="ru-RU" altLang="ru-RU" sz="4000" i="1" dirty="0">
                <a:solidFill>
                  <a:srgbClr val="00B050"/>
                </a:solidFill>
              </a:rPr>
              <a:t>Дети могут посмотреть развивающие мультфильмы</a:t>
            </a:r>
            <a:endParaRPr lang="ru-RU" altLang="ru-RU" sz="4000" i="1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Grp="true" noChangeAspect="true"/>
          </p:cNvPicPr>
          <p:nvPr>
            <p:ph sz="half" idx="2" hasCustomPrompt="true"/>
          </p:nvPr>
        </p:nvPicPr>
        <p:blipFill>
          <a:blip r:embed="rId1"/>
          <a:stretch>
            <a:fillRect/>
          </a:stretch>
        </p:blipFill>
        <p:spPr>
          <a:xfrm>
            <a:off x="2051050" y="2060575"/>
            <a:ext cx="5213350" cy="3122613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 vert="horz" wrap="square" lIns="91440" tIns="45720" rIns="91440" bIns="45720" anchor="ctr" anchorCtr="false"/>
          <a:p>
            <a:r>
              <a:rPr lang="ru-RU" altLang="ru-RU" i="1" dirty="0">
                <a:solidFill>
                  <a:srgbClr val="00B050"/>
                </a:solidFill>
              </a:rPr>
              <a:t>Участие в олимпиадах </a:t>
            </a:r>
            <a:endParaRPr lang="ru-RU" altLang="ru-RU" i="1" dirty="0">
              <a:solidFill>
                <a:srgbClr val="00B050"/>
              </a:solidFill>
            </a:endParaRPr>
          </a:p>
        </p:txBody>
      </p:sp>
      <p:sp>
        <p:nvSpPr>
          <p:cNvPr id="14338" name="Объект 2"/>
          <p:cNvSpPr>
            <a:spLocks noGrp="true"/>
          </p:cNvSpPr>
          <p:nvPr>
            <p:ph sz="half" idx="1" hasCustomPrompt="true"/>
          </p:nvPr>
        </p:nvSpPr>
        <p:spPr>
          <a:xfrm>
            <a:off x="395288" y="908050"/>
            <a:ext cx="2663825" cy="965200"/>
          </a:xfrm>
          <a:ln/>
        </p:spPr>
        <p:txBody>
          <a:bodyPr vert="horz" wrap="square" lIns="91440" tIns="45720" rIns="91440" bIns="45720" anchor="t" anchorCtr="false"/>
          <a:p>
            <a:pPr marL="0" indent="0">
              <a:buNone/>
            </a:pPr>
            <a:r>
              <a:rPr lang="ru-RU" altLang="ru-RU" sz="16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Проект Uchi.ru дает возможность участвовать в олимпиадах.  Это позволяет не только проверить свои знания, но и заслужить титул интеллектуального и образованного ученика. </a:t>
            </a:r>
            <a:r>
              <a:rPr lang="ru-RU" altLang="ru-RU" sz="1600" i="1" u="sng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Все олимпиады – </a:t>
            </a:r>
            <a:r>
              <a:rPr lang="ru-RU" altLang="ru-RU" sz="1600" b="1" i="1" u="sng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бесплатные</a:t>
            </a:r>
            <a:r>
              <a:rPr lang="ru-RU" altLang="ru-RU" sz="1600" i="1" u="sng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!</a:t>
            </a:r>
            <a:endParaRPr lang="ru-RU" altLang="ru-RU" sz="1600" i="1" u="sng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339" name="Picture 6" descr="https://2.bp.blogspot.com/-ifWCn_AM3Zo/WaqZxy9C1DI/AAAAAAAAre4/0pFmfu6LsVc4LpzOH5z_yLr5K--VaP7xgCLcBGAs/s1600/FY0RG0ES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814638" y="4149725"/>
            <a:ext cx="2312987" cy="130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Box 2"/>
          <p:cNvSpPr txBox="true"/>
          <p:nvPr/>
        </p:nvSpPr>
        <p:spPr>
          <a:xfrm>
            <a:off x="3419475" y="1341438"/>
            <a:ext cx="4248150" cy="2030412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r>
              <a:rPr lang="ru-RU" altLang="x-none" i="1" dirty="0">
                <a:solidFill>
                  <a:srgbClr val="00B050"/>
                </a:solidFill>
                <a:latin typeface="Arial" panose="020B0604020202020204" pitchFamily="34" charset="0"/>
              </a:rPr>
              <a:t>Тайны Египта</a:t>
            </a:r>
            <a:endParaRPr lang="ru-RU" altLang="x-none" i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altLang="x-none" i="1" dirty="0">
                <a:solidFill>
                  <a:srgbClr val="00B050"/>
                </a:solidFill>
                <a:latin typeface="Arial" panose="020B0604020202020204" pitchFamily="34" charset="0"/>
              </a:rPr>
              <a:t>Остров Сокровищ</a:t>
            </a:r>
            <a:endParaRPr lang="ru-RU" altLang="x-none" i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altLang="x-none" i="1" dirty="0">
                <a:solidFill>
                  <a:srgbClr val="00B050"/>
                </a:solidFill>
                <a:latin typeface="Arial" panose="020B0604020202020204" pitchFamily="34" charset="0"/>
              </a:rPr>
              <a:t>Сказочная Лапландия</a:t>
            </a:r>
            <a:endParaRPr lang="ru-RU" altLang="x-none" i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altLang="x-none" i="1" dirty="0">
                <a:solidFill>
                  <a:srgbClr val="00B050"/>
                </a:solidFill>
                <a:latin typeface="Arial" panose="020B0604020202020204" pitchFamily="34" charset="0"/>
              </a:rPr>
              <a:t>Затерянная Атлантида</a:t>
            </a:r>
            <a:endParaRPr lang="ru-RU" altLang="x-none" i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altLang="x-none" i="1" dirty="0">
                <a:solidFill>
                  <a:srgbClr val="00B050"/>
                </a:solidFill>
                <a:latin typeface="Arial" panose="020B0604020202020204" pitchFamily="34" charset="0"/>
              </a:rPr>
              <a:t>Путешествие в Индию</a:t>
            </a:r>
            <a:endParaRPr lang="ru-RU" altLang="x-none" i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altLang="x-none" i="1" dirty="0">
                <a:solidFill>
                  <a:srgbClr val="00B050"/>
                </a:solidFill>
                <a:latin typeface="Arial" panose="020B0604020202020204" pitchFamily="34" charset="0"/>
              </a:rPr>
              <a:t>Покорение Рима</a:t>
            </a:r>
            <a:endParaRPr lang="ru-RU" altLang="x-none" i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altLang="x-none" i="1" dirty="0">
                <a:solidFill>
                  <a:srgbClr val="00B050"/>
                </a:solidFill>
                <a:latin typeface="Arial" panose="020B0604020202020204" pitchFamily="34" charset="0"/>
              </a:rPr>
              <a:t>Цветущие Гавайи</a:t>
            </a:r>
            <a:endParaRPr lang="ru-RU" altLang="x-none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6" descr="https://2.bp.blogspot.com/-ifWCn_AM3Zo/WaqZxy9C1DI/AAAAAAAAre4/0pFmfu6LsVc4LpzOH5z_yLr5K--VaP7xgCLcBGAs/s1600/FY0RG0ES.png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4976813"/>
            <a:ext cx="2312988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Box 3"/>
          <p:cNvSpPr txBox="true"/>
          <p:nvPr/>
        </p:nvSpPr>
        <p:spPr>
          <a:xfrm>
            <a:off x="2987675" y="908050"/>
            <a:ext cx="2592388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r>
              <a:rPr lang="ru-RU" altLang="x-none" i="1" dirty="0">
                <a:solidFill>
                  <a:srgbClr val="00B050"/>
                </a:solidFill>
                <a:latin typeface="Arial" panose="020B0604020202020204" pitchFamily="34" charset="0"/>
              </a:rPr>
              <a:t>Домашнее задание</a:t>
            </a:r>
            <a:endParaRPr lang="ru-RU" altLang="x-none" i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altLang="x-none" i="1" dirty="0">
                <a:solidFill>
                  <a:srgbClr val="00B050"/>
                </a:solidFill>
                <a:latin typeface="Arial" panose="020B0604020202020204" pitchFamily="34" charset="0"/>
              </a:rPr>
              <a:t>Проверочные работы</a:t>
            </a:r>
            <a:endParaRPr lang="ru-RU" altLang="x-none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628775"/>
            <a:ext cx="2998788" cy="3157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Box 4"/>
          <p:cNvSpPr txBox="true"/>
          <p:nvPr/>
        </p:nvSpPr>
        <p:spPr>
          <a:xfrm>
            <a:off x="3748088" y="1660525"/>
            <a:ext cx="49276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r>
              <a:rPr lang="ru-RU" altLang="x-none" i="1" dirty="0">
                <a:solidFill>
                  <a:srgbClr val="00B050"/>
                </a:solidFill>
                <a:latin typeface="Arial" panose="020B0604020202020204" pitchFamily="34" charset="0"/>
              </a:rPr>
              <a:t>За выполнение заданий ребята получают от учителя сердечко и смс. Тем самым мы поддерживаем учеников мотивирующими картинками и наклейками.</a:t>
            </a:r>
            <a:endParaRPr lang="ru-RU" altLang="x-none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16389" name="Picture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613" y="2978150"/>
            <a:ext cx="4146550" cy="2695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3416</Words>
  <Application>WPS Presentation</Application>
  <PresentationFormat>Экран (4:3)</PresentationFormat>
  <Paragraphs>69</Paragraphs>
  <Slides>18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Droid Sans Fallback</vt:lpstr>
      <vt:lpstr>Calibri</vt:lpstr>
      <vt:lpstr>Monotype Corsiva</vt:lpstr>
      <vt:lpstr>微软雅黑</vt:lpstr>
      <vt:lpstr>Arial Unicode MS</vt:lpstr>
      <vt:lpstr>Times New Roman</vt:lpstr>
      <vt:lpstr>Phetsarath OT</vt:lpstr>
      <vt:lpstr>Diseño predeterminado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vadim</cp:lastModifiedBy>
  <cp:revision>792</cp:revision>
  <dcterms:created xsi:type="dcterms:W3CDTF">2021-04-24T04:38:21Z</dcterms:created>
  <dcterms:modified xsi:type="dcterms:W3CDTF">2021-04-24T04:38:21Z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