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8" r:id="rId3"/>
    <p:sldId id="270" r:id="rId4"/>
    <p:sldId id="259" r:id="rId5"/>
    <p:sldId id="257" r:id="rId6"/>
    <p:sldId id="260"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101" d="100"/>
          <a:sy n="101" d="100"/>
        </p:scale>
        <p:origin x="-72" y="-4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54146AAE-2258-40B7-BB43-E292CD3065D2}" type="datetimeFigureOut">
              <a:rPr lang="ru-RU"/>
              <a:pPr>
                <a:defRPr/>
              </a:pPr>
              <a:t>13.01.2022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884668C-46BA-4F8C-AB84-A9255A13E1F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07B5B10F-73CD-4406-B5A6-41B7AE81E9DB}" type="datetimeFigureOut">
              <a:rPr lang="ru-RU"/>
              <a:pPr>
                <a:defRPr/>
              </a:pPr>
              <a:t>13.01.2022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2177CEB-84BF-4648-A42D-33E58047AF5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A91FC8A-A56E-4982-9CED-30EFAE0AE56D}" type="datetimeFigureOut">
              <a:rPr lang="ru-RU"/>
              <a:pPr>
                <a:defRPr/>
              </a:pPr>
              <a:t>13.01.2022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8447FA-7582-4E9D-A2C7-577987BB01B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7E0E5D6-2827-4AC4-A8F1-0C3ABBDC6D9C}" type="datetimeFigureOut">
              <a:rPr lang="ru-RU"/>
              <a:pPr>
                <a:defRPr/>
              </a:pPr>
              <a:t>13.01.2022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D954F0E-8699-45B4-9475-78DF8B75EBB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ED8AD97C-7331-4AF5-BC53-33435AAC0616}" type="datetimeFigureOut">
              <a:rPr lang="ru-RU"/>
              <a:pPr>
                <a:defRPr/>
              </a:pPr>
              <a:t>13.01.2022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65AE3F6-1AEC-44AC-9942-A0E85824D4D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8723D49B-0B6A-47B1-9EAC-FBFCCFBC473B}" type="datetimeFigureOut">
              <a:rPr lang="ru-RU"/>
              <a:pPr>
                <a:defRPr/>
              </a:pPr>
              <a:t>13.01.2022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81C57A-ED58-400D-9EBA-03671C68677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819BDF23-5C55-4DA4-B738-593E4C1F5440}" type="datetimeFigureOut">
              <a:rPr lang="ru-RU"/>
              <a:pPr>
                <a:defRPr/>
              </a:pPr>
              <a:t>13.01.2022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D97BA40-FDE6-45B3-AB5E-D2F95315EC6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727675F4-391B-4423-9642-FDFDB6C6A8BC}" type="datetimeFigureOut">
              <a:rPr lang="ru-RU"/>
              <a:pPr>
                <a:defRPr/>
              </a:pPr>
              <a:t>13.01.2022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04A0C95-DC30-4EFA-ACEB-1F247DDBABE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CF1AA28-4F4D-4562-8D02-C14F3D67B8CB}" type="datetimeFigureOut">
              <a:rPr lang="ru-RU"/>
              <a:pPr>
                <a:defRPr/>
              </a:pPr>
              <a:t>13.01.2022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509A8AB-4832-4AA5-9B9C-E01F42D612F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7E07119-B96D-4ECB-B71F-D31290209CAB}" type="datetimeFigureOut">
              <a:rPr lang="ru-RU"/>
              <a:pPr>
                <a:defRPr/>
              </a:pPr>
              <a:t>13.01.2022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910D9C5-4AE5-4479-BC95-DBFDCAC23F9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1790BFA-C892-4EC6-B4D8-FE9D40EFBD33}" type="datetimeFigureOut">
              <a:rPr lang="ru-RU"/>
              <a:pPr>
                <a:defRPr/>
              </a:pPr>
              <a:t>13.01.2022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A153BF8-25FE-4C11-AFB3-B0A8E108A9F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351369-8B37-41FE-B10F-1B997D93D2B3}" type="datetimeFigureOut">
              <a:rPr lang="ru-RU"/>
              <a:pPr>
                <a:defRPr/>
              </a:pPr>
              <a:t>13.01.2022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FB09C6-518C-4FDA-A919-A62960C5056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https://www.zastavki.com/pictures/originals/2015/Backgrounds_Green_abstract_blue_background_093133_.jpg"/>
          <p:cNvPicPr>
            <a:picLocks noChangeAspect="1" noChangeArrowheads="1"/>
          </p:cNvPicPr>
          <p:nvPr/>
        </p:nvPicPr>
        <p:blipFill>
          <a:blip r:embed="rId2"/>
          <a:srcRect/>
          <a:stretch>
            <a:fillRect/>
          </a:stretch>
        </p:blipFill>
        <p:spPr bwMode="auto">
          <a:xfrm>
            <a:off x="0" y="22225"/>
            <a:ext cx="9144000" cy="6858000"/>
          </a:xfrm>
          <a:prstGeom prst="rect">
            <a:avLst/>
          </a:prstGeom>
          <a:noFill/>
          <a:ln w="9525">
            <a:noFill/>
            <a:miter lim="800000"/>
            <a:headEnd/>
            <a:tailEnd/>
          </a:ln>
        </p:spPr>
      </p:pic>
      <p:sp>
        <p:nvSpPr>
          <p:cNvPr id="2" name="Заголовок 1"/>
          <p:cNvSpPr>
            <a:spLocks noGrp="1"/>
          </p:cNvSpPr>
          <p:nvPr>
            <p:ph type="title"/>
          </p:nvPr>
        </p:nvSpPr>
        <p:spPr>
          <a:xfrm>
            <a:off x="1425575" y="815975"/>
            <a:ext cx="7629525" cy="2743200"/>
          </a:xfrm>
        </p:spPr>
        <p:txBody>
          <a:bodyPr rtlCol="0">
            <a:normAutofit/>
          </a:bodyPr>
          <a:lstStyle/>
          <a:p>
            <a:pPr eaLnBrk="1" fontAlgn="auto" hangingPunct="1">
              <a:spcAft>
                <a:spcPts val="0"/>
              </a:spcAft>
              <a:defRPr/>
            </a:pPr>
            <a:r>
              <a:rPr lang="ru-RU" sz="1800" b="1" i="1" dirty="0" smtClean="0">
                <a:solidFill>
                  <a:schemeClr val="accent2">
                    <a:lumMod val="50000"/>
                  </a:schemeClr>
                </a:solidFill>
              </a:rPr>
              <a:t/>
            </a:r>
            <a:br>
              <a:rPr lang="ru-RU" sz="1800" b="1" i="1" dirty="0" smtClean="0">
                <a:solidFill>
                  <a:schemeClr val="accent2">
                    <a:lumMod val="50000"/>
                  </a:schemeClr>
                </a:solidFill>
              </a:rPr>
            </a:br>
            <a:endParaRPr lang="ru-RU" sz="3100" i="1" dirty="0">
              <a:solidFill>
                <a:srgbClr val="002060"/>
              </a:solidFill>
              <a:latin typeface="Book Antiqua" panose="02040602050305030304" pitchFamily="18" charset="0"/>
            </a:endParaRPr>
          </a:p>
        </p:txBody>
      </p:sp>
      <p:sp>
        <p:nvSpPr>
          <p:cNvPr id="13315" name="Объект 2"/>
          <p:cNvSpPr>
            <a:spLocks noGrp="1"/>
          </p:cNvSpPr>
          <p:nvPr>
            <p:ph idx="1"/>
          </p:nvPr>
        </p:nvSpPr>
        <p:spPr>
          <a:xfrm>
            <a:off x="539750" y="977900"/>
            <a:ext cx="7920038" cy="5475288"/>
          </a:xfrm>
        </p:spPr>
        <p:txBody>
          <a:bodyPr/>
          <a:lstStyle/>
          <a:p>
            <a:pPr algn="r" eaLnBrk="1" hangingPunct="1">
              <a:lnSpc>
                <a:spcPct val="90000"/>
              </a:lnSpc>
            </a:pPr>
            <a:endParaRPr lang="ru-RU" sz="1400" i="1" smtClean="0"/>
          </a:p>
          <a:p>
            <a:pPr algn="ctr" eaLnBrk="1" hangingPunct="1">
              <a:lnSpc>
                <a:spcPct val="90000"/>
              </a:lnSpc>
              <a:buFont typeface="Arial" charset="0"/>
              <a:buNone/>
            </a:pPr>
            <a:r>
              <a:rPr lang="ru-RU" sz="2600" b="1" i="1" smtClean="0">
                <a:solidFill>
                  <a:srgbClr val="C00000"/>
                </a:solidFill>
              </a:rPr>
              <a:t>Парциальная программа</a:t>
            </a:r>
            <a:endParaRPr lang="ru-RU" sz="2600" smtClean="0">
              <a:solidFill>
                <a:srgbClr val="C00000"/>
              </a:solidFill>
            </a:endParaRPr>
          </a:p>
          <a:p>
            <a:pPr algn="ctr" eaLnBrk="1" hangingPunct="1">
              <a:lnSpc>
                <a:spcPct val="90000"/>
              </a:lnSpc>
              <a:buFont typeface="Arial" charset="0"/>
              <a:buNone/>
            </a:pPr>
            <a:r>
              <a:rPr lang="ru-RU" sz="2600" b="1" i="1" smtClean="0">
                <a:solidFill>
                  <a:srgbClr val="C00000"/>
                </a:solidFill>
              </a:rPr>
              <a:t>«В мире сказок» </a:t>
            </a:r>
            <a:endParaRPr lang="ru-RU" sz="2600" smtClean="0">
              <a:solidFill>
                <a:srgbClr val="C00000"/>
              </a:solidFill>
            </a:endParaRPr>
          </a:p>
          <a:p>
            <a:pPr algn="ctr" eaLnBrk="1" hangingPunct="1">
              <a:lnSpc>
                <a:spcPct val="90000"/>
              </a:lnSpc>
              <a:buFont typeface="Arial" charset="0"/>
              <a:buNone/>
            </a:pPr>
            <a:r>
              <a:rPr lang="ru-RU" sz="2600" b="1" i="1" smtClean="0">
                <a:solidFill>
                  <a:srgbClr val="C00000"/>
                </a:solidFill>
              </a:rPr>
              <a:t>для детей дошкольного возраста</a:t>
            </a:r>
            <a:endParaRPr lang="ru-RU" sz="2600" smtClean="0">
              <a:solidFill>
                <a:srgbClr val="C00000"/>
              </a:solidFill>
            </a:endParaRPr>
          </a:p>
          <a:p>
            <a:pPr eaLnBrk="1" hangingPunct="1">
              <a:lnSpc>
                <a:spcPct val="90000"/>
              </a:lnSpc>
              <a:buFont typeface="Arial" charset="0"/>
              <a:buNone/>
            </a:pPr>
            <a:r>
              <a:rPr lang="ru-RU" smtClean="0">
                <a:solidFill>
                  <a:srgbClr val="C00000"/>
                </a:solidFill>
              </a:rPr>
              <a:t> </a:t>
            </a:r>
          </a:p>
          <a:p>
            <a:pPr algn="r" eaLnBrk="1" hangingPunct="1">
              <a:lnSpc>
                <a:spcPct val="90000"/>
              </a:lnSpc>
              <a:buFont typeface="Arial" charset="0"/>
              <a:buNone/>
            </a:pPr>
            <a:endParaRPr lang="ru-RU" sz="1400" i="1" smtClean="0"/>
          </a:p>
          <a:p>
            <a:pPr algn="r" eaLnBrk="1" hangingPunct="1">
              <a:lnSpc>
                <a:spcPct val="90000"/>
              </a:lnSpc>
            </a:pPr>
            <a:endParaRPr lang="ru-RU" sz="1400" i="1" smtClean="0"/>
          </a:p>
          <a:p>
            <a:pPr algn="r" eaLnBrk="1" hangingPunct="1">
              <a:lnSpc>
                <a:spcPct val="90000"/>
              </a:lnSpc>
              <a:buFont typeface="Arial" charset="0"/>
              <a:buNone/>
            </a:pPr>
            <a:endParaRPr lang="ru-RU" sz="1400" i="1" smtClean="0"/>
          </a:p>
          <a:p>
            <a:pPr algn="r" eaLnBrk="1" hangingPunct="1">
              <a:lnSpc>
                <a:spcPct val="90000"/>
              </a:lnSpc>
            </a:pPr>
            <a:endParaRPr lang="ru-RU" sz="1400" i="1" smtClean="0"/>
          </a:p>
          <a:p>
            <a:pPr algn="r" eaLnBrk="1" hangingPunct="1">
              <a:lnSpc>
                <a:spcPct val="90000"/>
              </a:lnSpc>
            </a:pPr>
            <a:endParaRPr lang="ru-RU" sz="1400" i="1" smtClean="0"/>
          </a:p>
          <a:p>
            <a:pPr algn="r" eaLnBrk="1" hangingPunct="1">
              <a:lnSpc>
                <a:spcPct val="90000"/>
              </a:lnSpc>
            </a:pPr>
            <a:endParaRPr lang="ru-RU" sz="1400" i="1" smtClean="0"/>
          </a:p>
          <a:p>
            <a:pPr algn="r" eaLnBrk="1" hangingPunct="1">
              <a:lnSpc>
                <a:spcPct val="90000"/>
              </a:lnSpc>
            </a:pPr>
            <a:endParaRPr lang="ru-RU" sz="1400" i="1" smtClean="0"/>
          </a:p>
          <a:p>
            <a:pPr algn="r" eaLnBrk="1" hangingPunct="1">
              <a:lnSpc>
                <a:spcPct val="90000"/>
              </a:lnSpc>
            </a:pPr>
            <a:endParaRPr lang="ru-RU" sz="1400" i="1" smtClean="0"/>
          </a:p>
          <a:p>
            <a:pPr algn="r" eaLnBrk="1" hangingPunct="1">
              <a:lnSpc>
                <a:spcPct val="90000"/>
              </a:lnSpc>
              <a:buFont typeface="Arial" charset="0"/>
              <a:buNone/>
            </a:pPr>
            <a:r>
              <a:rPr lang="ru-RU" sz="1400" i="1" smtClean="0"/>
              <a:t> </a:t>
            </a:r>
            <a:r>
              <a:rPr lang="ru-RU" sz="1400" b="1" i="1" smtClean="0"/>
              <a:t>Автор: </a:t>
            </a:r>
          </a:p>
          <a:p>
            <a:pPr algn="r" eaLnBrk="1" hangingPunct="1">
              <a:lnSpc>
                <a:spcPct val="90000"/>
              </a:lnSpc>
              <a:buFont typeface="Arial" charset="0"/>
              <a:buNone/>
            </a:pPr>
            <a:r>
              <a:rPr lang="ru-RU" sz="1400" b="1" i="1" smtClean="0"/>
              <a:t>Воспитатель высшей категории                                                                                                           </a:t>
            </a:r>
          </a:p>
          <a:p>
            <a:pPr algn="r" eaLnBrk="1" hangingPunct="1">
              <a:lnSpc>
                <a:spcPct val="90000"/>
              </a:lnSpc>
              <a:buFont typeface="Arial" charset="0"/>
              <a:buNone/>
            </a:pPr>
            <a:endParaRPr lang="ru-RU" sz="1400" b="1" i="1" smtClean="0"/>
          </a:p>
          <a:p>
            <a:pPr algn="r" eaLnBrk="1" hangingPunct="1">
              <a:lnSpc>
                <a:spcPct val="90000"/>
              </a:lnSpc>
              <a:buFont typeface="Arial" charset="0"/>
              <a:buNone/>
            </a:pPr>
            <a:endParaRPr lang="ru-RU" sz="1400" b="1" i="1" smtClean="0"/>
          </a:p>
          <a:p>
            <a:pPr algn="r" eaLnBrk="1" hangingPunct="1">
              <a:lnSpc>
                <a:spcPct val="90000"/>
              </a:lnSpc>
              <a:buFont typeface="Arial" charset="0"/>
              <a:buNone/>
            </a:pPr>
            <a:r>
              <a:rPr lang="ru-RU" sz="1400" b="1" i="1" smtClean="0"/>
              <a:t>Сафонова.М.В</a:t>
            </a:r>
            <a:endParaRPr lang="ru-RU" sz="1400" b="1" smtClean="0"/>
          </a:p>
        </p:txBody>
      </p:sp>
      <p:pic>
        <p:nvPicPr>
          <p:cNvPr id="13316" name="Рисунок 2" descr="&quot;Центр развития ребенка – детский сад № 28 &quot;Огонёк&quot;"/>
          <p:cNvPicPr>
            <a:picLocks noChangeAspect="1" noChangeArrowheads="1"/>
          </p:cNvPicPr>
          <p:nvPr/>
        </p:nvPicPr>
        <p:blipFill>
          <a:blip r:embed="rId3"/>
          <a:srcRect/>
          <a:stretch>
            <a:fillRect/>
          </a:stretch>
        </p:blipFill>
        <p:spPr bwMode="auto">
          <a:xfrm>
            <a:off x="250825" y="260350"/>
            <a:ext cx="8713788" cy="1120775"/>
          </a:xfrm>
          <a:prstGeom prst="rect">
            <a:avLst/>
          </a:prstGeom>
          <a:noFill/>
          <a:ln w="9525">
            <a:noFill/>
            <a:miter lim="800000"/>
            <a:headEnd/>
            <a:tailEnd/>
          </a:ln>
        </p:spPr>
      </p:pic>
      <p:pic>
        <p:nvPicPr>
          <p:cNvPr id="13317" name="Picture 3" descr="8123c5df"/>
          <p:cNvPicPr>
            <a:picLocks noChangeAspect="1" noChangeArrowheads="1"/>
          </p:cNvPicPr>
          <p:nvPr/>
        </p:nvPicPr>
        <p:blipFill>
          <a:blip r:embed="rId4"/>
          <a:srcRect/>
          <a:stretch>
            <a:fillRect/>
          </a:stretch>
        </p:blipFill>
        <p:spPr bwMode="auto">
          <a:xfrm>
            <a:off x="1968500" y="2566988"/>
            <a:ext cx="4743450" cy="2562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https://www.zastavki.com/pictures/originals/2015/Backgrounds_Green_abstract_blue_background_093133_.jpg"/>
          <p:cNvPicPr>
            <a:picLocks noChangeAspect="1" noChangeArrowheads="1"/>
          </p:cNvPicPr>
          <p:nvPr/>
        </p:nvPicPr>
        <p:blipFill>
          <a:blip r:embed="rId2"/>
          <a:srcRect/>
          <a:stretch>
            <a:fillRect/>
          </a:stretch>
        </p:blipFill>
        <p:spPr bwMode="auto">
          <a:xfrm>
            <a:off x="0" y="0"/>
            <a:ext cx="9169400" cy="6858000"/>
          </a:xfrm>
          <a:prstGeom prst="rect">
            <a:avLst/>
          </a:prstGeom>
          <a:noFill/>
          <a:ln w="9525">
            <a:noFill/>
            <a:miter lim="800000"/>
            <a:headEnd/>
            <a:tailEnd/>
          </a:ln>
        </p:spPr>
      </p:pic>
      <p:sp>
        <p:nvSpPr>
          <p:cNvPr id="14338" name="Прямоугольник 1"/>
          <p:cNvSpPr>
            <a:spLocks noChangeArrowheads="1"/>
          </p:cNvSpPr>
          <p:nvPr/>
        </p:nvSpPr>
        <p:spPr bwMode="auto">
          <a:xfrm>
            <a:off x="539750" y="981075"/>
            <a:ext cx="8280400" cy="400050"/>
          </a:xfrm>
          <a:prstGeom prst="rect">
            <a:avLst/>
          </a:prstGeom>
          <a:noFill/>
          <a:ln w="9525">
            <a:noFill/>
            <a:miter lim="800000"/>
            <a:headEnd/>
            <a:tailEnd/>
          </a:ln>
        </p:spPr>
        <p:txBody>
          <a:bodyPr>
            <a:spAutoFit/>
          </a:bodyPr>
          <a:lstStyle/>
          <a:p>
            <a:pPr algn="just"/>
            <a:endParaRPr lang="ru-RU" sz="2000">
              <a:latin typeface="Times New Roman" pitchFamily="18" charset="0"/>
              <a:cs typeface="Times New Roman" pitchFamily="18" charset="0"/>
            </a:endParaRPr>
          </a:p>
        </p:txBody>
      </p:sp>
      <p:sp>
        <p:nvSpPr>
          <p:cNvPr id="4" name="Стрелка вправо 3"/>
          <p:cNvSpPr/>
          <p:nvPr/>
        </p:nvSpPr>
        <p:spPr>
          <a:xfrm>
            <a:off x="2555875" y="333375"/>
            <a:ext cx="4392613" cy="484188"/>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indent="449263" algn="ctr">
              <a:defRPr/>
            </a:pPr>
            <a:r>
              <a:rPr lang="ru-RU" b="1">
                <a:solidFill>
                  <a:srgbClr val="000000"/>
                </a:solidFill>
                <a:latin typeface="Times New Roman" pitchFamily="18" charset="0"/>
                <a:cs typeface="Times New Roman" pitchFamily="18" charset="0"/>
              </a:rPr>
              <a:t>АКТУАЛЬНОСТЬ</a:t>
            </a:r>
          </a:p>
        </p:txBody>
      </p:sp>
      <p:sp>
        <p:nvSpPr>
          <p:cNvPr id="14340" name="Прямоугольник 4"/>
          <p:cNvSpPr>
            <a:spLocks noChangeArrowheads="1"/>
          </p:cNvSpPr>
          <p:nvPr/>
        </p:nvSpPr>
        <p:spPr bwMode="auto">
          <a:xfrm>
            <a:off x="468313" y="1125538"/>
            <a:ext cx="8424862" cy="5481637"/>
          </a:xfrm>
          <a:prstGeom prst="rect">
            <a:avLst/>
          </a:prstGeom>
          <a:noFill/>
          <a:ln w="9525">
            <a:noFill/>
            <a:miter lim="800000"/>
            <a:headEnd/>
            <a:tailEnd/>
          </a:ln>
        </p:spPr>
        <p:txBody>
          <a:bodyPr>
            <a:spAutoFit/>
          </a:bodyPr>
          <a:lstStyle/>
          <a:p>
            <a:pPr indent="449263" algn="just" fontAlgn="t">
              <a:lnSpc>
                <a:spcPct val="115000"/>
              </a:lnSpc>
              <a:spcBef>
                <a:spcPts val="750"/>
              </a:spcBef>
            </a:pPr>
            <a:endParaRPr lang="ru-RU" sz="2000" i="1">
              <a:solidFill>
                <a:srgbClr val="000000"/>
              </a:solidFill>
              <a:latin typeface="Times New Roman" pitchFamily="18" charset="0"/>
              <a:ea typeface="Calibri" pitchFamily="34" charset="0"/>
              <a:cs typeface="Times New Roman" pitchFamily="18" charset="0"/>
            </a:endParaRPr>
          </a:p>
          <a:p>
            <a:pPr indent="449263" algn="just" fontAlgn="t">
              <a:spcBef>
                <a:spcPts val="750"/>
              </a:spcBef>
            </a:pPr>
            <a:r>
              <a:rPr lang="ru-RU" i="1">
                <a:latin typeface="Times New Roman" pitchFamily="18" charset="0"/>
                <a:ea typeface="Calibri" pitchFamily="34" charset="0"/>
                <a:cs typeface="Times New Roman" pitchFamily="18" charset="0"/>
              </a:rPr>
              <a:t>Сегодня проблема развития речи детей дошкольного возраста стоит особенно остро. Анализируя исследования, посвященные развитию речи детей дошкольного возраста необходимо отметить, что данной проблематике уделялось особое место. Большое внимание вопросам развития речи детей дошкольного возраста в своих исследованиях уделяли следующие ученые: К.Д. Ушинский, Е.Н. Водовозова, Е.И. Тихеева, Е.А. Флерина, А.В.Запорожец, Д.Б. Эльконин, М.И. Лисина, А.Н. Гроздев и многие другие.</a:t>
            </a:r>
          </a:p>
          <a:p>
            <a:pPr indent="449263"/>
            <a:r>
              <a:rPr lang="ru-RU" i="1">
                <a:latin typeface="Times New Roman" pitchFamily="18" charset="0"/>
                <a:ea typeface="Calibri" pitchFamily="34" charset="0"/>
                <a:cs typeface="Times New Roman" pitchFamily="18" charset="0"/>
              </a:rPr>
              <a:t>В своих исследованиях ученые отражали следующие направления относительно развития речи детей дошкольного возраста: исследования отдельных сфер языка и их отражения в речи (фонетики, лексики, грамматики, связной речи) в виде возрастных срезов, в перспективном развитии, в условиях влияний; исследования речи детей в фило- и онтогенезе; исследование механизмов речи в их развитии. Речевое развитие детей дошкольного возраста подразумевает сформированность всех его компонентов: звукопроизношения, фонематического слуха (восприятие, анализ, синтез, дифференцировки), педагогам, приходится приложить немало усилий, чтобы заинтересовать ребенка именно литературой. И тут на помощь приходит сказка.</a:t>
            </a:r>
          </a:p>
          <a:p>
            <a:pPr indent="449263"/>
            <a:endParaRPr lang="ru-RU">
              <a:latin typeface="Times New Roman" pitchFamily="18" charset="0"/>
              <a:ea typeface="Calibri" pitchFamily="34"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s://www.zastavki.com/pictures/originals/2015/Backgrounds_Green_abstract_blue_background_093133_.jpg"/>
          <p:cNvPicPr>
            <a:picLocks noChangeAspect="1" noChangeArrowheads="1"/>
          </p:cNvPicPr>
          <p:nvPr/>
        </p:nvPicPr>
        <p:blipFill>
          <a:blip r:embed="rId2"/>
          <a:srcRect/>
          <a:stretch>
            <a:fillRect/>
          </a:stretch>
        </p:blipFill>
        <p:spPr bwMode="auto">
          <a:xfrm>
            <a:off x="0" y="0"/>
            <a:ext cx="9169400" cy="6813550"/>
          </a:xfrm>
          <a:prstGeom prst="rect">
            <a:avLst/>
          </a:prstGeom>
          <a:noFill/>
          <a:ln w="9525">
            <a:noFill/>
            <a:miter lim="800000"/>
            <a:headEnd/>
            <a:tailEnd/>
          </a:ln>
        </p:spPr>
      </p:pic>
      <p:sp>
        <p:nvSpPr>
          <p:cNvPr id="15362" name="Прямоугольник 1"/>
          <p:cNvSpPr>
            <a:spLocks noChangeArrowheads="1"/>
          </p:cNvSpPr>
          <p:nvPr/>
        </p:nvSpPr>
        <p:spPr bwMode="auto">
          <a:xfrm>
            <a:off x="323850" y="260350"/>
            <a:ext cx="6264275" cy="6216650"/>
          </a:xfrm>
          <a:prstGeom prst="rect">
            <a:avLst/>
          </a:prstGeom>
          <a:noFill/>
          <a:ln w="9525">
            <a:noFill/>
            <a:miter lim="800000"/>
            <a:headEnd/>
            <a:tailEnd/>
          </a:ln>
        </p:spPr>
        <p:txBody>
          <a:bodyPr>
            <a:spAutoFit/>
          </a:bodyPr>
          <a:lstStyle/>
          <a:p>
            <a:r>
              <a:rPr lang="ru-RU" sz="2000" i="1">
                <a:latin typeface="Times New Roman" pitchFamily="18" charset="0"/>
                <a:cs typeface="Times New Roman" pitchFamily="18" charset="0"/>
              </a:rPr>
              <a:t>Сказка вносит разнообразие в жизнь ребёнка, дарит ему радость и является одним из самых эффективных способов развития речи, в котором наиболее ярко проявляется принцип обучения: учит играя.</a:t>
            </a:r>
          </a:p>
          <a:p>
            <a:r>
              <a:rPr lang="ru-RU" sz="2000" i="1">
                <a:latin typeface="Times New Roman" pitchFamily="18" charset="0"/>
                <a:cs typeface="Times New Roman" pitchFamily="18" charset="0"/>
              </a:rPr>
              <a:t>Сказка помогает расширить словарный запас ребенка, а также развить связную логическую речь. Благодаря сказкам речь малыша становиться более эмоциональной, образной, красивой. Эти волшебные истории способствуют общению, формируют умение задавать вопросы, конструировать слова, предложения и словосочетания. Сказка – это одно из самых доступных средств полноценного развития каждого малыша. Так было, есть, и будет еще много-много лет. Не стоит преуменьшать роль сказки в жизни детей – правильно подобранная сказка положительно влияет на эмоциональное состояние ребенка, корректирует и улучшает его поведение, а также воспитывает уверенность ребенка в себе и в своих силах</a:t>
            </a:r>
          </a:p>
          <a:p>
            <a:endParaRPr lang="ru-RU">
              <a:latin typeface="Calibri" pitchFamily="34" charset="0"/>
            </a:endParaRPr>
          </a:p>
        </p:txBody>
      </p:sp>
      <p:pic>
        <p:nvPicPr>
          <p:cNvPr id="15363" name="Picture 2" descr="https://avatars.mds.yandex.net/get-pdb/1352825/b9e04bb7-3741-4430-88de-cbc266678233/s1200?webp=false"/>
          <p:cNvPicPr>
            <a:picLocks noChangeAspect="1" noChangeArrowheads="1"/>
          </p:cNvPicPr>
          <p:nvPr/>
        </p:nvPicPr>
        <p:blipFill>
          <a:blip r:embed="rId3"/>
          <a:srcRect/>
          <a:stretch>
            <a:fillRect/>
          </a:stretch>
        </p:blipFill>
        <p:spPr bwMode="auto">
          <a:xfrm>
            <a:off x="6484938" y="620713"/>
            <a:ext cx="2659062" cy="39576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s://www.zastavki.com/pictures/originals/2015/Backgrounds_Green_abstract_blue_background_093133_.jpg"/>
          <p:cNvPicPr>
            <a:picLocks noGrp="1" noChangeAspect="1" noChangeArrowheads="1"/>
          </p:cNvPicPr>
          <p:nvPr>
            <p:ph idx="1"/>
          </p:nvPr>
        </p:nvPicPr>
        <p:blipFill>
          <a:blip r:embed="rId2"/>
          <a:srcRect/>
          <a:stretch>
            <a:fillRect/>
          </a:stretch>
        </p:blipFill>
        <p:spPr>
          <a:xfrm>
            <a:off x="0" y="0"/>
            <a:ext cx="9036050" cy="6813550"/>
          </a:xfrm>
        </p:spPr>
      </p:pic>
      <p:sp>
        <p:nvSpPr>
          <p:cNvPr id="16386" name="Заголовок 1"/>
          <p:cNvSpPr>
            <a:spLocks noGrp="1"/>
          </p:cNvSpPr>
          <p:nvPr>
            <p:ph type="title"/>
          </p:nvPr>
        </p:nvSpPr>
        <p:spPr>
          <a:xfrm>
            <a:off x="523875" y="287338"/>
            <a:ext cx="8229600" cy="620712"/>
          </a:xfrm>
        </p:spPr>
        <p:txBody>
          <a:bodyPr/>
          <a:lstStyle/>
          <a:p>
            <a:pPr eaLnBrk="1" hangingPunct="1"/>
            <a:r>
              <a:rPr lang="ru-RU" sz="1800" b="1" i="1" smtClean="0">
                <a:latin typeface="Times New Roman" pitchFamily="18" charset="0"/>
              </a:rPr>
              <a:t>Цель:</a:t>
            </a:r>
            <a:r>
              <a:rPr lang="ru-RU" sz="1800" smtClean="0">
                <a:latin typeface="Times New Roman" pitchFamily="18" charset="0"/>
                <a:cs typeface="Times New Roman" pitchFamily="18" charset="0"/>
              </a:rPr>
              <a:t> </a:t>
            </a:r>
            <a:r>
              <a:rPr lang="ru-RU" sz="1800" b="1" i="1" smtClean="0">
                <a:latin typeface="Times New Roman" pitchFamily="18" charset="0"/>
                <a:cs typeface="Times New Roman" pitchFamily="18" charset="0"/>
              </a:rPr>
              <a:t>Развитие речевой активности детей дошкольного </a:t>
            </a:r>
            <a:br>
              <a:rPr lang="ru-RU" sz="1800" b="1" i="1" smtClean="0">
                <a:latin typeface="Times New Roman" pitchFamily="18" charset="0"/>
                <a:cs typeface="Times New Roman" pitchFamily="18" charset="0"/>
              </a:rPr>
            </a:br>
            <a:r>
              <a:rPr lang="ru-RU" sz="1800" b="1" i="1" smtClean="0">
                <a:latin typeface="Times New Roman" pitchFamily="18" charset="0"/>
                <a:cs typeface="Times New Roman" pitchFamily="18" charset="0"/>
              </a:rPr>
              <a:t>возраста через сказку</a:t>
            </a:r>
            <a:endParaRPr lang="ru-RU" sz="1800" b="1" i="1" smtClean="0">
              <a:latin typeface="Times New Roman" pitchFamily="18" charset="0"/>
            </a:endParaRPr>
          </a:p>
        </p:txBody>
      </p:sp>
      <p:pic>
        <p:nvPicPr>
          <p:cNvPr id="16387" name="Picture 4" descr="https://xn--80akjddcen.xn--80asehdb/upload/iblock/50d/d086283d96ec829f68026f4341aa9d26.jpg"/>
          <p:cNvPicPr>
            <a:picLocks noChangeAspect="1" noChangeArrowheads="1"/>
          </p:cNvPicPr>
          <p:nvPr/>
        </p:nvPicPr>
        <p:blipFill>
          <a:blip r:embed="rId3"/>
          <a:srcRect/>
          <a:stretch>
            <a:fillRect/>
          </a:stretch>
        </p:blipFill>
        <p:spPr bwMode="auto">
          <a:xfrm>
            <a:off x="7380288" y="698500"/>
            <a:ext cx="1646237" cy="1981200"/>
          </a:xfrm>
          <a:prstGeom prst="rect">
            <a:avLst/>
          </a:prstGeom>
          <a:noFill/>
          <a:ln w="9525">
            <a:noFill/>
            <a:miter lim="800000"/>
            <a:headEnd/>
            <a:tailEnd/>
          </a:ln>
        </p:spPr>
      </p:pic>
      <p:sp>
        <p:nvSpPr>
          <p:cNvPr id="16388" name="Прямоугольник 2"/>
          <p:cNvSpPr>
            <a:spLocks noChangeArrowheads="1"/>
          </p:cNvSpPr>
          <p:nvPr/>
        </p:nvSpPr>
        <p:spPr bwMode="auto">
          <a:xfrm>
            <a:off x="250825" y="620713"/>
            <a:ext cx="8502650" cy="6135687"/>
          </a:xfrm>
          <a:prstGeom prst="rect">
            <a:avLst/>
          </a:prstGeom>
          <a:noFill/>
          <a:ln w="9525">
            <a:noFill/>
            <a:miter lim="800000"/>
            <a:headEnd/>
            <a:tailEnd/>
          </a:ln>
        </p:spPr>
        <p:txBody>
          <a:bodyPr>
            <a:spAutoFit/>
          </a:bodyPr>
          <a:lstStyle/>
          <a:p>
            <a:pPr algn="just">
              <a:lnSpc>
                <a:spcPct val="150000"/>
              </a:lnSpc>
            </a:pPr>
            <a:r>
              <a:rPr lang="ru-RU" b="1" i="1">
                <a:latin typeface="Times New Roman" pitchFamily="18" charset="0"/>
              </a:rPr>
              <a:t>Задачи:</a:t>
            </a:r>
          </a:p>
          <a:p>
            <a:pPr algn="just">
              <a:lnSpc>
                <a:spcPct val="150000"/>
              </a:lnSpc>
            </a:pPr>
            <a:r>
              <a:rPr lang="ru-RU" b="1" i="1">
                <a:latin typeface="Times New Roman" pitchFamily="18" charset="0"/>
                <a:cs typeface="Times New Roman" pitchFamily="18" charset="0"/>
              </a:rPr>
              <a:t>Образовательные</a:t>
            </a:r>
            <a:endParaRPr lang="ru-RU" i="1">
              <a:latin typeface="Times New Roman" pitchFamily="18" charset="0"/>
              <a:cs typeface="Times New Roman" pitchFamily="18" charset="0"/>
            </a:endParaRPr>
          </a:p>
          <a:p>
            <a:r>
              <a:rPr lang="ru-RU" i="1">
                <a:latin typeface="Times New Roman" pitchFamily="18" charset="0"/>
                <a:cs typeface="Times New Roman" pitchFamily="18" charset="0"/>
              </a:rPr>
              <a:t>. - Побуждать у детей интерес к сказкам</a:t>
            </a:r>
            <a:endParaRPr lang="ru-RU" b="1" i="1">
              <a:latin typeface="Times New Roman" pitchFamily="18" charset="0"/>
              <a:cs typeface="Times New Roman" pitchFamily="18" charset="0"/>
            </a:endParaRPr>
          </a:p>
          <a:p>
            <a:r>
              <a:rPr lang="ru-RU" b="1" i="1">
                <a:latin typeface="Times New Roman" pitchFamily="18" charset="0"/>
                <a:cs typeface="Times New Roman" pitchFamily="18" charset="0"/>
              </a:rPr>
              <a:t>- Создавать </a:t>
            </a:r>
            <a:r>
              <a:rPr lang="ru-RU" i="1">
                <a:latin typeface="Times New Roman" pitchFamily="18" charset="0"/>
                <a:cs typeface="Times New Roman" pitchFamily="18" charset="0"/>
              </a:rPr>
              <a:t>необходимые условия для знакомства детей со сказками.</a:t>
            </a:r>
          </a:p>
          <a:p>
            <a:r>
              <a:rPr lang="ru-RU" i="1">
                <a:latin typeface="Times New Roman" pitchFamily="18" charset="0"/>
                <a:cs typeface="Times New Roman" pitchFamily="18" charset="0"/>
              </a:rPr>
              <a:t>- Способствовать обогащению речи, активизировать словарь детей, развивать грамматический строй речи, навыки диалогической, монологической речи.</a:t>
            </a:r>
          </a:p>
          <a:p>
            <a:r>
              <a:rPr lang="ru-RU" b="1" i="1">
                <a:latin typeface="Times New Roman" pitchFamily="18" charset="0"/>
                <a:cs typeface="Times New Roman" pitchFamily="18" charset="0"/>
              </a:rPr>
              <a:t>Развивающие</a:t>
            </a:r>
          </a:p>
          <a:p>
            <a:r>
              <a:rPr lang="ru-RU" i="1">
                <a:latin typeface="Times New Roman" pitchFamily="18" charset="0"/>
                <a:cs typeface="Times New Roman" pitchFamily="18" charset="0"/>
              </a:rPr>
              <a:t>Развивать у детей художественно – речевые исполнительские способности выразительности, эмоциональности исполнения, умения применять разнообразные интонации, выражающие характер сказки.</a:t>
            </a:r>
          </a:p>
          <a:p>
            <a:r>
              <a:rPr lang="ru-RU" i="1">
                <a:latin typeface="Times New Roman" pitchFamily="18" charset="0"/>
                <a:cs typeface="Times New Roman" pitchFamily="18" charset="0"/>
              </a:rPr>
              <a:t>- Развивать познавательные способности ребенка, любознательность, творческое воображение, память, фантазию.</a:t>
            </a:r>
          </a:p>
          <a:p>
            <a:r>
              <a:rPr lang="ru-RU" i="1">
                <a:latin typeface="Times New Roman" pitchFamily="18" charset="0"/>
                <a:cs typeface="Times New Roman" pitchFamily="18" charset="0"/>
              </a:rPr>
              <a:t>- Развивать совместную творческую деятельность детей и родителей.</a:t>
            </a:r>
          </a:p>
          <a:p>
            <a:r>
              <a:rPr lang="ru-RU" b="1" i="1">
                <a:latin typeface="Times New Roman" pitchFamily="18" charset="0"/>
                <a:cs typeface="Times New Roman" pitchFamily="18" charset="0"/>
              </a:rPr>
              <a:t>Воспитательные</a:t>
            </a:r>
          </a:p>
          <a:p>
            <a:r>
              <a:rPr lang="ru-RU" i="1">
                <a:latin typeface="Times New Roman" pitchFamily="18" charset="0"/>
                <a:cs typeface="Times New Roman" pitchFamily="18" charset="0"/>
              </a:rPr>
              <a:t>-  Воспитывать интерес к живому слову.</a:t>
            </a:r>
          </a:p>
          <a:p>
            <a:r>
              <a:rPr lang="ru-RU" i="1">
                <a:latin typeface="Times New Roman" pitchFamily="18" charset="0"/>
                <a:cs typeface="Times New Roman" pitchFamily="18" charset="0"/>
              </a:rPr>
              <a:t>- Воспитывать у детей положительных черт характера (отзывчивости, доброжелательности, сочувствия, способствующих лучшему взаимопониманию в процессе общения).</a:t>
            </a:r>
          </a:p>
          <a:p>
            <a:r>
              <a:rPr lang="ru-RU" i="1">
                <a:latin typeface="Times New Roman" pitchFamily="18" charset="0"/>
                <a:cs typeface="Times New Roman" pitchFamily="18" charset="0"/>
              </a:rPr>
              <a:t>- Помочь родителям понять ценность сказки, ее особую роль в воспитании и развитии детей.</a:t>
            </a:r>
          </a:p>
          <a:p>
            <a:pPr algn="just"/>
            <a:endParaRPr lang="ru-RU">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457200" y="274638"/>
            <a:ext cx="8435975" cy="1143000"/>
          </a:xfrm>
        </p:spPr>
        <p:txBody>
          <a:bodyPr/>
          <a:lstStyle/>
          <a:p>
            <a:pPr eaLnBrk="1" hangingPunct="1"/>
            <a:endParaRPr lang="ru-RU" sz="3200" b="1" i="1" smtClean="0"/>
          </a:p>
        </p:txBody>
      </p:sp>
      <p:sp>
        <p:nvSpPr>
          <p:cNvPr id="17410" name="Объект 2"/>
          <p:cNvSpPr>
            <a:spLocks noGrp="1"/>
          </p:cNvSpPr>
          <p:nvPr>
            <p:ph idx="1"/>
          </p:nvPr>
        </p:nvSpPr>
        <p:spPr>
          <a:xfrm>
            <a:off x="457200" y="1125538"/>
            <a:ext cx="8435975" cy="5732462"/>
          </a:xfrm>
        </p:spPr>
        <p:txBody>
          <a:bodyPr/>
          <a:lstStyle/>
          <a:p>
            <a:pPr algn="just" eaLnBrk="1" hangingPunct="1"/>
            <a:r>
              <a:rPr lang="ru-RU" smtClean="0"/>
              <a:t> </a:t>
            </a:r>
          </a:p>
        </p:txBody>
      </p:sp>
      <p:graphicFrame>
        <p:nvGraphicFramePr>
          <p:cNvPr id="7" name="Таблица 6"/>
          <p:cNvGraphicFramePr>
            <a:graphicFrameLocks noGrp="1"/>
          </p:cNvGraphicFramePr>
          <p:nvPr/>
        </p:nvGraphicFramePr>
        <p:xfrm>
          <a:off x="0" y="0"/>
          <a:ext cx="9144000" cy="6858000"/>
        </p:xfrm>
        <a:graphic>
          <a:graphicData uri="http://schemas.openxmlformats.org/drawingml/2006/table">
            <a:tbl>
              <a:tblPr/>
              <a:tblGrid>
                <a:gridCol w="5100638"/>
                <a:gridCol w="4043362"/>
              </a:tblGrid>
              <a:tr h="1150938">
                <a:tc>
                  <a:txBody>
                    <a:bodyPr/>
                    <a:lstStyle/>
                    <a:p>
                      <a:pPr marL="0" marR="0" lvl="0" indent="0" algn="ctr" defTabSz="914400" rtl="0" eaLnBrk="1" fontAlgn="base" latinLnBrk="0" hangingPunct="1">
                        <a:lnSpc>
                          <a:spcPct val="150000"/>
                        </a:lnSpc>
                        <a:spcBef>
                          <a:spcPct val="0"/>
                        </a:spcBef>
                        <a:spcAft>
                          <a:spcPts val="800"/>
                        </a:spcAft>
                        <a:buClrTx/>
                        <a:buSzTx/>
                        <a:buFontTx/>
                        <a:buNone/>
                        <a:tabLst/>
                      </a:pPr>
                      <a:r>
                        <a:rPr kumimoji="0" lang="ru-RU" sz="2000" b="1" i="0" u="none" strike="noStrike" cap="none" normalizeH="0" baseline="0" smtClean="0">
                          <a:ln>
                            <a:noFill/>
                          </a:ln>
                          <a:solidFill>
                            <a:srgbClr val="FFFFFF"/>
                          </a:solidFill>
                          <a:effectLst/>
                          <a:latin typeface="Calibri" pitchFamily="34" charset="0"/>
                        </a:rPr>
                        <a:t>Методы</a:t>
                      </a:r>
                      <a:endParaRPr kumimoji="0" lang="ru-RU" sz="20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ts val="800"/>
                        </a:spcAft>
                        <a:buClrTx/>
                        <a:buSzTx/>
                        <a:buFontTx/>
                        <a:buNone/>
                        <a:tabLst/>
                      </a:pPr>
                      <a:r>
                        <a:rPr kumimoji="0" lang="ru-RU" sz="2000" b="1" i="0" u="none" strike="noStrike" cap="none" normalizeH="0" baseline="0" smtClean="0">
                          <a:ln>
                            <a:noFill/>
                          </a:ln>
                          <a:solidFill>
                            <a:srgbClr val="FFFFFF"/>
                          </a:solidFill>
                          <a:effectLst/>
                          <a:latin typeface="Calibri" pitchFamily="34" charset="0"/>
                        </a:rPr>
                        <a:t>Приемы работы</a:t>
                      </a:r>
                      <a:endParaRPr kumimoji="0" lang="ru-RU" sz="20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714500">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rPr>
                        <a:t>Словесные</a:t>
                      </a:r>
                      <a:endParaRPr kumimoji="0" lang="ru-RU" sz="18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Calibri" pitchFamily="34" charset="0"/>
                        </a:rPr>
                        <a:t>- </a:t>
                      </a:r>
                      <a:r>
                        <a:rPr kumimoji="0" lang="ru-RU" sz="1400" b="0" i="1" u="none" strike="noStrike" cap="none" normalizeH="0" baseline="0" smtClean="0">
                          <a:ln>
                            <a:noFill/>
                          </a:ln>
                          <a:solidFill>
                            <a:srgbClr val="000000"/>
                          </a:solidFill>
                          <a:effectLst/>
                          <a:latin typeface="Calibri" pitchFamily="34" charset="0"/>
                        </a:rPr>
                        <a:t>беседа</a:t>
                      </a:r>
                    </a:p>
                    <a:p>
                      <a:pPr marL="0" marR="0" lvl="0" indent="0" algn="just" defTabSz="914400" rtl="0" eaLnBrk="1" fontAlgn="base" latinLnBrk="0" hangingPunct="1">
                        <a:lnSpc>
                          <a:spcPct val="107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Calibri" pitchFamily="34" charset="0"/>
                        </a:rPr>
                        <a:t>- рассказ</a:t>
                      </a:r>
                    </a:p>
                    <a:p>
                      <a:pPr marL="0" marR="0" lvl="0" indent="0" algn="just" defTabSz="914400" rtl="0" eaLnBrk="1" fontAlgn="base" latinLnBrk="0" hangingPunct="1">
                        <a:lnSpc>
                          <a:spcPct val="107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Calibri" pitchFamily="34" charset="0"/>
                        </a:rPr>
                        <a:t> - пояснение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Calibri" pitchFamily="34" charset="0"/>
                        </a:rPr>
                        <a:t>- рассказ педагога</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Calibri" pitchFamily="34" charset="0"/>
                        </a:rPr>
                        <a:t>- рассказы детей</a:t>
                      </a:r>
                    </a:p>
                    <a:p>
                      <a:pPr marL="0" marR="0" lvl="0" indent="0" algn="just" defTabSz="914400" rtl="0" eaLnBrk="1" fontAlgn="base" latinLnBrk="0" hangingPunct="1">
                        <a:lnSpc>
                          <a:spcPct val="107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Calibri" pitchFamily="34" charset="0"/>
                        </a:rPr>
                        <a:t>-беседы</a:t>
                      </a:r>
                    </a:p>
                    <a:p>
                      <a:pPr marL="0" marR="0" lvl="0" indent="0" algn="just" defTabSz="914400" rtl="0" eaLnBrk="1" fontAlgn="base" latinLnBrk="0" hangingPunct="1">
                        <a:lnSpc>
                          <a:spcPct val="107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Calibri" pitchFamily="34" charset="0"/>
                          <a:ea typeface="Calibri" pitchFamily="34" charset="0"/>
                          <a:cs typeface="Times New Roman" pitchFamily="18" charset="0"/>
                        </a:rPr>
                        <a:t>-аудиосказки</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301750">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rPr>
                        <a:t>Наглядные</a:t>
                      </a:r>
                      <a:endParaRPr kumimoji="0" lang="ru-RU" sz="18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Calibri" pitchFamily="34" charset="0"/>
                        </a:rPr>
                        <a:t>-</a:t>
                      </a:r>
                      <a:r>
                        <a:rPr kumimoji="0" lang="ru-RU" sz="1400" b="0" i="1" u="none" strike="noStrike" cap="none" normalizeH="0" baseline="0" smtClean="0">
                          <a:ln>
                            <a:noFill/>
                          </a:ln>
                          <a:solidFill>
                            <a:srgbClr val="000000"/>
                          </a:solidFill>
                          <a:effectLst/>
                          <a:latin typeface="Calibri" pitchFamily="34" charset="0"/>
                        </a:rPr>
                        <a:t>показ видео-презентаций</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Calibri" pitchFamily="34" charset="0"/>
                        </a:rPr>
                        <a:t>-просмотр обучающих мультфильмов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Calibri" pitchFamily="34" charset="0"/>
                        </a:rPr>
                        <a:t>-видео уроки</a:t>
                      </a:r>
                      <a:endParaRPr kumimoji="0" lang="ru-RU" sz="1400" b="0"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468438">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rPr>
                        <a:t>Практические</a:t>
                      </a:r>
                      <a:endParaRPr kumimoji="0" lang="ru-RU" sz="18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Calibri" pitchFamily="34" charset="0"/>
                        </a:rPr>
                        <a:t>- </a:t>
                      </a:r>
                      <a:r>
                        <a:rPr kumimoji="0" lang="ru-RU" sz="1400" b="0" i="1" u="none" strike="noStrike" cap="none" normalizeH="0" baseline="0" smtClean="0">
                          <a:ln>
                            <a:noFill/>
                          </a:ln>
                          <a:solidFill>
                            <a:srgbClr val="000000"/>
                          </a:solidFill>
                          <a:effectLst/>
                          <a:latin typeface="Calibri" pitchFamily="34" charset="0"/>
                        </a:rPr>
                        <a:t>упражнение</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Calibri" pitchFamily="34" charset="0"/>
                        </a:rPr>
                        <a:t>-элементарные опыты, экспериментирование</a:t>
                      </a:r>
                    </a:p>
                    <a:p>
                      <a:pPr marL="0" marR="0" lvl="0" indent="0" algn="l" defTabSz="914400" rtl="0" eaLnBrk="1" fontAlgn="base" latinLnBrk="0" hangingPunct="1">
                        <a:lnSpc>
                          <a:spcPct val="107000"/>
                        </a:lnSpc>
                        <a:spcBef>
                          <a:spcPct val="0"/>
                        </a:spcBef>
                        <a:spcAft>
                          <a:spcPct val="0"/>
                        </a:spcAft>
                        <a:buClrTx/>
                        <a:buSzTx/>
                        <a:buFontTx/>
                        <a:buChar char="-"/>
                        <a:tabLst/>
                      </a:pPr>
                      <a:r>
                        <a:rPr kumimoji="0" lang="ru-RU" sz="1400" b="0" i="1" u="none" strike="noStrike" cap="none" normalizeH="0" baseline="0" smtClean="0">
                          <a:ln>
                            <a:noFill/>
                          </a:ln>
                          <a:solidFill>
                            <a:srgbClr val="000000"/>
                          </a:solidFill>
                          <a:effectLst/>
                          <a:latin typeface="Calibri" pitchFamily="34" charset="0"/>
                        </a:rPr>
                        <a:t>моделирование</a:t>
                      </a:r>
                    </a:p>
                    <a:p>
                      <a:pPr marL="0" marR="0" lvl="0" indent="0" algn="l" defTabSz="914400" rtl="0" eaLnBrk="1" fontAlgn="base" latinLnBrk="0" hangingPunct="1">
                        <a:lnSpc>
                          <a:spcPct val="107000"/>
                        </a:lnSpc>
                        <a:spcBef>
                          <a:spcPct val="0"/>
                        </a:spcBef>
                        <a:spcAft>
                          <a:spcPct val="0"/>
                        </a:spcAft>
                        <a:buClrTx/>
                        <a:buSzTx/>
                        <a:buFontTx/>
                        <a:buChar char="-"/>
                        <a:tabLst/>
                      </a:pPr>
                      <a:r>
                        <a:rPr kumimoji="0" lang="ru-RU" sz="1400" b="0" i="1" u="none" strike="noStrike" cap="none" normalizeH="0" baseline="0" smtClean="0">
                          <a:ln>
                            <a:noFill/>
                          </a:ln>
                          <a:solidFill>
                            <a:srgbClr val="000000"/>
                          </a:solidFill>
                          <a:effectLst/>
                          <a:latin typeface="Calibri" pitchFamily="34" charset="0"/>
                          <a:ea typeface="Calibri" pitchFamily="34" charset="0"/>
                          <a:cs typeface="Times New Roman" pitchFamily="18" charset="0"/>
                        </a:rPr>
                        <a:t>квадрат В.В.Воскобовича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22375">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rPr>
                        <a:t>Игровые</a:t>
                      </a:r>
                      <a:endParaRPr kumimoji="0" lang="ru-RU" sz="18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Calibri" pitchFamily="34" charset="0"/>
                        </a:rPr>
                        <a:t>- </a:t>
                      </a:r>
                      <a:r>
                        <a:rPr kumimoji="0" lang="ru-RU" sz="1400" b="0" i="1" u="none" strike="noStrike" cap="none" normalizeH="0" baseline="0" smtClean="0">
                          <a:ln>
                            <a:noFill/>
                          </a:ln>
                          <a:solidFill>
                            <a:srgbClr val="000000"/>
                          </a:solidFill>
                          <a:effectLst/>
                          <a:latin typeface="Calibri" pitchFamily="34" charset="0"/>
                        </a:rPr>
                        <a:t>дидактическая игра</a:t>
                      </a:r>
                    </a:p>
                    <a:p>
                      <a:pPr marL="0" marR="0" lvl="0" indent="0" algn="just" defTabSz="914400" rtl="0" eaLnBrk="1" fontAlgn="base" latinLnBrk="0" hangingPunct="1">
                        <a:lnSpc>
                          <a:spcPct val="107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Calibri" pitchFamily="34" charset="0"/>
                        </a:rPr>
                        <a:t>-игры драматизации</a:t>
                      </a:r>
                    </a:p>
                    <a:p>
                      <a:pPr marL="0" marR="0" lvl="0" indent="0" algn="just" defTabSz="914400" rtl="0" eaLnBrk="1" fontAlgn="base" latinLnBrk="0" hangingPunct="1">
                        <a:lnSpc>
                          <a:spcPct val="107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Calibri" pitchFamily="34" charset="0"/>
                        </a:rPr>
                        <a:t>-воображаемая ситуация в развернутом виде</a:t>
                      </a:r>
                      <a:endParaRPr kumimoji="0" lang="ru-RU" sz="1400" b="0"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https://www.zastavki.com/pictures/originals/2015/Backgrounds_Green_abstract_blue_background_093133_.jpg"/>
          <p:cNvPicPr>
            <a:picLocks noGrp="1" noChangeAspect="1" noChangeArrowheads="1"/>
          </p:cNvPicPr>
          <p:nvPr>
            <p:ph idx="1"/>
          </p:nvPr>
        </p:nvPicPr>
        <p:blipFill>
          <a:blip r:embed="rId2"/>
          <a:srcRect/>
          <a:stretch>
            <a:fillRect/>
          </a:stretch>
        </p:blipFill>
        <p:spPr>
          <a:xfrm>
            <a:off x="0" y="0"/>
            <a:ext cx="9144000" cy="6813550"/>
          </a:xfrm>
        </p:spPr>
      </p:pic>
      <p:sp>
        <p:nvSpPr>
          <p:cNvPr id="18434" name="Заголовок 1"/>
          <p:cNvSpPr>
            <a:spLocks noGrp="1"/>
          </p:cNvSpPr>
          <p:nvPr>
            <p:ph type="title"/>
          </p:nvPr>
        </p:nvSpPr>
        <p:spPr>
          <a:xfrm>
            <a:off x="395288" y="274638"/>
            <a:ext cx="8291512" cy="6323012"/>
          </a:xfrm>
        </p:spPr>
        <p:txBody>
          <a:bodyPr/>
          <a:lstStyle/>
          <a:p>
            <a:pPr eaLnBrk="1" hangingPunct="1"/>
            <a:r>
              <a:rPr lang="ru-RU" sz="2000" smtClean="0"/>
              <a:t/>
            </a:r>
            <a:br>
              <a:rPr lang="ru-RU" sz="2000" smtClean="0"/>
            </a:br>
            <a:r>
              <a:rPr lang="ru-RU" sz="2000" smtClean="0"/>
              <a:t/>
            </a:r>
            <a:br>
              <a:rPr lang="ru-RU" sz="2000" smtClean="0"/>
            </a:br>
            <a:r>
              <a:rPr lang="ru-RU" sz="2000" smtClean="0"/>
              <a:t/>
            </a:r>
            <a:br>
              <a:rPr lang="ru-RU" sz="2000" smtClean="0"/>
            </a:br>
            <a:r>
              <a:rPr lang="ru-RU" sz="2000" smtClean="0"/>
              <a:t/>
            </a:r>
            <a:br>
              <a:rPr lang="ru-RU" sz="2000" smtClean="0"/>
            </a:br>
            <a:r>
              <a:rPr lang="ru-RU" sz="2000" smtClean="0"/>
              <a:t/>
            </a:r>
            <a:br>
              <a:rPr lang="ru-RU" sz="2000" smtClean="0"/>
            </a:br>
            <a:r>
              <a:rPr lang="ru-RU" sz="2000" smtClean="0"/>
              <a:t/>
            </a:r>
            <a:br>
              <a:rPr lang="ru-RU" sz="2000" smtClean="0"/>
            </a:br>
            <a:r>
              <a:rPr lang="ru-RU" sz="2000" smtClean="0"/>
              <a:t>  </a:t>
            </a:r>
            <a:br>
              <a:rPr lang="ru-RU" sz="2000" smtClean="0"/>
            </a:br>
            <a:r>
              <a:rPr lang="ru-RU" sz="2000" smtClean="0"/>
              <a:t/>
            </a:r>
            <a:br>
              <a:rPr lang="ru-RU" sz="2000" smtClean="0"/>
            </a:br>
            <a:r>
              <a:rPr lang="ru-RU" sz="2000" smtClean="0"/>
              <a:t/>
            </a:r>
            <a:br>
              <a:rPr lang="ru-RU" sz="2000" smtClean="0"/>
            </a:br>
            <a:r>
              <a:rPr lang="ru-RU" sz="2000" smtClean="0"/>
              <a:t/>
            </a:r>
            <a:br>
              <a:rPr lang="ru-RU" sz="2000" smtClean="0"/>
            </a:br>
            <a:r>
              <a:rPr lang="ru-RU" sz="2000" smtClean="0"/>
              <a:t/>
            </a:r>
            <a:br>
              <a:rPr lang="ru-RU" sz="2000" smtClean="0"/>
            </a:br>
            <a:r>
              <a:rPr lang="ru-RU" sz="2000" smtClean="0"/>
              <a:t/>
            </a:r>
            <a:br>
              <a:rPr lang="ru-RU" sz="2000" smtClean="0"/>
            </a:br>
            <a:r>
              <a:rPr lang="ru-RU" sz="2000" b="1" smtClean="0"/>
              <a:t> </a:t>
            </a:r>
          </a:p>
        </p:txBody>
      </p:sp>
      <p:sp>
        <p:nvSpPr>
          <p:cNvPr id="3" name="5-конечная звезда 2"/>
          <p:cNvSpPr/>
          <p:nvPr/>
        </p:nvSpPr>
        <p:spPr>
          <a:xfrm>
            <a:off x="1908175" y="2060575"/>
            <a:ext cx="46038" cy="460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Овал 4"/>
          <p:cNvSpPr/>
          <p:nvPr/>
        </p:nvSpPr>
        <p:spPr>
          <a:xfrm>
            <a:off x="153988" y="873125"/>
            <a:ext cx="4489450" cy="2808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a:solidFill>
                  <a:srgbClr val="FFFFFF"/>
                </a:solidFill>
                <a:latin typeface="Times New Roman" pitchFamily="18" charset="0"/>
                <a:cs typeface="Times New Roman" pitchFamily="18" charset="0"/>
              </a:rPr>
              <a:t>развитие интереса к русской сказке;</a:t>
            </a:r>
          </a:p>
          <a:p>
            <a:r>
              <a:rPr lang="ru-RU">
                <a:solidFill>
                  <a:srgbClr val="FFFFFF"/>
                </a:solidFill>
                <a:latin typeface="Times New Roman" pitchFamily="18" charset="0"/>
                <a:cs typeface="Times New Roman" pitchFamily="18" charset="0"/>
              </a:rPr>
              <a:t>развитие у детей речевой активности, творческих способностей, коммуникативных навыков</a:t>
            </a:r>
            <a:endParaRPr lang="ru-RU">
              <a:solidFill>
                <a:srgbClr val="FFFFFF"/>
              </a:solidFill>
            </a:endParaRPr>
          </a:p>
        </p:txBody>
      </p:sp>
      <p:sp>
        <p:nvSpPr>
          <p:cNvPr id="6" name="Овал 5"/>
          <p:cNvSpPr/>
          <p:nvPr/>
        </p:nvSpPr>
        <p:spPr>
          <a:xfrm>
            <a:off x="4643438" y="908050"/>
            <a:ext cx="4556125" cy="2881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latin typeface="Times New Roman" panose="02020603050405020304" pitchFamily="18" charset="0"/>
                <a:cs typeface="Times New Roman" panose="02020603050405020304" pitchFamily="18" charset="0"/>
              </a:rPr>
              <a:t>улучшение и активизация выразительных средств общения; пластика, мимика .</a:t>
            </a:r>
          </a:p>
          <a:p>
            <a:pPr fontAlgn="auto">
              <a:spcBef>
                <a:spcPts val="0"/>
              </a:spcBef>
              <a:spcAft>
                <a:spcPts val="0"/>
              </a:spcAft>
              <a:defRPr/>
            </a:pPr>
            <a:r>
              <a:rPr lang="ru-RU" dirty="0">
                <a:latin typeface="Times New Roman" panose="02020603050405020304" pitchFamily="18" charset="0"/>
                <a:cs typeface="Times New Roman" panose="02020603050405020304" pitchFamily="18" charset="0"/>
              </a:rPr>
              <a:t>-развитие речи детей, пополнение словарного запаса</a:t>
            </a:r>
          </a:p>
          <a:p>
            <a:pPr fontAlgn="auto">
              <a:spcBef>
                <a:spcPts val="0"/>
              </a:spcBef>
              <a:spcAft>
                <a:spcPts val="0"/>
              </a:spcAft>
              <a:defRPr/>
            </a:pPr>
            <a:r>
              <a:rPr lang="ru-RU" dirty="0">
                <a:latin typeface="Times New Roman" panose="02020603050405020304" pitchFamily="18" charset="0"/>
                <a:cs typeface="Times New Roman" panose="02020603050405020304" pitchFamily="18" charset="0"/>
              </a:rPr>
              <a:t>совершенствование выразительности и связной речи детей;</a:t>
            </a:r>
          </a:p>
        </p:txBody>
      </p:sp>
      <p:sp>
        <p:nvSpPr>
          <p:cNvPr id="7" name="Овал 6"/>
          <p:cNvSpPr/>
          <p:nvPr/>
        </p:nvSpPr>
        <p:spPr>
          <a:xfrm>
            <a:off x="1954213" y="3681413"/>
            <a:ext cx="5210175" cy="3024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latin typeface="Times New Roman" panose="02020603050405020304" pitchFamily="18" charset="0"/>
                <a:cs typeface="Times New Roman" panose="02020603050405020304" pitchFamily="18" charset="0"/>
              </a:rPr>
              <a:t>творческое развитие детей;</a:t>
            </a:r>
          </a:p>
          <a:p>
            <a:pPr fontAlgn="auto">
              <a:spcBef>
                <a:spcPts val="0"/>
              </a:spcBef>
              <a:spcAft>
                <a:spcPts val="0"/>
              </a:spcAft>
              <a:defRPr/>
            </a:pPr>
            <a:r>
              <a:rPr lang="ru-RU" dirty="0">
                <a:latin typeface="Times New Roman" panose="02020603050405020304" pitchFamily="18" charset="0"/>
                <a:cs typeface="Times New Roman" panose="02020603050405020304" pitchFamily="18" charset="0"/>
              </a:rPr>
              <a:t>развитие эмоциональной отзывчивости;</a:t>
            </a:r>
          </a:p>
          <a:p>
            <a:pPr fontAlgn="auto">
              <a:spcBef>
                <a:spcPts val="0"/>
              </a:spcBef>
              <a:spcAft>
                <a:spcPts val="0"/>
              </a:spcAft>
              <a:defRPr/>
            </a:pPr>
            <a:r>
              <a:rPr lang="ru-RU" dirty="0">
                <a:latin typeface="Times New Roman" panose="02020603050405020304" pitchFamily="18" charset="0"/>
                <a:cs typeface="Times New Roman" panose="02020603050405020304" pitchFamily="18" charset="0"/>
              </a:rPr>
              <a:t>гармонизация отношений между взрослыми и детьми.</a:t>
            </a:r>
          </a:p>
          <a:p>
            <a:pPr fontAlgn="auto">
              <a:spcBef>
                <a:spcPts val="0"/>
              </a:spcBef>
              <a:spcAft>
                <a:spcPts val="0"/>
              </a:spcAft>
              <a:defRPr/>
            </a:pPr>
            <a:r>
              <a:rPr lang="ru-RU" dirty="0">
                <a:latin typeface="Times New Roman" panose="02020603050405020304" pitchFamily="18" charset="0"/>
                <a:cs typeface="Times New Roman" panose="02020603050405020304" pitchFamily="18" charset="0"/>
              </a:rPr>
              <a:t> </a:t>
            </a:r>
          </a:p>
          <a:p>
            <a:pPr fontAlgn="auto">
              <a:spcBef>
                <a:spcPts val="0"/>
              </a:spcBef>
              <a:spcAft>
                <a:spcPts val="0"/>
              </a:spcAft>
              <a:defRPr/>
            </a:pPr>
            <a:endParaRPr lang="ru-RU" b="1" i="1" dirty="0"/>
          </a:p>
        </p:txBody>
      </p:sp>
      <p:sp>
        <p:nvSpPr>
          <p:cNvPr id="10" name="Прямоугольник 9"/>
          <p:cNvSpPr/>
          <p:nvPr/>
        </p:nvSpPr>
        <p:spPr>
          <a:xfrm>
            <a:off x="2627313" y="166688"/>
            <a:ext cx="3960812" cy="741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i="1">
                <a:solidFill>
                  <a:srgbClr val="00CC00"/>
                </a:solidFill>
              </a:rPr>
              <a:t>Ожидаемые результаты</a:t>
            </a:r>
            <a:endParaRPr lang="ru-RU" sz="2400">
              <a:solidFill>
                <a:srgbClr val="00CC00"/>
              </a:solidFill>
            </a:endParaRPr>
          </a:p>
        </p:txBody>
      </p:sp>
      <p:pic>
        <p:nvPicPr>
          <p:cNvPr id="18440" name="Picture 2" descr="https://img-fotki.yandex.ru/get/9496/16969765.1b5/0_87ae8_684430ed_orig.png"/>
          <p:cNvPicPr>
            <a:picLocks noChangeAspect="1" noChangeArrowheads="1"/>
          </p:cNvPicPr>
          <p:nvPr/>
        </p:nvPicPr>
        <p:blipFill>
          <a:blip r:embed="rId3"/>
          <a:srcRect/>
          <a:stretch>
            <a:fillRect/>
          </a:stretch>
        </p:blipFill>
        <p:spPr bwMode="auto">
          <a:xfrm>
            <a:off x="395288" y="4013200"/>
            <a:ext cx="1047750" cy="1758950"/>
          </a:xfrm>
          <a:prstGeom prst="rect">
            <a:avLst/>
          </a:prstGeom>
          <a:noFill/>
          <a:ln w="9525">
            <a:noFill/>
            <a:miter lim="800000"/>
            <a:headEnd/>
            <a:tailEnd/>
          </a:ln>
        </p:spPr>
      </p:pic>
      <p:pic>
        <p:nvPicPr>
          <p:cNvPr id="18441" name="Picture 2" descr="https://www.superdecoupage.ru/wp-content/uploads/2016/12/kartinki-s-petuhami-0008.png"/>
          <p:cNvPicPr>
            <a:picLocks noChangeAspect="1" noChangeArrowheads="1"/>
          </p:cNvPicPr>
          <p:nvPr/>
        </p:nvPicPr>
        <p:blipFill>
          <a:blip r:embed="rId4"/>
          <a:srcRect/>
          <a:stretch>
            <a:fillRect/>
          </a:stretch>
        </p:blipFill>
        <p:spPr bwMode="auto">
          <a:xfrm>
            <a:off x="7488238" y="4029075"/>
            <a:ext cx="1331912" cy="16240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464</Words>
  <Application>Microsoft Office PowerPoint</Application>
  <PresentationFormat>Экран (4:3)</PresentationFormat>
  <Paragraphs>74</Paragraphs>
  <Slides>6</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6</vt:i4>
      </vt:variant>
    </vt:vector>
  </HeadingPairs>
  <TitlesOfParts>
    <vt:vector size="11" baseType="lpstr">
      <vt:lpstr>Arial</vt:lpstr>
      <vt:lpstr>Calibri</vt:lpstr>
      <vt:lpstr>Book Antiqua</vt:lpstr>
      <vt:lpstr>Times New Roman</vt:lpstr>
      <vt:lpstr>Тема Office</vt:lpstr>
      <vt:lpstr> </vt:lpstr>
      <vt:lpstr>Слайд 2</vt:lpstr>
      <vt:lpstr>Слайд 3</vt:lpstr>
      <vt:lpstr>Цель: Развитие речевой активности детей дошкольного  возраста через сказку</vt:lpstr>
      <vt:lpstr>Слайд 5</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Муниципальное бюджетное дошкольное образовательное  учреждение  «Центр развития ребенка – детский сад №28 «Огонек»»     Использование ИКТ технологий в развитие детей дошкольного возраста « Аудио сказки»</dc:title>
  <dc:creator>User</dc:creator>
  <cp:lastModifiedBy>Педкабинет</cp:lastModifiedBy>
  <cp:revision>56</cp:revision>
  <dcterms:created xsi:type="dcterms:W3CDTF">2021-03-17T00:17:39Z</dcterms:created>
  <dcterms:modified xsi:type="dcterms:W3CDTF">2022-01-13T01:04:12Z</dcterms:modified>
</cp:coreProperties>
</file>