
<file path=[Content_Types].xml><?xml version="1.0" encoding="utf-8"?>
<Types xmlns="http://schemas.openxmlformats.org/package/2006/content-types"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3"/>
    <p:sldId id="275" r:id="rId4"/>
    <p:sldId id="257" r:id="rId5"/>
    <p:sldId id="258" r:id="rId6"/>
    <p:sldId id="259" r:id="rId7"/>
    <p:sldId id="260" r:id="rId8"/>
    <p:sldId id="261" r:id="rId9"/>
    <p:sldId id="281" r:id="rId10"/>
    <p:sldId id="265" r:id="rId11"/>
    <p:sldId id="280" r:id="rId12"/>
    <p:sldId id="279" r:id="rId13"/>
    <p:sldId id="287" r:id="rId14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00"/>
    <a:srgbClr val="0000FF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4B3405-AE64-47C1-A7F2-D084A87A4D6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D4752D-F9DC-43D1-8F42-F09E3F9A9BA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C66D4E-282F-482E-A83F-8CB6849F656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B93999-BA7A-4182-9724-BE1391F75BE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BA67E3-2CB0-4F7B-8647-63E5DF3EC89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D4752D-F9DC-43D1-8F42-F09E3F9A9BA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0A8F15-08F5-4E03-8AEB-22FE37EA75F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D4752D-F9DC-43D1-8F42-F09E3F9A9BA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6AAE35-2304-4D77-818E-721F8861567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F631D6-FA01-4178-925D-7810E09F0A3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3DA42E-5726-4EFB-980D-63A85EF905D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lang="en-US" altLang="x-none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D4752D-F9DC-43D1-8F42-F09E3F9A9BA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C:\Users\Учитель\Desktop\Лена\22 марта\00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0" y="0"/>
            <a:ext cx="90805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2500306"/>
            <a:ext cx="490332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По дорогам </a:t>
            </a:r>
            <a:endParaRPr kumimoji="0" lang="ru-RU" sz="6000" b="1" i="1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1" i="1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сказок</a:t>
            </a:r>
            <a:endParaRPr kumimoji="0" lang="ru-RU" sz="6000" b="1" i="1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14313" y="357188"/>
            <a:ext cx="3286125" cy="3657600"/>
          </a:xfrm>
          <a:ln/>
        </p:spPr>
      </p:pic>
      <p:sp>
        <p:nvSpPr>
          <p:cNvPr id="27651" name="TextBox 3"/>
          <p:cNvSpPr txBox="1"/>
          <p:nvPr/>
        </p:nvSpPr>
        <p:spPr>
          <a:xfrm>
            <a:off x="4643438" y="285750"/>
            <a:ext cx="288925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b="1" dirty="0">
                <a:solidFill>
                  <a:srgbClr val="7030A0"/>
                </a:solidFill>
                <a:latin typeface="Arial" panose="020B0604020202020204" pitchFamily="34" charset="0"/>
              </a:rPr>
              <a:t>«Бычок - чёрный бочок</a:t>
            </a:r>
            <a:endParaRPr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7030A0"/>
                </a:solidFill>
                <a:latin typeface="Arial" panose="020B0604020202020204" pitchFamily="34" charset="0"/>
              </a:rPr>
              <a:t> белые копытца»</a:t>
            </a:r>
            <a:endParaRPr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TextBox 4"/>
          <p:cNvSpPr txBox="1"/>
          <p:nvPr/>
        </p:nvSpPr>
        <p:spPr>
          <a:xfrm>
            <a:off x="3571875" y="1143000"/>
            <a:ext cx="5214938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 dirty="0">
                <a:latin typeface="Arial" panose="020B0604020202020204" pitchFamily="34" charset="0"/>
              </a:rPr>
              <a:t>Какие нетрадиционные виды </a:t>
            </a:r>
            <a:endParaRPr sz="2400" b="1" dirty="0">
              <a:latin typeface="Arial" panose="020B0604020202020204" pitchFamily="34" charset="0"/>
            </a:endParaRPr>
          </a:p>
          <a:p>
            <a:pPr algn="ctr"/>
            <a:r>
              <a:rPr sz="2400" b="1" dirty="0">
                <a:latin typeface="Arial" panose="020B0604020202020204" pitchFamily="34" charset="0"/>
              </a:rPr>
              <a:t>транспорта используются в сказках?</a:t>
            </a:r>
            <a:endParaRPr sz="2400" b="1" dirty="0">
              <a:latin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5" y="3857625"/>
            <a:ext cx="3035300" cy="2643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13" y="2286000"/>
            <a:ext cx="2578100" cy="1817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0" descr="Маленькая Баба -Яг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8" y="4140200"/>
            <a:ext cx="1897062" cy="271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5" descr="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88" y="4143375"/>
            <a:ext cx="1711325" cy="2419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 b="25815"/>
          <a:stretch>
            <a:fillRect/>
          </a:stretch>
        </p:blipFill>
        <p:spPr>
          <a:xfrm>
            <a:off x="571500" y="857250"/>
            <a:ext cx="8143875" cy="3357563"/>
          </a:xfrm>
          <a:ln/>
        </p:spPr>
      </p:pic>
      <p:sp>
        <p:nvSpPr>
          <p:cNvPr id="28675" name="TextBox 3"/>
          <p:cNvSpPr txBox="1"/>
          <p:nvPr/>
        </p:nvSpPr>
        <p:spPr>
          <a:xfrm>
            <a:off x="285750" y="4214813"/>
            <a:ext cx="2962275" cy="120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b="1" dirty="0">
                <a:solidFill>
                  <a:srgbClr val="00B050"/>
                </a:solidFill>
                <a:latin typeface="Arial" panose="020B0604020202020204" pitchFamily="34" charset="0"/>
              </a:rPr>
              <a:t>Белым снегом  замело</a:t>
            </a:r>
            <a:endParaRPr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00B050"/>
                </a:solidFill>
                <a:latin typeface="Arial" panose="020B0604020202020204" pitchFamily="34" charset="0"/>
              </a:rPr>
              <a:t>Все дороги на село,</a:t>
            </a:r>
            <a:endParaRPr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00B050"/>
                </a:solidFill>
                <a:latin typeface="Arial" panose="020B0604020202020204" pitchFamily="34" charset="0"/>
              </a:rPr>
              <a:t>Все дороги, все пути,</a:t>
            </a:r>
            <a:endParaRPr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00B050"/>
                </a:solidFill>
                <a:latin typeface="Arial" panose="020B0604020202020204" pitchFamily="34" charset="0"/>
              </a:rPr>
              <a:t>Ни проехать, не пройти.</a:t>
            </a:r>
            <a:endParaRPr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TextBox 4"/>
          <p:cNvSpPr txBox="1"/>
          <p:nvPr/>
        </p:nvSpPr>
        <p:spPr>
          <a:xfrm>
            <a:off x="3000375" y="5357813"/>
            <a:ext cx="2884488" cy="120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b="1" dirty="0">
                <a:solidFill>
                  <a:srgbClr val="FF0066"/>
                </a:solidFill>
                <a:latin typeface="Arial" panose="020B0604020202020204" pitchFamily="34" charset="0"/>
              </a:rPr>
              <a:t>Как по снегу, по метели</a:t>
            </a:r>
            <a:endParaRPr b="1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FF0066"/>
                </a:solidFill>
                <a:latin typeface="Arial" panose="020B0604020202020204" pitchFamily="34" charset="0"/>
              </a:rPr>
              <a:t>Трое саночек летели.</a:t>
            </a:r>
            <a:endParaRPr b="1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FF0066"/>
                </a:solidFill>
                <a:latin typeface="Arial" panose="020B0604020202020204" pitchFamily="34" charset="0"/>
              </a:rPr>
              <a:t>И шумят, и гремят,</a:t>
            </a:r>
            <a:endParaRPr b="1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FF0066"/>
                </a:solidFill>
                <a:latin typeface="Arial" panose="020B0604020202020204" pitchFamily="34" charset="0"/>
              </a:rPr>
              <a:t>Колокольчики звенят.</a:t>
            </a:r>
            <a:endParaRPr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TextBox 5"/>
          <p:cNvSpPr txBox="1"/>
          <p:nvPr/>
        </p:nvSpPr>
        <p:spPr>
          <a:xfrm>
            <a:off x="5643563" y="4286250"/>
            <a:ext cx="3357562" cy="203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dirty="0">
                <a:solidFill>
                  <a:srgbClr val="7030A0"/>
                </a:solidFill>
                <a:latin typeface="Arial" panose="020B0604020202020204" pitchFamily="34" charset="0"/>
              </a:rPr>
              <a:t>В первых санках – дедушка,</a:t>
            </a:r>
            <a:endParaRPr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r>
              <a:rPr dirty="0">
                <a:solidFill>
                  <a:srgbClr val="7030A0"/>
                </a:solidFill>
                <a:latin typeface="Arial" panose="020B0604020202020204" pitchFamily="34" charset="0"/>
              </a:rPr>
              <a:t>В других санках – бабушка,</a:t>
            </a:r>
            <a:endParaRPr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r>
              <a:rPr dirty="0">
                <a:solidFill>
                  <a:srgbClr val="7030A0"/>
                </a:solidFill>
                <a:latin typeface="Arial" panose="020B0604020202020204" pitchFamily="34" charset="0"/>
              </a:rPr>
              <a:t>В третьих санках- тётушка.</a:t>
            </a:r>
            <a:endParaRPr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r>
              <a:rPr dirty="0">
                <a:solidFill>
                  <a:srgbClr val="7030A0"/>
                </a:solidFill>
                <a:latin typeface="Arial" panose="020B0604020202020204" pitchFamily="34" charset="0"/>
              </a:rPr>
              <a:t>Наша Катя выбегала,</a:t>
            </a:r>
            <a:endParaRPr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r>
              <a:rPr dirty="0">
                <a:solidFill>
                  <a:srgbClr val="7030A0"/>
                </a:solidFill>
                <a:latin typeface="Arial" panose="020B0604020202020204" pitchFamily="34" charset="0"/>
              </a:rPr>
              <a:t>Дорогих гостей встречала,</a:t>
            </a:r>
            <a:endParaRPr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r>
              <a:rPr dirty="0">
                <a:solidFill>
                  <a:srgbClr val="7030A0"/>
                </a:solidFill>
                <a:latin typeface="Arial" panose="020B0604020202020204" pitchFamily="34" charset="0"/>
              </a:rPr>
              <a:t>Ворота им отперла,</a:t>
            </a:r>
            <a:endParaRPr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r>
              <a:rPr dirty="0">
                <a:solidFill>
                  <a:srgbClr val="7030A0"/>
                </a:solidFill>
                <a:latin typeface="Arial" panose="020B0604020202020204" pitchFamily="34" charset="0"/>
              </a:rPr>
              <a:t>В нову горенку вела.</a:t>
            </a:r>
            <a:endParaRPr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28678" name="TextBox 6"/>
          <p:cNvSpPr txBox="1"/>
          <p:nvPr/>
        </p:nvSpPr>
        <p:spPr>
          <a:xfrm>
            <a:off x="1857375" y="214313"/>
            <a:ext cx="5472113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Дорога приносит радость, если соблюдаются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 правила дорожного движения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77" grpId="0"/>
      <p:bldP spid="286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ru-RU" altLang="en-US"/>
              <a:t>СпасиБО за внимание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14282" y="-714404"/>
            <a:ext cx="3238500" cy="2071677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t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Отгадайте название сказки</a:t>
            </a: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.</a:t>
            </a:r>
            <a:b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ru-RU" sz="2800" b="0" i="0" u="none" strike="noStrike" kern="1200" cap="all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" y="2143125"/>
            <a:ext cx="3697288" cy="434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71625" y="1643063"/>
            <a:ext cx="13906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b="1" dirty="0">
                <a:solidFill>
                  <a:srgbClr val="00B050"/>
                </a:solidFill>
                <a:latin typeface="Arial" panose="020B0604020202020204" pitchFamily="34" charset="0"/>
              </a:rPr>
              <a:t>«Теремок»</a:t>
            </a:r>
            <a:endParaRPr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3" y="214313"/>
            <a:ext cx="386397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b="1" dirty="0">
                <a:solidFill>
                  <a:srgbClr val="7030A0"/>
                </a:solidFill>
                <a:latin typeface="Arial" panose="020B0604020202020204" pitchFamily="34" charset="0"/>
              </a:rPr>
              <a:t>1.Как называется вид транспорта? на картинке</a:t>
            </a:r>
            <a:endParaRPr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50" y="1428750"/>
            <a:ext cx="2286000" cy="203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b="1" dirty="0">
                <a:solidFill>
                  <a:srgbClr val="7030A0"/>
                </a:solidFill>
                <a:latin typeface="Arial" panose="020B0604020202020204" pitchFamily="34" charset="0"/>
              </a:rPr>
              <a:t>2.Какие нарушения допущены при использовании  гужевого транспорта?</a:t>
            </a:r>
            <a:endParaRPr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13" y="2500313"/>
            <a:ext cx="2643187" cy="1754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b="1" dirty="0">
                <a:solidFill>
                  <a:srgbClr val="FF0066"/>
                </a:solidFill>
                <a:latin typeface="Arial" panose="020B0604020202020204" pitchFamily="34" charset="0"/>
              </a:rPr>
              <a:t>Нет светоотражающих </a:t>
            </a:r>
            <a:endParaRPr b="1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FF0066"/>
                </a:solidFill>
                <a:latin typeface="Arial" panose="020B0604020202020204" pitchFamily="34" charset="0"/>
              </a:rPr>
              <a:t>элементов </a:t>
            </a:r>
            <a:endParaRPr b="1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FF0066"/>
                </a:solidFill>
                <a:latin typeface="Arial" panose="020B0604020202020204" pitchFamily="34" charset="0"/>
              </a:rPr>
              <a:t>на</a:t>
            </a:r>
            <a:endParaRPr b="1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FF0066"/>
                </a:solidFill>
                <a:latin typeface="Arial" panose="020B0604020202020204" pitchFamily="34" charset="0"/>
              </a:rPr>
              <a:t>телеге. </a:t>
            </a:r>
            <a:endParaRPr b="1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63" y="1071563"/>
            <a:ext cx="135731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b="1" dirty="0">
                <a:solidFill>
                  <a:srgbClr val="FF0066"/>
                </a:solidFill>
                <a:latin typeface="Arial" panose="020B0604020202020204" pitchFamily="34" charset="0"/>
              </a:rPr>
              <a:t>Гужевой</a:t>
            </a:r>
            <a:endParaRPr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5" y="4000500"/>
            <a:ext cx="3500438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b="1" dirty="0">
                <a:solidFill>
                  <a:srgbClr val="7030A0"/>
                </a:solidFill>
                <a:latin typeface="Arial" panose="020B0604020202020204" pitchFamily="34" charset="0"/>
              </a:rPr>
              <a:t>3.Для чего нужны светоотражающие элементы на транспортных средствах?</a:t>
            </a:r>
            <a:endParaRPr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286375"/>
            <a:ext cx="414337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b="1" dirty="0">
                <a:solidFill>
                  <a:srgbClr val="FF0066"/>
                </a:solidFill>
                <a:latin typeface="Arial" panose="020B0604020202020204" pitchFamily="34" charset="0"/>
              </a:rPr>
              <a:t>Для того, чтобы транспортное средство было видно в тёмное время суток.</a:t>
            </a:r>
            <a:endParaRPr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2868612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Нет, напрасно мы решили</a:t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Прокатить кота в машине:</a:t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Кот кататься не привык –</a:t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опрокинул грузовик.</a:t>
            </a:r>
            <a:endParaRPr kumimoji="0" lang="ru-RU" sz="2000" b="1" i="0" u="none" strike="noStrike" kern="1200" cap="all" spc="0" normalizeH="0" baseline="0" noProof="0" dirty="0" smtClean="0">
              <a:ln>
                <a:noFill/>
              </a:ln>
              <a:solidFill>
                <a:srgbClr val="FF0066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4101" name="Picture 5" descr="0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7813" y="2500313"/>
            <a:ext cx="1862137" cy="258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357688" y="5072063"/>
            <a:ext cx="3857625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000" b="1" dirty="0">
                <a:solidFill>
                  <a:srgbClr val="008000"/>
                </a:solidFill>
                <a:latin typeface="Arial" panose="020B0604020202020204" pitchFamily="34" charset="0"/>
              </a:rPr>
              <a:t>Перевозку животных необходимо осуществлять в специально оборудованном транспортном средстве.</a:t>
            </a:r>
            <a:endParaRPr sz="20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pic>
        <p:nvPicPr>
          <p:cNvPr id="5126" name="Picture 6" descr="C:\Documents and Settings\Зайка\Мои документы\Мои рисунки\Изображение\Изображение 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143000"/>
            <a:ext cx="3836987" cy="4525963"/>
          </a:xfrm>
          <a:ln/>
        </p:spPr>
      </p:pic>
      <p:sp>
        <p:nvSpPr>
          <p:cNvPr id="10" name="TextBox 9"/>
          <p:cNvSpPr txBox="1"/>
          <p:nvPr/>
        </p:nvSpPr>
        <p:spPr>
          <a:xfrm>
            <a:off x="642938" y="428625"/>
            <a:ext cx="29718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b="1" dirty="0">
                <a:solidFill>
                  <a:srgbClr val="00B0F0"/>
                </a:solidFill>
                <a:latin typeface="Arial" panose="020B0604020202020204" pitchFamily="34" charset="0"/>
              </a:rPr>
              <a:t>Агния Барто «Грузовик»</a:t>
            </a:r>
            <a:endParaRPr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3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95288" y="333375"/>
            <a:ext cx="4681537" cy="5622925"/>
          </a:xfrm>
          <a:ln/>
        </p:spPr>
      </p:pic>
      <p:sp>
        <p:nvSpPr>
          <p:cNvPr id="5126" name="Text Box 6"/>
          <p:cNvSpPr txBox="1"/>
          <p:nvPr/>
        </p:nvSpPr>
        <p:spPr>
          <a:xfrm>
            <a:off x="5292725" y="1285875"/>
            <a:ext cx="3527425" cy="12001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Это – папа,</a:t>
            </a:r>
            <a:endParaRPr dirty="0">
              <a:latin typeface="Arial" panose="020B0604020202020204" pitchFamily="34" charset="0"/>
            </a:endParaRPr>
          </a:p>
          <a:p>
            <a:r>
              <a:rPr dirty="0">
                <a:latin typeface="Arial" panose="020B0604020202020204" pitchFamily="34" charset="0"/>
              </a:rPr>
              <a:t>Это -я,</a:t>
            </a:r>
            <a:endParaRPr dirty="0">
              <a:latin typeface="Arial" panose="020B0604020202020204" pitchFamily="34" charset="0"/>
            </a:endParaRPr>
          </a:p>
          <a:p>
            <a:r>
              <a:rPr dirty="0">
                <a:latin typeface="Arial" panose="020B0604020202020204" pitchFamily="34" charset="0"/>
              </a:rPr>
              <a:t>Это – ________ моя.</a:t>
            </a:r>
            <a:endParaRPr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7938" y="3214688"/>
            <a:ext cx="25717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b="1" dirty="0">
                <a:solidFill>
                  <a:srgbClr val="7030A0"/>
                </a:solidFill>
                <a:latin typeface="Arial" panose="020B0604020202020204" pitchFamily="34" charset="0"/>
              </a:rPr>
              <a:t>Как осуществляется регулирование движения на дороге?</a:t>
            </a:r>
            <a:endParaRPr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25" y="4643438"/>
            <a:ext cx="2786063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b="1" dirty="0">
                <a:solidFill>
                  <a:srgbClr val="008000"/>
                </a:solidFill>
                <a:latin typeface="Arial" panose="020B0604020202020204" pitchFamily="34" charset="0"/>
              </a:rPr>
              <a:t>При помощи регулировщика и  светофора</a:t>
            </a:r>
            <a:endParaRPr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6000750"/>
            <a:ext cx="42862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С.Михалков</a:t>
            </a:r>
            <a:endParaRPr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«Моя улица»</a:t>
            </a:r>
            <a:endParaRPr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3" y="285750"/>
            <a:ext cx="37179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b="1" dirty="0">
                <a:solidFill>
                  <a:srgbClr val="FF0066"/>
                </a:solidFill>
                <a:latin typeface="Arial" panose="020B0604020202020204" pitchFamily="34" charset="0"/>
              </a:rPr>
              <a:t>Вставьте пропущенные слова.</a:t>
            </a:r>
            <a:endParaRPr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Назовите автора и название произведения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857250" y="2500313"/>
            <a:ext cx="3500438" cy="3805237"/>
          </a:xfrm>
          <a:ln/>
        </p:spPr>
      </p:pic>
      <p:sp>
        <p:nvSpPr>
          <p:cNvPr id="4" name="TextBox 3"/>
          <p:cNvSpPr txBox="1"/>
          <p:nvPr/>
        </p:nvSpPr>
        <p:spPr>
          <a:xfrm>
            <a:off x="5000625" y="2000250"/>
            <a:ext cx="3714750" cy="2246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Правильно ведут ли  себя герои сказки на дороге?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/>
            <a:r>
              <a:rPr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88" y="1857375"/>
            <a:ext cx="450056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solidFill>
                  <a:srgbClr val="7030A0"/>
                </a:solidFill>
                <a:latin typeface="Arial" panose="020B0604020202020204" pitchFamily="34" charset="0"/>
              </a:rPr>
              <a:t>К.Чуковский «Тараканище»</a:t>
            </a:r>
            <a:endParaRPr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5" y="3857625"/>
            <a:ext cx="4132263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00B050"/>
                </a:solidFill>
                <a:latin typeface="Arial" panose="020B0604020202020204" pitchFamily="34" charset="0"/>
              </a:rPr>
              <a:t>Что они делают неправильно?</a:t>
            </a:r>
            <a:endParaRPr sz="28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0" y="4714875"/>
            <a:ext cx="4073525" cy="203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</a:rPr>
              <a:t>А вы не повторяете </a:t>
            </a:r>
            <a:endParaRPr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</a:rPr>
              <a:t>ошибок </a:t>
            </a:r>
            <a:endParaRPr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</a:rPr>
              <a:t>героев сказки на дороге?</a:t>
            </a:r>
            <a:endParaRPr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1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14313" y="1571625"/>
            <a:ext cx="5330825" cy="4525963"/>
          </a:xfrm>
          <a:ln/>
        </p:spPr>
      </p:pic>
      <p:sp>
        <p:nvSpPr>
          <p:cNvPr id="4" name="TextBox 3"/>
          <p:cNvSpPr txBox="1"/>
          <p:nvPr/>
        </p:nvSpPr>
        <p:spPr>
          <a:xfrm>
            <a:off x="5643563" y="3214688"/>
            <a:ext cx="3171825" cy="332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Будь внимательным на дороге, чтобы с тобой не приключались курьёзные истории, а порой и трагические.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63" y="1071563"/>
            <a:ext cx="377983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dirty="0">
                <a:solidFill>
                  <a:srgbClr val="00B0F0"/>
                </a:solidFill>
                <a:latin typeface="Arial" panose="020B0604020202020204" pitchFamily="34" charset="0"/>
              </a:rPr>
              <a:t>Русская народная сказка</a:t>
            </a:r>
            <a:endParaRPr sz="24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5" y="500063"/>
            <a:ext cx="39719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rgbClr val="00B050"/>
                </a:solidFill>
                <a:latin typeface="Arial" panose="020B0604020202020204" pitchFamily="34" charset="0"/>
              </a:rPr>
              <a:t>А как она называется?</a:t>
            </a:r>
            <a:endParaRPr sz="28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75" y="1357313"/>
            <a:ext cx="2714625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b="1" dirty="0">
                <a:solidFill>
                  <a:srgbClr val="0070C0"/>
                </a:solidFill>
                <a:latin typeface="Arial" panose="020B0604020202020204" pitchFamily="34" charset="0"/>
              </a:rPr>
              <a:t>«Лисичка-сестричка и волк»</a:t>
            </a:r>
            <a:endParaRPr sz="32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5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57188" y="2071688"/>
            <a:ext cx="4714875" cy="4525962"/>
          </a:xfrm>
          <a:ln/>
        </p:spPr>
      </p:pic>
      <p:sp>
        <p:nvSpPr>
          <p:cNvPr id="4" name="TextBox 3"/>
          <p:cNvSpPr txBox="1"/>
          <p:nvPr/>
        </p:nvSpPr>
        <p:spPr>
          <a:xfrm>
            <a:off x="642938" y="714375"/>
            <a:ext cx="5008562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b="1" dirty="0">
                <a:solidFill>
                  <a:srgbClr val="7030A0"/>
                </a:solidFill>
                <a:latin typeface="Arial" panose="020B0604020202020204" pitchFamily="34" charset="0"/>
              </a:rPr>
              <a:t>Кто автор произведения «Незнайка»?</a:t>
            </a:r>
            <a:endParaRPr sz="20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25" y="1500188"/>
            <a:ext cx="24288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000" dirty="0">
                <a:solidFill>
                  <a:srgbClr val="FF0066"/>
                </a:solidFill>
                <a:latin typeface="Arial" panose="020B0604020202020204" pitchFamily="34" charset="0"/>
              </a:rPr>
              <a:t>Николай Носов</a:t>
            </a:r>
            <a:endParaRPr sz="20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25" y="1285875"/>
            <a:ext cx="3071813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000" dirty="0">
                <a:solidFill>
                  <a:srgbClr val="7030A0"/>
                </a:solidFill>
                <a:latin typeface="Arial" panose="020B0604020202020204" pitchFamily="34" charset="0"/>
              </a:rPr>
              <a:t>Можно ли ездить на самодельном транспортном средстве?</a:t>
            </a:r>
            <a:endParaRPr sz="20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88" y="2786063"/>
            <a:ext cx="3271837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dirty="0">
                <a:solidFill>
                  <a:srgbClr val="FF0066"/>
                </a:solidFill>
                <a:latin typeface="Arial" panose="020B0604020202020204" pitchFamily="34" charset="0"/>
              </a:rPr>
              <a:t>Можно, но только если оно</a:t>
            </a:r>
            <a:endParaRPr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algn="ctr"/>
            <a:r>
              <a:rPr dirty="0">
                <a:solidFill>
                  <a:srgbClr val="FF0066"/>
                </a:solidFill>
                <a:latin typeface="Arial" panose="020B0604020202020204" pitchFamily="34" charset="0"/>
              </a:rPr>
              <a:t> прошло регистрацию в ГАИ.</a:t>
            </a:r>
            <a:endParaRPr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25" y="3786188"/>
            <a:ext cx="314325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dirty="0">
                <a:solidFill>
                  <a:srgbClr val="7030A0"/>
                </a:solidFill>
                <a:latin typeface="Arial" panose="020B0604020202020204" pitchFamily="34" charset="0"/>
              </a:rPr>
              <a:t>Можно ли детям </a:t>
            </a:r>
            <a:endParaRPr sz="24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r>
              <a:rPr sz="2400" dirty="0">
                <a:solidFill>
                  <a:srgbClr val="7030A0"/>
                </a:solidFill>
                <a:latin typeface="Arial" panose="020B0604020202020204" pitchFamily="34" charset="0"/>
              </a:rPr>
              <a:t>управлять </a:t>
            </a:r>
            <a:endParaRPr sz="24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r>
              <a:rPr sz="2400" dirty="0">
                <a:solidFill>
                  <a:srgbClr val="7030A0"/>
                </a:solidFill>
                <a:latin typeface="Arial" panose="020B0604020202020204" pitchFamily="34" charset="0"/>
              </a:rPr>
              <a:t>транспортным средством ?</a:t>
            </a:r>
            <a:endParaRPr sz="24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TextBox 9"/>
          <p:cNvSpPr txBox="1"/>
          <p:nvPr/>
        </p:nvSpPr>
        <p:spPr>
          <a:xfrm>
            <a:off x="6643688" y="5786438"/>
            <a:ext cx="1042987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000" dirty="0">
                <a:solidFill>
                  <a:srgbClr val="FF0066"/>
                </a:solidFill>
                <a:latin typeface="Arial" panose="020B0604020202020204" pitchFamily="34" charset="0"/>
              </a:rPr>
              <a:t>Нельзя</a:t>
            </a:r>
            <a:endParaRPr sz="20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92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Из какого мультфильма этот фрагмент?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3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171575" y="1554163"/>
            <a:ext cx="6953250" cy="4525962"/>
          </a:xfrm>
          <a:ln/>
        </p:spPr>
      </p:pic>
      <p:sp>
        <p:nvSpPr>
          <p:cNvPr id="10244" name="TextBox 3"/>
          <p:cNvSpPr txBox="1"/>
          <p:nvPr/>
        </p:nvSpPr>
        <p:spPr>
          <a:xfrm>
            <a:off x="1571625" y="6027738"/>
            <a:ext cx="6251575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Запомни: только специалист  имеет право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 управлять специальной техникой.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9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42938" y="1143000"/>
            <a:ext cx="4714875" cy="5097463"/>
          </a:xfrm>
          <a:ln/>
        </p:spPr>
      </p:pic>
      <p:sp>
        <p:nvSpPr>
          <p:cNvPr id="19460" name="TextBox 3"/>
          <p:cNvSpPr txBox="1"/>
          <p:nvPr/>
        </p:nvSpPr>
        <p:spPr>
          <a:xfrm>
            <a:off x="2500313" y="214313"/>
            <a:ext cx="446087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b="1" dirty="0">
                <a:latin typeface="Arial" panose="020B0604020202020204" pitchFamily="34" charset="0"/>
              </a:rPr>
              <a:t>Из какого произведения Сергея Михалкова </a:t>
            </a:r>
            <a:endParaRPr b="1" dirty="0">
              <a:latin typeface="Arial" panose="020B0604020202020204" pitchFamily="34" charset="0"/>
            </a:endParaRPr>
          </a:p>
          <a:p>
            <a:pPr algn="ctr"/>
            <a:r>
              <a:rPr b="1" dirty="0">
                <a:latin typeface="Arial" panose="020B0604020202020204" pitchFamily="34" charset="0"/>
              </a:rPr>
              <a:t>этот герой и как его зовут?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88" y="1285875"/>
            <a:ext cx="2071687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b="1" dirty="0">
                <a:solidFill>
                  <a:srgbClr val="FF0066"/>
                </a:solidFill>
                <a:latin typeface="Arial" panose="020B0604020202020204" pitchFamily="34" charset="0"/>
              </a:rPr>
              <a:t>«Дядя Стёпа»</a:t>
            </a:r>
            <a:endParaRPr sz="32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 descr="step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5" y="2357438"/>
            <a:ext cx="2820988" cy="3892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1994</Words>
  <Application>WPS Presentation</Application>
  <PresentationFormat>Экран</PresentationFormat>
  <Paragraphs>124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Franklin Gothic Medium</vt:lpstr>
      <vt:lpstr>Franklin Gothic Book</vt:lpstr>
      <vt:lpstr>Wingdings 2</vt:lpstr>
      <vt:lpstr>Calibri</vt:lpstr>
      <vt:lpstr>Wingdings 2</vt:lpstr>
      <vt:lpstr>Microsoft YaHei</vt:lpstr>
      <vt:lpstr/>
      <vt:lpstr>Arial Unicode MS</vt:lpstr>
      <vt:lpstr>Franklin Gothic Book</vt:lpstr>
      <vt:lpstr>Трек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Вадим и Света</cp:lastModifiedBy>
  <cp:revision>35</cp:revision>
  <dcterms:created xsi:type="dcterms:W3CDTF">2020-04-09T06:30:33Z</dcterms:created>
  <dcterms:modified xsi:type="dcterms:W3CDTF">2020-04-09T06:32:08Z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1049-11.2.0.9255</vt:lpwstr>
  </property>
</Properties>
</file>