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3"/>
    <p:sldId id="258" r:id="rId4"/>
    <p:sldId id="266" r:id="rId5"/>
    <p:sldId id="272" r:id="rId6"/>
    <p:sldId id="310" r:id="rId7"/>
    <p:sldId id="297" r:id="rId8"/>
    <p:sldId id="299" r:id="rId9"/>
    <p:sldId id="265" r:id="rId10"/>
    <p:sldId id="298" r:id="rId11"/>
    <p:sldId id="273" r:id="rId12"/>
    <p:sldId id="311" r:id="rId13"/>
    <p:sldId id="276" r:id="rId14"/>
    <p:sldId id="269" r:id="rId15"/>
    <p:sldId id="278" r:id="rId16"/>
    <p:sldId id="294" r:id="rId17"/>
    <p:sldId id="271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>
        <p:scale>
          <a:sx n="100" d="100"/>
          <a:sy n="100" d="100"/>
        </p:scale>
        <p:origin x="-534" y="216"/>
      </p:cViewPr>
      <p:guideLst>
        <p:guide orient="horz" pos="2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0216-2B5E-4321-AEFE-BFF3077146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EC2E-3E49-4E07-BF69-1FC77C0B564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9.jpeg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56468"/>
            <a:ext cx="871855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5"/>
            <a:ext cx="7772400" cy="2589475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Муниципальное бюджетное дошкольное образовательное учреждение</a:t>
            </a:r>
            <a:br>
              <a:rPr lang="ru-RU" sz="1600" dirty="0">
                <a:latin typeface="Times New Roman" panose="02020603050405020304"/>
                <a:ea typeface="Times New Roman" panose="02020603050405020304"/>
              </a:rPr>
            </a:br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« Центр развития ребёнка –детский сад№ 28 « Огонёк»»</a:t>
            </a:r>
            <a:br>
              <a:rPr lang="ru-RU" sz="1600" dirty="0">
                <a:latin typeface="Times New Roman" panose="02020603050405020304"/>
                <a:ea typeface="Times New Roman" panose="02020603050405020304"/>
              </a:rPr>
            </a:br>
            <a:br>
              <a:rPr lang="ru-RU" sz="1600" dirty="0" smtClean="0">
                <a:latin typeface="Times New Roman" panose="02020603050405020304"/>
                <a:ea typeface="Times New Roman" panose="02020603050405020304"/>
              </a:rPr>
            </a:br>
            <a:r>
              <a:rPr lang="ru-RU" sz="2400" i="1" dirty="0" smtClean="0">
                <a:latin typeface="Times New Roman" panose="02020603050405020304"/>
                <a:ea typeface="Times New Roman" panose="02020603050405020304"/>
              </a:rPr>
              <a:t>Проект </a:t>
            </a:r>
            <a:r>
              <a:rPr lang="ru-RU" sz="2400" i="1" dirty="0" smtClean="0">
                <a:latin typeface="Times New Roman" panose="02020603050405020304"/>
                <a:ea typeface="Times New Roman" panose="02020603050405020304"/>
              </a:rPr>
              <a:t>по развитию речи </a:t>
            </a:r>
            <a:br>
              <a:rPr lang="ru-RU" sz="2400" i="1" dirty="0" smtClean="0">
                <a:latin typeface="Times New Roman" panose="02020603050405020304"/>
                <a:ea typeface="Times New Roman" panose="02020603050405020304"/>
              </a:rPr>
            </a:br>
            <a:r>
              <a:rPr lang="ru-RU" sz="2400" i="1" dirty="0" smtClean="0">
                <a:latin typeface="Times New Roman" panose="02020603050405020304"/>
                <a:ea typeface="Times New Roman" panose="02020603050405020304"/>
              </a:rPr>
              <a:t>«</a:t>
            </a:r>
            <a:r>
              <a:rPr lang="ru-RU" sz="2000" i="1" dirty="0" smtClean="0">
                <a:latin typeface="Open Sans" panose="020B0606030504020204"/>
              </a:rPr>
              <a:t>Путешествие </a:t>
            </a:r>
            <a:r>
              <a:rPr lang="ru-RU" sz="2000" i="1" dirty="0">
                <a:latin typeface="Open Sans" panose="020B0606030504020204"/>
              </a:rPr>
              <a:t>в страну красивой и грамотной реч</a:t>
            </a:r>
            <a:r>
              <a:rPr lang="ru-RU" sz="2000" i="1" dirty="0">
                <a:solidFill>
                  <a:srgbClr val="37474F"/>
                </a:solidFill>
                <a:latin typeface="Open Sans" panose="020B0606030504020204"/>
              </a:rPr>
              <a:t>и</a:t>
            </a:r>
            <a:r>
              <a:rPr lang="ru-RU" sz="2400" i="1" dirty="0">
                <a:solidFill>
                  <a:srgbClr val="37474F"/>
                </a:solidFill>
                <a:latin typeface="Open Sans" panose="020B0606030504020204"/>
              </a:rPr>
              <a:t>"</a:t>
            </a:r>
            <a:br>
              <a:rPr lang="ru-RU" sz="2400" i="1" dirty="0">
                <a:solidFill>
                  <a:srgbClr val="37474F"/>
                </a:solidFill>
                <a:latin typeface="Open Sans" panose="020B0606030504020204"/>
              </a:rPr>
            </a:br>
            <a:r>
              <a:rPr lang="ru-RU" sz="2400" i="1" dirty="0" smtClean="0">
                <a:latin typeface="Times New Roman" panose="02020603050405020304"/>
                <a:ea typeface="Times New Roman" panose="02020603050405020304"/>
              </a:rPr>
              <a:t>детей </a:t>
            </a:r>
            <a:r>
              <a:rPr lang="ru-RU" sz="2400" i="1" dirty="0" smtClean="0">
                <a:latin typeface="Times New Roman" panose="02020603050405020304"/>
                <a:ea typeface="Times New Roman" panose="02020603050405020304"/>
              </a:rPr>
              <a:t>старшего дошкольного </a:t>
            </a:r>
            <a:r>
              <a:rPr lang="ru-RU" sz="2400" i="1" dirty="0" smtClean="0">
                <a:latin typeface="Times New Roman" panose="02020603050405020304"/>
                <a:ea typeface="Times New Roman" panose="02020603050405020304"/>
              </a:rPr>
              <a:t>возраста</a:t>
            </a:r>
            <a:br>
              <a:rPr lang="ru-RU" sz="2400" i="1" dirty="0" smtClean="0">
                <a:latin typeface="Times New Roman" panose="02020603050405020304"/>
                <a:ea typeface="Times New Roman" panose="02020603050405020304"/>
              </a:rPr>
            </a:br>
            <a:r>
              <a:rPr lang="ru-RU" sz="2400" i="1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400" i="1" dirty="0" smtClean="0">
                <a:latin typeface="Times New Roman" panose="02020603050405020304"/>
                <a:ea typeface="Times New Roman" panose="02020603050405020304"/>
              </a:rPr>
              <a:t>группы №2 «Огоньки»</a:t>
            </a:r>
            <a:endParaRPr lang="ru-RU" sz="2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4526607"/>
            <a:ext cx="1944216" cy="227687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100" b="1" i="1" dirty="0">
              <a:solidFill>
                <a:schemeClr val="tx1"/>
              </a:solidFill>
            </a:endParaRPr>
          </a:p>
          <a:p>
            <a:pPr algn="r"/>
            <a:endParaRPr lang="ru-RU" sz="21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8000" b="1" i="1" dirty="0" smtClean="0">
                <a:solidFill>
                  <a:schemeClr val="tx1"/>
                </a:solidFill>
              </a:rPr>
              <a:t>                                                                               </a:t>
            </a:r>
            <a:r>
              <a:rPr lang="ru-RU" sz="6400" b="1" i="1" dirty="0">
                <a:solidFill>
                  <a:schemeClr val="tx1"/>
                </a:solidFill>
              </a:rPr>
              <a:t>Р</a:t>
            </a:r>
            <a:r>
              <a:rPr lang="ru-RU" sz="6400" b="1" i="1" dirty="0" smtClean="0">
                <a:solidFill>
                  <a:schemeClr val="tx1"/>
                </a:solidFill>
              </a:rPr>
              <a:t>аботу выполнили</a:t>
            </a:r>
            <a:endParaRPr lang="ru-RU" sz="64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6400" b="1" i="1" dirty="0" smtClean="0">
                <a:solidFill>
                  <a:schemeClr val="tx1"/>
                </a:solidFill>
              </a:rPr>
              <a:t>Воспитатели</a:t>
            </a:r>
            <a:endParaRPr lang="ru-RU" sz="64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6400" b="1" i="1" dirty="0" err="1" smtClean="0">
                <a:solidFill>
                  <a:schemeClr val="tx1"/>
                </a:solidFill>
              </a:rPr>
              <a:t>Сафонова.М.В</a:t>
            </a:r>
            <a:r>
              <a:rPr lang="ru-RU" sz="6400" b="1" i="1" dirty="0" smtClean="0">
                <a:solidFill>
                  <a:schemeClr val="tx1"/>
                </a:solidFill>
              </a:rPr>
              <a:t>.</a:t>
            </a:r>
            <a:endParaRPr lang="ru-RU" sz="64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6400" b="1" i="1" dirty="0" err="1" smtClean="0">
                <a:solidFill>
                  <a:schemeClr val="tx1"/>
                </a:solidFill>
              </a:rPr>
              <a:t>Баталова.М.А</a:t>
            </a:r>
            <a:r>
              <a:rPr lang="ru-RU" sz="6400" b="1" i="1" dirty="0" smtClean="0">
                <a:solidFill>
                  <a:schemeClr val="tx1"/>
                </a:solidFill>
              </a:rPr>
              <a:t>.</a:t>
            </a:r>
            <a:endParaRPr lang="ru-RU" sz="6400" b="1" i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828836"/>
            <a:ext cx="1503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9" y="3244334"/>
            <a:ext cx="29000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</a:t>
            </a:r>
            <a:r>
              <a:rPr lang="ru-RU" dirty="0" err="1" smtClean="0"/>
              <a:t>Г.Бердс</a:t>
            </a:r>
            <a:r>
              <a:rPr lang="ru-RU" dirty="0" smtClean="0"/>
              <a:t> 2021.г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642918"/>
            <a:ext cx="57321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i="1" dirty="0" smtClean="0"/>
          </a:p>
          <a:p>
            <a:r>
              <a:rPr lang="ru-RU" i="1" dirty="0" smtClean="0"/>
              <a:t>Разучивание стихов , скороговорок, </a:t>
            </a:r>
            <a:r>
              <a:rPr lang="ru-RU" i="1" dirty="0" err="1" smtClean="0"/>
              <a:t>чистоговорок</a:t>
            </a:r>
            <a:r>
              <a:rPr lang="ru-RU" i="1" dirty="0" smtClean="0"/>
              <a:t>, фонетических </a:t>
            </a:r>
            <a:r>
              <a:rPr lang="ru-RU" i="1" dirty="0" err="1" smtClean="0"/>
              <a:t>потешек</a:t>
            </a:r>
            <a:r>
              <a:rPr lang="ru-RU" i="1" dirty="0" smtClean="0"/>
              <a:t> , логопедических загадок</a:t>
            </a:r>
            <a:endParaRPr lang="ru-RU" i="1" dirty="0"/>
          </a:p>
        </p:txBody>
      </p:sp>
      <p:pic>
        <p:nvPicPr>
          <p:cNvPr id="4098" name="Picture 2" descr="C:\Users\Марина\Desktop\Кружок по сказкам ноябрь 21г.ст.гр\20211112_163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76204" y="3329927"/>
            <a:ext cx="2088000" cy="1566066"/>
          </a:xfrm>
          <a:prstGeom prst="rect">
            <a:avLst/>
          </a:prstGeom>
          <a:noFill/>
        </p:spPr>
      </p:pic>
      <p:pic>
        <p:nvPicPr>
          <p:cNvPr id="4099" name="Picture 3" descr="C:\Users\Марина\Desktop\Кружок по сказкам ноябрь 21г.ст.гр\20211112_163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739397" y="2689835"/>
            <a:ext cx="2088000" cy="1566066"/>
          </a:xfrm>
          <a:prstGeom prst="rect">
            <a:avLst/>
          </a:prstGeom>
          <a:noFill/>
        </p:spPr>
      </p:pic>
      <p:pic>
        <p:nvPicPr>
          <p:cNvPr id="4100" name="Picture 4" descr="C:\Users\Марина\Desktop\Кружок по сказкам ноябрь 21г.ст.гр\20211112_1639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887097" y="3329927"/>
            <a:ext cx="2088000" cy="1566066"/>
          </a:xfrm>
          <a:prstGeom prst="rect">
            <a:avLst/>
          </a:prstGeom>
          <a:noFill/>
        </p:spPr>
      </p:pic>
      <p:pic>
        <p:nvPicPr>
          <p:cNvPr id="4101" name="Picture 5" descr="C:\Users\Марина\Desktop\Кружок по сказкам ноябрь 21г.ст.гр\20211112_1642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588050" y="2484520"/>
            <a:ext cx="2160000" cy="1620068"/>
          </a:xfrm>
          <a:prstGeom prst="rect">
            <a:avLst/>
          </a:prstGeom>
          <a:noFill/>
        </p:spPr>
      </p:pic>
      <p:pic>
        <p:nvPicPr>
          <p:cNvPr id="4102" name="Picture 6" descr="C:\Users\Марина\Desktop\Проект Развитие речи ст.гр\20211028_0927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333006" y="551195"/>
            <a:ext cx="2124000" cy="1593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pic>
        <p:nvPicPr>
          <p:cNvPr id="5" name="Picture 5" descr="E:\Рпроект фото разв речи\20211115_110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08910" y="1386007"/>
            <a:ext cx="2052000" cy="153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 descr="E:\Проект Развитие речи ст.гр\МЕРСИБО\20210120_163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785072" y="3865657"/>
            <a:ext cx="2255999" cy="169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E:\Рпроект фото разв речи\20211123_0931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378264" y="1340378"/>
            <a:ext cx="2088000" cy="1614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E:\Рпроект фото разв речи\20211123_0930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811444" y="1415508"/>
            <a:ext cx="2052000" cy="153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C:\Users\User\Desktop\Проект 14.12ю21г\Рпроект фото разв речи\Проект Развитие речи ст.гр\IMG-20210312-WA00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800" y="3573016"/>
            <a:ext cx="1692000" cy="225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 dirty="0" smtClean="0"/>
              <a:t>Использование ИКТ технологий</a:t>
            </a:r>
            <a:endParaRPr lang="ru-RU" sz="20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32040" y="357167"/>
            <a:ext cx="33123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Picture 11" descr="E:\Проект Развитие речи ст.гр\МЕРСИБО\20210222_131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00236" y="3450528"/>
            <a:ext cx="2052000" cy="1539000"/>
          </a:xfrm>
          <a:prstGeom prst="rect">
            <a:avLst/>
          </a:prstGeom>
          <a:noFill/>
        </p:spPr>
      </p:pic>
      <p:pic>
        <p:nvPicPr>
          <p:cNvPr id="8" name="Picture 10" descr="E:\Проект Развитие речи ст.гр\МЕРСИБО\20210122_145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4296" y="1655028"/>
            <a:ext cx="2052000" cy="1539000"/>
          </a:xfrm>
          <a:prstGeom prst="rect">
            <a:avLst/>
          </a:prstGeom>
          <a:noFill/>
        </p:spPr>
      </p:pic>
      <p:pic>
        <p:nvPicPr>
          <p:cNvPr id="2050" name="Picture 2" descr="E:\Проект Развитие речи ст.гр\МЕРСИБО\20210222_1318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858264" y="3990608"/>
            <a:ext cx="2324764" cy="1777612"/>
          </a:xfrm>
          <a:prstGeom prst="rect">
            <a:avLst/>
          </a:prstGeom>
          <a:noFill/>
        </p:spPr>
      </p:pic>
      <p:pic>
        <p:nvPicPr>
          <p:cNvPr id="2051" name="Picture 3" descr="E:\Проект Развитие речи ст.гр\МЕРСИБО\20210222_1534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482092" y="3743044"/>
            <a:ext cx="2088232" cy="1748176"/>
          </a:xfrm>
          <a:prstGeom prst="rect">
            <a:avLst/>
          </a:prstGeom>
          <a:noFill/>
        </p:spPr>
      </p:pic>
      <p:pic>
        <p:nvPicPr>
          <p:cNvPr id="2052" name="Picture 4" descr="E:\Проект Развитие речи ст.гр\МЕРСИБО\EOvGXkFXsAcaI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736" y="620688"/>
            <a:ext cx="388843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421" y="0"/>
            <a:ext cx="9144000" cy="6704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692696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dirty="0"/>
              <a:t>К</a:t>
            </a:r>
            <a:r>
              <a:rPr lang="ru-RU" b="1" i="1" dirty="0" smtClean="0"/>
              <a:t>онсультации, мастер классы с родителями</a:t>
            </a:r>
            <a:endParaRPr lang="ru-RU" b="1" i="1" dirty="0"/>
          </a:p>
        </p:txBody>
      </p:sp>
      <p:pic>
        <p:nvPicPr>
          <p:cNvPr id="3074" name="Picture 2" descr="E:\Проект Развитие речи ст.гр\МЕРСИБО\IMG-20210201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3630" y="3021406"/>
            <a:ext cx="1643074" cy="2451372"/>
          </a:xfrm>
          <a:prstGeom prst="rect">
            <a:avLst/>
          </a:prstGeom>
          <a:noFill/>
        </p:spPr>
      </p:pic>
      <p:pic>
        <p:nvPicPr>
          <p:cNvPr id="3075" name="Picture 3" descr="E:\Проект Развитие речи ст.гр\МЕРСИБО\IMG-20210201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2398383"/>
            <a:ext cx="2160000" cy="1578464"/>
          </a:xfrm>
          <a:prstGeom prst="rect">
            <a:avLst/>
          </a:prstGeom>
          <a:noFill/>
        </p:spPr>
      </p:pic>
      <p:pic>
        <p:nvPicPr>
          <p:cNvPr id="3076" name="Picture 4" descr="C:\Users\Марина\Desktop\Мастер-классы с род-го собр. ноябрь 21г\20211111_1737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72910" y="2698868"/>
            <a:ext cx="2160000" cy="1620000"/>
          </a:xfrm>
          <a:prstGeom prst="rect">
            <a:avLst/>
          </a:prstGeom>
          <a:noFill/>
        </p:spPr>
      </p:pic>
      <p:pic>
        <p:nvPicPr>
          <p:cNvPr id="3077" name="Picture 5" descr="C:\Users\Марина\Desktop\Мастер-классы с род-го собр. ноябрь 21г\20211111_1737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357784" y="3794470"/>
            <a:ext cx="2160000" cy="1620000"/>
          </a:xfrm>
          <a:prstGeom prst="rect">
            <a:avLst/>
          </a:prstGeom>
          <a:noFill/>
        </p:spPr>
      </p:pic>
      <p:pic>
        <p:nvPicPr>
          <p:cNvPr id="10" name="Picture 5" descr="C:\Users\Марина\Desktop\Мастер-классы с род-го собр. ноябрь 21г\20211111_1737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510184" y="3946870"/>
            <a:ext cx="2160000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642918"/>
            <a:ext cx="2995836" cy="375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Использование индивидуальных меловых досок   для обучения     рассказыванию </a:t>
            </a:r>
            <a:r>
              <a:rPr lang="ru-RU" sz="1400" dirty="0" smtClean="0"/>
              <a:t>.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endParaRPr lang="ru-RU" sz="1400" dirty="0" smtClean="0">
              <a:solidFill>
                <a:prstClr val="black"/>
              </a:solidFill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Когда </a:t>
            </a:r>
            <a:r>
              <a:rPr lang="ru-RU" sz="1400" dirty="0">
                <a:solidFill>
                  <a:prstClr val="black"/>
                </a:solidFill>
              </a:rPr>
              <a:t>ребёнок рисует , он не просто занимается творчеством он разрабатывает мелкую моторику рук, проговаривает и осмысливает свой рисунок. Метод с которым я вас познакомлю даёт ребёнку не только возможность нарисовать своего героя  но и помогает ему составить рассказ, каждый персонаж появляющийся на доске имеет смысл в сказке или </a:t>
            </a:r>
            <a:r>
              <a:rPr lang="ru-RU" sz="1400" dirty="0" smtClean="0">
                <a:solidFill>
                  <a:prstClr val="black"/>
                </a:solidFill>
              </a:rPr>
              <a:t>рассказе  ,который </a:t>
            </a:r>
            <a:r>
              <a:rPr lang="ru-RU" sz="1400" dirty="0">
                <a:solidFill>
                  <a:prstClr val="black"/>
                </a:solidFill>
              </a:rPr>
              <a:t>придумывает педагог с ребёнком стимулируя его на составление рассказа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646" y="612830"/>
            <a:ext cx="33956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solidFill>
                  <a:prstClr val="black"/>
                </a:solidFill>
              </a:rPr>
              <a:t>То что создаёт ребёнок будь это игрушка</a:t>
            </a:r>
            <a:r>
              <a:rPr lang="ru-RU" sz="2800" i="1" dirty="0" smtClean="0">
                <a:solidFill>
                  <a:prstClr val="black"/>
                </a:solidFill>
              </a:rPr>
              <a:t>, сказка , или </a:t>
            </a:r>
            <a:r>
              <a:rPr lang="ru-RU" sz="2800" i="1" dirty="0">
                <a:solidFill>
                  <a:prstClr val="black"/>
                </a:solidFill>
              </a:rPr>
              <a:t>рисунок имеет особую ценность для него</a:t>
            </a:r>
            <a:endParaRPr lang="ru-RU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1628800"/>
            <a:ext cx="3395766" cy="452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556792"/>
            <a:ext cx="3395766" cy="452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64381" y="1052736"/>
            <a:ext cx="7215238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Продукты проекта.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.Картатека логопедических загадок.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.Картотека фонематических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потешек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.Круги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лулия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 Слоги»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4.Авторские сказки детей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5.Изготовления схем для рассказывания « Моё любимое животное»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3" descr="E:\Рпроект фото разв речи\Проект Развитие речи ст.гр\20211028_091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93885" y="3812961"/>
            <a:ext cx="2066396" cy="151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 descr="E:\Рпроект фото разв речи\Проект Развитие речи ст.гр\20211028_0936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83085" y="4312677"/>
            <a:ext cx="2052000" cy="1539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E:\Рпроект фото разв речи\Проект Развитие речи ст.гр\20211028_0915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226618" y="4312675"/>
            <a:ext cx="2052000" cy="1539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esktop\123123\IMG_20211125_1409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176" y="1268760"/>
            <a:ext cx="2279218" cy="1709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23123\IMG_20211125_1409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056" y="3501008"/>
            <a:ext cx="1509745" cy="20129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123123\IMG_20211122_075500 - ко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248" y="4056210"/>
            <a:ext cx="1628814" cy="205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6" name="Picture 4" descr="http://nachalo4ka.ru/wp-content/uploads/2014/10/skazochnyiy-fon-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8520" y="142852"/>
            <a:ext cx="8711198" cy="65008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4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800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951160"/>
            <a:ext cx="6572296" cy="490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ea typeface="MS Mincho"/>
                <a:cs typeface="Times New Roman" panose="02020603050405020304"/>
              </a:rPr>
              <a:t>Актуальность</a:t>
            </a:r>
            <a:r>
              <a:rPr lang="ru-RU" sz="1600" i="1" dirty="0">
                <a:ea typeface="MS Mincho"/>
                <a:cs typeface="Times New Roman" panose="02020603050405020304"/>
              </a:rPr>
              <a:t> проблемы развития речи всегда будет стоять на первом месте в воспитании личности ребенка и подготовки его к школе, так как именно речь делает нас людьми.</a:t>
            </a:r>
            <a:r>
              <a:rPr lang="ru-RU" sz="1100" i="1" dirty="0">
                <a:ea typeface="Calibri" panose="020F0502020204030204"/>
                <a:cs typeface="Times New Roman" panose="02020603050405020304"/>
              </a:rPr>
              <a:t> </a:t>
            </a:r>
            <a:r>
              <a:rPr lang="ru-RU" sz="1600" i="1" dirty="0">
                <a:ea typeface="Calibri" panose="020F0502020204030204"/>
                <a:cs typeface="Times New Roman" panose="02020603050405020304"/>
              </a:rPr>
              <a:t>Чем богаче и правильнее речь ребенка, тем легче ему высказывать свои мысли, тем шире его возможности познать действительность, полноценнее будущие взаимоотношения с детьми и взрослыми, его поведение, а, следовательно, и его личность в целом.</a:t>
            </a:r>
            <a:r>
              <a:rPr lang="ru-RU" sz="1600" i="1" dirty="0">
                <a:solidFill>
                  <a:srgbClr val="211E1E"/>
                </a:solidFill>
                <a:ea typeface="Calibri" panose="020F0502020204030204"/>
                <a:cs typeface="Times New Roman" panose="02020603050405020304"/>
              </a:rPr>
              <a:t>  У ребенка старшего дошкольного возраста речь должна быть чистой внятной, без нарушений звукопроизношения, ведь в этом возрасте заканчивается процесс овладения звуками, возрастает речевая активность: ребенок старшего дошкольного возраста в идеале может  много задавать вопросов сам, отвечать на поставленные вопросы взрослого, охотно и подолгу рассказывает о своих наблюдениях и впечатлениях.</a:t>
            </a:r>
            <a:br>
              <a:rPr lang="ru-RU" sz="1600" i="1" dirty="0">
                <a:solidFill>
                  <a:srgbClr val="211E1E"/>
                </a:solidFill>
                <a:ea typeface="Calibri" panose="020F0502020204030204"/>
                <a:cs typeface="Times New Roman" panose="02020603050405020304"/>
              </a:rPr>
            </a:br>
            <a:r>
              <a:rPr lang="ru-RU" sz="1600" i="1" dirty="0">
                <a:solidFill>
                  <a:srgbClr val="211E1E"/>
                </a:solidFill>
                <a:ea typeface="Calibri" panose="020F0502020204030204"/>
                <a:cs typeface="Times New Roman" panose="02020603050405020304"/>
              </a:rPr>
              <a:t>         Формирование умений и навыков связной речи у дошкольников — это одна из важнейших задач родителей  и педагогов, поскольку от степени их  </a:t>
            </a:r>
            <a:r>
              <a:rPr lang="ru-RU" sz="1600" i="1" dirty="0" err="1">
                <a:solidFill>
                  <a:srgbClr val="211E1E"/>
                </a:solidFill>
                <a:ea typeface="Calibri" panose="020F0502020204030204"/>
                <a:cs typeface="Times New Roman" panose="02020603050405020304"/>
              </a:rPr>
              <a:t>сформированности</a:t>
            </a:r>
            <a:r>
              <a:rPr lang="ru-RU" sz="1600" i="1" dirty="0">
                <a:solidFill>
                  <a:srgbClr val="211E1E"/>
                </a:solidFill>
                <a:ea typeface="Calibri" panose="020F0502020204030204"/>
                <a:cs typeface="Times New Roman" panose="02020603050405020304"/>
              </a:rPr>
              <a:t>  зависит дальнейшее развитие личности ребенка и приобретение им учебных знаний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1000108"/>
            <a:ext cx="721523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Цель: создать систему работы по развитию связной речи детей дошкольного возраста</a:t>
            </a:r>
            <a:endParaRPr lang="ru-RU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700" i="1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  <a:endParaRPr lang="ru-RU" sz="17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700" i="1" dirty="0" smtClean="0"/>
              <a:t>-способствовать </a:t>
            </a:r>
            <a:r>
              <a:rPr lang="ru-RU" sz="1700" i="1" dirty="0"/>
              <a:t>обогащению речи, активизировать словарь детей, развивать грамматический строй речи, навыки диалогической, монологической речи.</a:t>
            </a:r>
            <a:endParaRPr lang="ru-RU" sz="1700" i="1" dirty="0"/>
          </a:p>
          <a:p>
            <a:r>
              <a:rPr lang="ru-RU" sz="1700" i="1" dirty="0"/>
              <a:t> - совершенствовать выразительность и связную речь детей</a:t>
            </a:r>
            <a:r>
              <a:rPr lang="ru-RU" sz="1700" i="1" dirty="0" smtClean="0"/>
              <a:t>;</a:t>
            </a:r>
            <a:endParaRPr lang="ru-RU" sz="1700" i="1" dirty="0" smtClean="0"/>
          </a:p>
          <a:p>
            <a:r>
              <a:rPr lang="ru-RU" sz="1700" i="1" dirty="0"/>
              <a:t>развивать речевое дыхание и правильную артикуляцию, разнообразную интонацию, логику речи, связную образную речь, творческую фантазию;</a:t>
            </a:r>
            <a:endParaRPr lang="ru-RU" sz="1700" i="1" dirty="0"/>
          </a:p>
          <a:p>
            <a:r>
              <a:rPr lang="ru-RU" sz="1700" i="1" dirty="0"/>
              <a:t>• формировать умение согласованно работать с партнерами в планировании коллективной деятельности.</a:t>
            </a:r>
            <a:endParaRPr lang="ru-RU" sz="1700" i="1" dirty="0"/>
          </a:p>
          <a:p>
            <a:r>
              <a:rPr lang="ru-RU" sz="1700" i="1" dirty="0"/>
              <a:t>• осуществление преемственности в работе с родителями воспитанников и сотрудниками ДОУ;</a:t>
            </a:r>
            <a:endParaRPr lang="ru-RU" sz="1700" i="1" dirty="0"/>
          </a:p>
          <a:p>
            <a:r>
              <a:rPr lang="ru-RU" sz="1700" i="1" dirty="0"/>
              <a:t>• развивать у детей особенности связной, диалогической и монологической речи. Активизировать словарь детей.</a:t>
            </a:r>
            <a:endParaRPr lang="ru-RU" sz="1700" i="1" dirty="0"/>
          </a:p>
          <a:p>
            <a:r>
              <a:rPr lang="ru-RU" sz="1700" i="1" dirty="0"/>
              <a:t>• воспитывать артистические качества, раскрыть творческий потенциал детей, вовлекая их в различные театрализованные представления;</a:t>
            </a:r>
            <a:endParaRPr lang="ru-RU" sz="1700" i="1" dirty="0"/>
          </a:p>
          <a:p>
            <a:r>
              <a:rPr lang="ru-RU" sz="1700" i="1" dirty="0"/>
              <a:t>• воспитывать дружеские взаимоотношения между детьми</a:t>
            </a:r>
            <a:endParaRPr lang="ru-RU" sz="1700" i="1" dirty="0"/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554" name="AutoShape 2" descr="https://botana.cc/prepod/_bloks/pic/wbukfse-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928670"/>
            <a:ext cx="6572296" cy="588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Участники</a:t>
            </a:r>
            <a:r>
              <a:rPr lang="ru-RU" sz="1600" i="1" dirty="0"/>
              <a:t> </a:t>
            </a:r>
            <a:r>
              <a:rPr lang="ru-RU" sz="1600" b="1" i="1" dirty="0"/>
              <a:t>проекта</a:t>
            </a:r>
            <a:r>
              <a:rPr lang="ru-RU" sz="1600" i="1" dirty="0"/>
              <a:t>: дети, воспитатели, специалисты ДОУ, родители.</a:t>
            </a:r>
            <a:endParaRPr lang="ru-RU" sz="1600" i="1" dirty="0"/>
          </a:p>
          <a:p>
            <a:r>
              <a:rPr lang="ru-RU" sz="1600" i="1" dirty="0"/>
              <a:t>Тип </a:t>
            </a:r>
            <a:r>
              <a:rPr lang="ru-RU" sz="1600" b="1" i="1" dirty="0"/>
              <a:t>проекта</a:t>
            </a:r>
            <a:r>
              <a:rPr lang="ru-RU" sz="1600" i="1" dirty="0"/>
              <a:t>: </a:t>
            </a:r>
            <a:r>
              <a:rPr lang="ru-RU" sz="1600" b="1" i="1" dirty="0"/>
              <a:t>групповой</a:t>
            </a:r>
            <a:r>
              <a:rPr lang="ru-RU" sz="1600" i="1" dirty="0"/>
              <a:t>, </a:t>
            </a:r>
            <a:r>
              <a:rPr lang="ru-RU" sz="1600" i="1" dirty="0" smtClean="0"/>
              <a:t>среднесрочный</a:t>
            </a:r>
            <a:endParaRPr lang="ru-RU" sz="1600" i="1" dirty="0"/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Этапы реализации проекта</a:t>
            </a:r>
            <a:endParaRPr lang="ru-RU" sz="1600" b="1" i="1" dirty="0">
              <a:ea typeface="Calibri" panose="020F0502020204030204"/>
              <a:cs typeface="Times New Roman" panose="02020603050405020304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I этап. </a:t>
            </a:r>
            <a:r>
              <a:rPr lang="ru-RU" sz="1600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Подготовительный</a:t>
            </a: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 </a:t>
            </a:r>
            <a:endParaRPr lang="ru-RU" sz="1600" i="1" dirty="0" smtClean="0">
              <a:solidFill>
                <a:srgbClr val="111111"/>
              </a:solidFill>
              <a:latin typeface="Arial" panose="020B0604020202020204"/>
              <a:ea typeface="Times New Roman" panose="02020603050405020304"/>
              <a:cs typeface="Times New Roman" panose="02020603050405020304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(</a:t>
            </a: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информационно- аналитический):</a:t>
            </a:r>
            <a:endParaRPr lang="ru-RU" sz="1600" i="1" dirty="0">
              <a:ea typeface="Calibri" panose="020F0502020204030204"/>
              <a:cs typeface="Times New Roman" panose="02020603050405020304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• разработка гипотезы, цели и задач </a:t>
            </a:r>
            <a:r>
              <a:rPr lang="ru-RU" sz="1600" b="1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проекта</a:t>
            </a: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;</a:t>
            </a:r>
            <a:endParaRPr lang="ru-RU" sz="1600" i="1" dirty="0">
              <a:ea typeface="Calibri" panose="020F0502020204030204"/>
              <a:cs typeface="Times New Roman" panose="02020603050405020304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• подбор методического материала и литературы; </a:t>
            </a:r>
            <a:endParaRPr lang="ru-RU" sz="1600" i="1" dirty="0">
              <a:ea typeface="Calibri" panose="020F0502020204030204"/>
              <a:cs typeface="Times New Roman" panose="02020603050405020304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• пробудить интерес у детей и родителей к теме </a:t>
            </a:r>
            <a:r>
              <a:rPr lang="ru-RU" sz="1600" b="1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проекта</a:t>
            </a: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.</a:t>
            </a:r>
            <a:endParaRPr lang="ru-RU" sz="1600" i="1" dirty="0">
              <a:ea typeface="Calibri" panose="020F0502020204030204"/>
              <a:cs typeface="Times New Roman" panose="02020603050405020304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     II </a:t>
            </a: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этап. Основной (практический):</a:t>
            </a:r>
            <a:endParaRPr lang="ru-RU" sz="1600" i="1" dirty="0">
              <a:ea typeface="Calibri" panose="020F0502020204030204"/>
              <a:cs typeface="Times New Roman" panose="02020603050405020304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• работа с детьми</a:t>
            </a:r>
            <a:r>
              <a:rPr lang="ru-RU" sz="1600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; </a:t>
            </a: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работа со специалистами</a:t>
            </a:r>
            <a:r>
              <a:rPr lang="ru-RU" sz="1600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; </a:t>
            </a: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работа с родителями</a:t>
            </a:r>
            <a:r>
              <a:rPr lang="ru-RU" sz="1600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. </a:t>
            </a: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совместные итоговые выставки творческих </a:t>
            </a:r>
            <a:r>
              <a:rPr lang="ru-RU" sz="1600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работ;</a:t>
            </a:r>
            <a:r>
              <a:rPr lang="ru-RU" sz="1600" i="1" dirty="0"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1600" i="1" dirty="0" smtClean="0">
                <a:ea typeface="Times New Roman" panose="02020603050405020304"/>
                <a:cs typeface="Times New Roman" panose="02020603050405020304"/>
              </a:rPr>
              <a:t>                       </a:t>
            </a:r>
            <a:r>
              <a:rPr lang="ru-RU" sz="1600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III </a:t>
            </a: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этап. Заключительный.</a:t>
            </a:r>
            <a:endParaRPr lang="ru-RU" sz="1600" i="1" dirty="0">
              <a:ea typeface="Calibri" panose="020F0502020204030204"/>
              <a:cs typeface="Times New Roman" panose="02020603050405020304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• анализ результатов реализации </a:t>
            </a:r>
            <a:r>
              <a:rPr lang="ru-RU" sz="1600" b="1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проекта</a:t>
            </a:r>
            <a:r>
              <a:rPr lang="ru-RU" sz="1600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,</a:t>
            </a:r>
            <a:endParaRPr lang="ru-RU" sz="1600" i="1" dirty="0">
              <a:ea typeface="Calibri" panose="020F0502020204030204"/>
              <a:cs typeface="Times New Roman" panose="02020603050405020304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• презентация</a:t>
            </a: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 </a:t>
            </a:r>
            <a:r>
              <a:rPr lang="ru-RU" sz="1600" b="1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проекта</a:t>
            </a:r>
            <a:r>
              <a:rPr lang="ru-RU" sz="1600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;</a:t>
            </a:r>
            <a:endParaRPr lang="ru-RU" sz="1600" i="1" dirty="0">
              <a:ea typeface="Times New Roman" panose="02020603050405020304"/>
              <a:cs typeface="Times New Roman" panose="02020603050405020304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размещение </a:t>
            </a:r>
            <a:r>
              <a:rPr lang="ru-RU" sz="1600" i="1" dirty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информации </a:t>
            </a:r>
            <a:r>
              <a:rPr lang="ru-RU" sz="1600" i="1" dirty="0" smtClean="0">
                <a:solidFill>
                  <a:srgbClr val="111111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на сайте МБДОУ.</a:t>
            </a:r>
            <a:endParaRPr lang="ru-RU" sz="1600" i="1" dirty="0"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928670"/>
            <a:ext cx="6572296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576491"/>
            <a:ext cx="64493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b="1" i="1" dirty="0"/>
              <a:t>Средства для реализации </a:t>
            </a:r>
            <a:r>
              <a:rPr lang="ru-RU" b="1" i="1" dirty="0" smtClean="0"/>
              <a:t>проекта</a:t>
            </a:r>
            <a:endParaRPr lang="ru-RU" b="1" i="1" dirty="0" smtClean="0"/>
          </a:p>
          <a:p>
            <a:r>
              <a:rPr lang="ru-RU" i="1" dirty="0" smtClean="0"/>
              <a:t>1.Регулярно проводим артикуляционную гимнастику, пальчиковую гимнастику, игры и упражнения на развитие речевого дыхания.</a:t>
            </a:r>
            <a:endParaRPr lang="ru-RU" i="1" dirty="0" smtClean="0"/>
          </a:p>
          <a:p>
            <a:r>
              <a:rPr lang="ru-RU" i="1" dirty="0" smtClean="0"/>
              <a:t>2.Выполняем рекомендации узких специалистов</a:t>
            </a:r>
            <a:endParaRPr lang="ru-RU" i="1" dirty="0" smtClean="0"/>
          </a:p>
          <a:p>
            <a:r>
              <a:rPr lang="ru-RU" i="1" dirty="0" smtClean="0"/>
              <a:t>( </a:t>
            </a:r>
            <a:r>
              <a:rPr lang="ru-RU" i="1" dirty="0"/>
              <a:t>у</a:t>
            </a:r>
            <a:r>
              <a:rPr lang="ru-RU" i="1" dirty="0" smtClean="0"/>
              <a:t>чителя логопеда , психолога , дефектолога)</a:t>
            </a:r>
            <a:endParaRPr lang="ru-RU" i="1" dirty="0" smtClean="0"/>
          </a:p>
          <a:p>
            <a:r>
              <a:rPr lang="ru-RU" i="1" dirty="0" smtClean="0"/>
              <a:t>3. Систематические занятия со всей группой  и детьми ОВЗ</a:t>
            </a:r>
            <a:endParaRPr lang="ru-RU" i="1" dirty="0" smtClean="0"/>
          </a:p>
          <a:p>
            <a:r>
              <a:rPr lang="ru-RU" i="1" dirty="0" smtClean="0"/>
              <a:t>4.Реализация парциальной программы « В мире сказок» </a:t>
            </a:r>
            <a:endParaRPr lang="ru-RU" i="1" dirty="0"/>
          </a:p>
        </p:txBody>
      </p:sp>
      <p:pic>
        <p:nvPicPr>
          <p:cNvPr id="1031" name="Picture 7" descr="C:\Users\User\Desktop\Проект 14.12ю21г\Рпроект фото разв речи\20211125_090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2332201" cy="1749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Users\User\Desktop\Проект 14.12ю21г\Рпроект фото разв речи\Проект Развитие речи ст.гр\20210928_0946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272" y="638624"/>
            <a:ext cx="1728000" cy="2163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C:\Users\User\Desktop\Проект 14.12ю21г\Сказка Кот, петух и лиса\20210118_1631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071810"/>
            <a:ext cx="1836000" cy="259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Марина\Desktop\Проект Развитие речи ст.гр\20211028_093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360237" y="3498151"/>
            <a:ext cx="2268000" cy="1701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pic>
        <p:nvPicPr>
          <p:cNvPr id="2050" name="Picture 2" descr="C:\Users\User\Desktop\Арт. и возд.струя\20211129_090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58" y="1279711"/>
            <a:ext cx="3815408" cy="28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Арт. и возд.струя\20211129_0908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3" y="126876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Арт. и возд.струя\20211129_0916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3336827"/>
            <a:ext cx="3851412" cy="28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05" y="25650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/>
              <a:t>Взаимодействие с социальными</a:t>
            </a:r>
            <a:br>
              <a:rPr lang="ru-RU" sz="2800" i="1" dirty="0" smtClean="0"/>
            </a:br>
            <a:r>
              <a:rPr lang="ru-RU" sz="2800" i="1" dirty="0" smtClean="0"/>
              <a:t> партнёрами ( библиотека,</a:t>
            </a:r>
            <a:br>
              <a:rPr lang="ru-RU" sz="2800" i="1" dirty="0" smtClean="0"/>
            </a:br>
            <a:r>
              <a:rPr lang="ru-RU" sz="2800" i="1" dirty="0" smtClean="0"/>
              <a:t>«Лукоморье</a:t>
            </a:r>
            <a:r>
              <a:rPr lang="ru-RU" sz="2800" i="1" dirty="0" smtClean="0"/>
              <a:t>»)</a:t>
            </a:r>
            <a:endParaRPr lang="ru-RU" sz="28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1142984"/>
            <a:ext cx="6572296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9922" y="1354665"/>
            <a:ext cx="814393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Использование дидактических игр 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0" name="Picture 6" descr="E:\Рпроект фото разв речи\20211125_093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521981" y="4310492"/>
            <a:ext cx="2258136" cy="169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8" name="Picture 14" descr="E:\Проект Развитие речи ст.гр\МЕРСИБО\IMG-20210312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475" y="2564904"/>
            <a:ext cx="1656000" cy="22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9" name="Picture 15" descr="C:\Users\Марина\Desktop\Проект Развитие речи ст.гр\20210928_0953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643298" y="1025802"/>
            <a:ext cx="2282255" cy="1711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User\Desktop\123123\IMG_20211125_1705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9664" y="840453"/>
            <a:ext cx="1656183" cy="2208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\Desktop\123123\IMG_20211129_1536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3124" y="2564904"/>
            <a:ext cx="1656000" cy="22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User\Desktop\123123\IMG_20211125_1629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9592" y="4111476"/>
            <a:ext cx="1696328" cy="2261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pic>
        <p:nvPicPr>
          <p:cNvPr id="4099" name="Picture 3" descr="C:\Users\User\Desktop\123123\IMG_20211125_140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963276"/>
            <a:ext cx="1406523" cy="187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123123\IMG_20211125_141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2090" y="963276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123123\IMG_20211125_1408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733726"/>
            <a:ext cx="2323792" cy="17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123123\IMG_20211125_1408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97446">
            <a:off x="1012676" y="3259210"/>
            <a:ext cx="1581471" cy="210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123123\IMG_20211125_1408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533532">
            <a:off x="5974813" y="3086962"/>
            <a:ext cx="1741547" cy="23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123123\IMG_20211125_14075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5694" y="3477834"/>
            <a:ext cx="1880175" cy="25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4404</Words>
  <Application>WPS Presentation</Application>
  <PresentationFormat>Экран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Open Sans</vt:lpstr>
      <vt:lpstr>MS Mincho</vt:lpstr>
      <vt:lpstr>Gubbi</vt:lpstr>
      <vt:lpstr>Calibri</vt:lpstr>
      <vt:lpstr>Arial</vt:lpstr>
      <vt:lpstr>Times New Roman</vt:lpstr>
      <vt:lpstr>Microsoft YaHei</vt:lpstr>
      <vt:lpstr>Droid Sans Fallback</vt:lpstr>
      <vt:lpstr>Arial Unicode MS</vt:lpstr>
      <vt:lpstr>Georgia</vt:lpstr>
      <vt:lpstr>Тема Office</vt:lpstr>
      <vt:lpstr>Муниципальное бюджетное дошкольное образовательное учреждение « Центр развития ребёнка –детский сад№ 28 « Огонёк»»  Проект по развитию речи  «Путешествие в страну красивой и грамотной речи" детей старшего дошкольного возраста  группы №2 «Огоньки»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Взаимодействие с социальными  партнёрами ( библиотека, «Лукоморье»)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То что создаёт ребёнок будь это игрушка, сказка , или рисунок имеет особую ценность для него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Родители</dc:creator>
  <cp:lastModifiedBy>vadim</cp:lastModifiedBy>
  <cp:revision>95</cp:revision>
  <dcterms:created xsi:type="dcterms:W3CDTF">2022-03-13T10:31:52Z</dcterms:created>
  <dcterms:modified xsi:type="dcterms:W3CDTF">2022-03-13T10:31:52Z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