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9" r:id="rId3"/>
    <p:sldId id="320" r:id="rId5"/>
    <p:sldId id="355" r:id="rId6"/>
    <p:sldId id="353" r:id="rId7"/>
    <p:sldId id="354" r:id="rId8"/>
    <p:sldId id="310" r:id="rId9"/>
    <p:sldId id="315" r:id="rId10"/>
    <p:sldId id="312" r:id="rId11"/>
    <p:sldId id="324" r:id="rId12"/>
    <p:sldId id="316" r:id="rId13"/>
    <p:sldId id="347" r:id="rId14"/>
    <p:sldId id="337" r:id="rId15"/>
    <p:sldId id="302" r:id="rId16"/>
    <p:sldId id="356" r:id="rId17"/>
    <p:sldId id="256" r:id="rId18"/>
    <p:sldId id="344" r:id="rId19"/>
    <p:sldId id="327" r:id="rId20"/>
    <p:sldId id="343" r:id="rId21"/>
    <p:sldId id="357" r:id="rId22"/>
    <p:sldId id="331" r:id="rId23"/>
    <p:sldId id="332" r:id="rId24"/>
    <p:sldId id="321" r:id="rId25"/>
    <p:sldId id="330" r:id="rId26"/>
    <p:sldId id="358" r:id="rId27"/>
    <p:sldId id="348" r:id="rId28"/>
    <p:sldId id="349" r:id="rId29"/>
    <p:sldId id="350" r:id="rId30"/>
    <p:sldId id="351" r:id="rId31"/>
    <p:sldId id="360" r:id="rId32"/>
    <p:sldId id="325" r:id="rId33"/>
    <p:sldId id="384" r:id="rId3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400"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33"/>
    <a:srgbClr val="CC9900"/>
    <a:srgbClr val="66CCFF"/>
    <a:srgbClr val="66FFFF"/>
    <a:srgbClr val="00CCFF"/>
    <a:srgbClr val="FF99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6"/>
    <p:restoredTop sz="94664"/>
  </p:normalViewPr>
  <p:slideViewPr>
    <p:cSldViewPr showGuides="1">
      <p:cViewPr>
        <p:scale>
          <a:sx n="94" d="100"/>
          <a:sy n="94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ru-RU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ru-RU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Замещающий образ слайда 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098" name="Замещающий текст 2"/>
          <p:cNvSpPr/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ru-RU" altLang="zh-CN" sz="1200" dirty="0">
                <a:latin typeface="Arial" panose="020B0604020202020204" pitchFamily="34" charset="0"/>
              </a:rPr>
            </a:fld>
            <a:endParaRPr lang="ru-RU" altLang="zh-CN" sz="1200" dirty="0">
              <a:latin typeface="Arial" panose="020B0604020202020204" pitchFamily="34" charset="0"/>
            </a:endParaRPr>
          </a:p>
        </p:txBody>
      </p:sp>
      <p:sp>
        <p:nvSpPr>
          <p:cNvPr id="19458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ru-RU" strike="noStrike" noProof="1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 fontAlgn="base"/>
            <a:r>
              <a:rPr lang="ru-RU" strike="noStrike" noProof="1" smtClean="0"/>
              <a:t>Образец заголовка</a:t>
            </a:r>
            <a:endParaRPr lang="ru-RU" strike="noStrike" noProof="1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 smtClean="0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6"/>
          <p:cNvSpPr>
            <a:spLocks noGrp="1"/>
          </p:cNvSpPr>
          <p:nvPr>
            <p:ph type="title"/>
          </p:nvPr>
        </p:nvSpPr>
        <p:spPr>
          <a:xfrm>
            <a:off x="2590800" y="2971800"/>
            <a:ext cx="4191000" cy="762000"/>
          </a:xfrm>
          <a:ln/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ru-RU" sz="5400" b="1" dirty="0">
                <a:solidFill>
                  <a:srgbClr val="0000FF"/>
                </a:solidFill>
                <a:effectLst/>
              </a:rPr>
              <a:t>Транспорт</a:t>
            </a:r>
            <a:endParaRPr lang="ru-RU" sz="54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3075" name="Oval 7"/>
          <p:cNvSpPr/>
          <p:nvPr/>
        </p:nvSpPr>
        <p:spPr>
          <a:xfrm>
            <a:off x="5486400" y="228600"/>
            <a:ext cx="3429000" cy="27432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dirty="0"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воздушный</a:t>
            </a:r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6" name="Picture 8" descr="0004-004-Strekoza-gudit-bolshaja-Poletat-vas-priglashaju"/>
          <p:cNvPicPr>
            <a:picLocks noChangeAspect="1"/>
          </p:cNvPicPr>
          <p:nvPr/>
        </p:nvPicPr>
        <p:blipFill>
          <a:blip r:embed="rId1"/>
          <a:srcRect l="22223" t="42593" r="16667" b="24814"/>
          <a:stretch>
            <a:fillRect/>
          </a:stretch>
        </p:blipFill>
        <p:spPr>
          <a:xfrm>
            <a:off x="6400800" y="609600"/>
            <a:ext cx="16764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Oval 9"/>
          <p:cNvSpPr/>
          <p:nvPr/>
        </p:nvSpPr>
        <p:spPr>
          <a:xfrm>
            <a:off x="152400" y="228600"/>
            <a:ext cx="3505200" cy="27432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dirty="0"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наземный</a:t>
            </a:r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78" name="Oval 10"/>
          <p:cNvSpPr/>
          <p:nvPr/>
        </p:nvSpPr>
        <p:spPr>
          <a:xfrm>
            <a:off x="5486400" y="3886200"/>
            <a:ext cx="3429000" cy="27432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dirty="0"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водный</a:t>
            </a:r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79" name="Oval 11"/>
          <p:cNvSpPr/>
          <p:nvPr/>
        </p:nvSpPr>
        <p:spPr>
          <a:xfrm>
            <a:off x="228600" y="3886200"/>
            <a:ext cx="3429000" cy="27432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dirty="0"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подземный</a:t>
            </a:r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80" name="Picture 12" descr="74255043_zagadkiskartinkamitransport2"/>
          <p:cNvPicPr>
            <a:picLocks noChangeAspect="1"/>
          </p:cNvPicPr>
          <p:nvPr/>
        </p:nvPicPr>
        <p:blipFill>
          <a:blip r:embed="rId2"/>
          <a:srcRect l="40366" t="72650" r="34216" b="4558"/>
          <a:stretch>
            <a:fillRect/>
          </a:stretch>
        </p:blipFill>
        <p:spPr>
          <a:xfrm>
            <a:off x="838200" y="4267200"/>
            <a:ext cx="2209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3" descr="zagadki-s-kartinkami-transport-11"/>
          <p:cNvPicPr>
            <a:picLocks noChangeAspect="1"/>
          </p:cNvPicPr>
          <p:nvPr/>
        </p:nvPicPr>
        <p:blipFill>
          <a:blip r:embed="rId3"/>
          <a:srcRect l="40233" t="8562" r="35352" b="70720"/>
          <a:stretch>
            <a:fillRect/>
          </a:stretch>
        </p:blipFill>
        <p:spPr>
          <a:xfrm>
            <a:off x="838200" y="533400"/>
            <a:ext cx="21336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4" descr="zagadki-s-kartinkami-transport-9"/>
          <p:cNvPicPr>
            <a:picLocks noChangeAspect="1"/>
          </p:cNvPicPr>
          <p:nvPr/>
        </p:nvPicPr>
        <p:blipFill>
          <a:blip r:embed="rId4"/>
          <a:srcRect l="37791" t="72346" r="34686" b="4880"/>
          <a:stretch>
            <a:fillRect/>
          </a:stretch>
        </p:blipFill>
        <p:spPr>
          <a:xfrm>
            <a:off x="6172200" y="4191000"/>
            <a:ext cx="20574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Текстовое поле 1"/>
          <p:cNvSpPr txBox="1"/>
          <p:nvPr/>
        </p:nvSpPr>
        <p:spPr>
          <a:xfrm>
            <a:off x="3316288" y="5959475"/>
            <a:ext cx="29606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en-US" sz="2400">
                <a:solidFill>
                  <a:srgbClr val="0033CC"/>
                </a:solidFill>
                <a:latin typeface="Arial Narrow" panose="020B0606020202030204" charset="0"/>
              </a:rPr>
              <a:t>Войтюк В.С.</a:t>
            </a:r>
            <a:endParaRPr lang="ru-RU" altLang="en-US" sz="2400">
              <a:solidFill>
                <a:srgbClr val="0033CC"/>
              </a:solidFill>
              <a:latin typeface="Arial Narrow" panose="020B0606020202030204" charset="0"/>
            </a:endParaRPr>
          </a:p>
          <a:p>
            <a:r>
              <a:rPr lang="ru-RU" altLang="en-US" sz="2400">
                <a:solidFill>
                  <a:srgbClr val="0033CC"/>
                </a:solidFill>
                <a:latin typeface="Arial Narrow" panose="020B0606020202030204" charset="0"/>
              </a:rPr>
              <a:t>группа №2 «Огоньки»</a:t>
            </a:r>
            <a:r>
              <a:rPr lang="ru-RU" altLang="en-US" sz="2400">
                <a:latin typeface="Arial Narrow" panose="020B0606020202030204" charset="0"/>
              </a:rPr>
              <a:t> </a:t>
            </a:r>
            <a:endParaRPr lang="ru-RU" altLang="en-US" sz="2400">
              <a:latin typeface="Arial Narrow" panose="020B0606020202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096000"/>
          </a:xfrm>
          <a:ln/>
        </p:spPr>
        <p:txBody>
          <a:bodyPr vert="horz" wrap="square" lIns="91440" tIns="45720" rIns="91440" bIns="45720" anchor="ctr"/>
          <a:p>
            <a:r>
              <a:rPr lang="ru-RU" sz="4000" b="1" dirty="0">
                <a:solidFill>
                  <a:srgbClr val="0000FF"/>
                </a:solidFill>
                <a:effectLst/>
              </a:rPr>
              <a:t>День-деньской за кругом круг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Мчится вдаль усатый жук.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Он не ловит червяков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И не ест осоки.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Прямо с неба, с проводов,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Пьет электротоки.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endParaRPr lang="ru-RU" sz="4000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962400" cy="609600"/>
          </a:xfrm>
          <a:ln/>
        </p:spPr>
        <p:txBody>
          <a:bodyPr vert="horz" wrap="square" lIns="91440" tIns="45720" rIns="91440" bIns="45720" anchor="ctr"/>
          <a:p>
            <a:r>
              <a:rPr lang="ru-RU" sz="4800" b="1" dirty="0">
                <a:solidFill>
                  <a:srgbClr val="FFFF00"/>
                </a:solidFill>
                <a:effectLst/>
              </a:rPr>
              <a:t>Троллейбус</a:t>
            </a:r>
            <a:endParaRPr lang="ru-RU" sz="48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14339" name="Picture 3" descr="трол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924800" cy="5562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lang="ru-RU" sz="4400" b="1" dirty="0">
                <a:solidFill>
                  <a:srgbClr val="0033CC"/>
                </a:solidFill>
                <a:effectLst/>
              </a:rPr>
              <a:t>Я зашел в зеленый дом,</a:t>
            </a:r>
            <a:br>
              <a:rPr lang="ru-RU" sz="4400" b="1" dirty="0">
                <a:solidFill>
                  <a:srgbClr val="0033CC"/>
                </a:solidFill>
                <a:effectLst/>
              </a:rPr>
            </a:br>
            <a:r>
              <a:rPr lang="ru-RU" sz="4400" b="1" dirty="0">
                <a:solidFill>
                  <a:srgbClr val="0033CC"/>
                </a:solidFill>
                <a:effectLst/>
              </a:rPr>
              <a:t>Но недолго пробыл в нем.</a:t>
            </a:r>
            <a:br>
              <a:rPr lang="ru-RU" sz="4400" b="1" dirty="0">
                <a:solidFill>
                  <a:srgbClr val="0033CC"/>
                </a:solidFill>
                <a:effectLst/>
              </a:rPr>
            </a:br>
            <a:r>
              <a:rPr lang="ru-RU" sz="4400" b="1" dirty="0">
                <a:solidFill>
                  <a:srgbClr val="0033CC"/>
                </a:solidFill>
                <a:effectLst/>
              </a:rPr>
              <a:t>Оказался этот дом</a:t>
            </a:r>
            <a:br>
              <a:rPr lang="ru-RU" sz="4400" b="1" dirty="0">
                <a:solidFill>
                  <a:srgbClr val="0033CC"/>
                </a:solidFill>
                <a:effectLst/>
              </a:rPr>
            </a:br>
            <a:r>
              <a:rPr lang="ru-RU" sz="4400" b="1" dirty="0">
                <a:solidFill>
                  <a:srgbClr val="0033CC"/>
                </a:solidFill>
                <a:effectLst/>
              </a:rPr>
              <a:t>Быстро в городе другом!</a:t>
            </a:r>
            <a:br>
              <a:rPr lang="ru-RU" sz="4400" b="1" dirty="0">
                <a:solidFill>
                  <a:srgbClr val="0033CC"/>
                </a:solidFill>
                <a:effectLst/>
              </a:rPr>
            </a:br>
            <a:endParaRPr lang="ru-RU" sz="4400" b="1" dirty="0"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Picture 11" descr="поезд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Rectangle 2"/>
          <p:cNvSpPr>
            <a:spLocks noGrp="1"/>
          </p:cNvSpPr>
          <p:nvPr>
            <p:ph type="ctrTitle" sz="quarter"/>
          </p:nvPr>
        </p:nvSpPr>
        <p:spPr>
          <a:xfrm>
            <a:off x="2971800" y="457200"/>
            <a:ext cx="3276600" cy="762000"/>
          </a:xfrm>
          <a:ln/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Поезд</a:t>
            </a: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endParaRPr lang="ru-RU" b="1" dirty="0">
              <a:solidFill>
                <a:srgbClr val="0000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Oval 2"/>
          <p:cNvSpPr/>
          <p:nvPr/>
        </p:nvSpPr>
        <p:spPr>
          <a:xfrm>
            <a:off x="152400" y="228600"/>
            <a:ext cx="8763000" cy="64770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Подземный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транспорт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411" name="Picture 4" descr="74255043_zagadkiskartinkamitransport2"/>
          <p:cNvPicPr>
            <a:picLocks noChangeAspect="1"/>
          </p:cNvPicPr>
          <p:nvPr/>
        </p:nvPicPr>
        <p:blipFill>
          <a:blip r:embed="rId1"/>
          <a:srcRect l="40366" t="72650" r="34216" b="4558"/>
          <a:stretch>
            <a:fillRect/>
          </a:stretch>
        </p:blipFill>
        <p:spPr>
          <a:xfrm>
            <a:off x="1905000" y="1144588"/>
            <a:ext cx="5562600" cy="2817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ctrTitle" sz="quarter"/>
          </p:nvPr>
        </p:nvSpPr>
        <p:spPr>
          <a:xfrm>
            <a:off x="533400" y="762000"/>
            <a:ext cx="8153400" cy="4876800"/>
          </a:xfrm>
          <a:ln/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Я в любое время года</a:t>
            </a: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И в любую непогоду</a:t>
            </a: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Очень быстро в час любой</a:t>
            </a: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Провезу вас под землей.</a:t>
            </a:r>
            <a:br>
              <a:rPr lang="ru-RU" b="1" dirty="0">
                <a:effectLst/>
                <a:latin typeface="+mj-lt"/>
                <a:ea typeface="+mj-ea"/>
                <a:cs typeface="+mj-cs"/>
              </a:rPr>
            </a:br>
            <a:endParaRPr lang="ru-RU" b="1" dirty="0"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Picture 9" descr="метр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5105400" y="304800"/>
            <a:ext cx="2819400" cy="685800"/>
          </a:xfrm>
          <a:ln/>
        </p:spPr>
        <p:txBody>
          <a:bodyPr vert="horz" wrap="square" lIns="91440" tIns="45720" rIns="91440" bIns="45720" anchor="ctr"/>
          <a:p>
            <a:r>
              <a:rPr lang="ru-RU" b="1" dirty="0">
                <a:solidFill>
                  <a:srgbClr val="0033CC"/>
                </a:solidFill>
                <a:effectLst/>
              </a:rPr>
              <a:t>Метро</a:t>
            </a:r>
            <a:endParaRPr lang="ru-RU" b="1" dirty="0">
              <a:solidFill>
                <a:srgbClr val="0033CC"/>
              </a:solidFill>
              <a:effectLst/>
            </a:endParaRPr>
          </a:p>
        </p:txBody>
      </p:sp>
      <p:pic>
        <p:nvPicPr>
          <p:cNvPr id="20484" name="Picture 7" descr="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800600"/>
            <a:ext cx="1905000" cy="18288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5" name="Picture 10" descr="метро2"/>
          <p:cNvPicPr>
            <a:picLocks noChangeAspect="1"/>
          </p:cNvPicPr>
          <p:nvPr/>
        </p:nvPicPr>
        <p:blipFill>
          <a:blip r:embed="rId3"/>
          <a:srcRect l="54839" t="92287" r="7742"/>
          <a:stretch>
            <a:fillRect/>
          </a:stretch>
        </p:blipFill>
        <p:spPr>
          <a:xfrm>
            <a:off x="1905000" y="1752600"/>
            <a:ext cx="1524000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22"/>
          <p:cNvSpPr/>
          <p:nvPr/>
        </p:nvSpPr>
        <p:spPr>
          <a:xfrm>
            <a:off x="0" y="1708150"/>
            <a:ext cx="8991600" cy="3441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 eaLnBrk="0" hangingPunct="0"/>
            <a: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  <a:t>Сам вагон открыл нам двери,</a:t>
            </a:r>
            <a:b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</a:br>
            <a: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  <a:t>В город лестница ведет.</a:t>
            </a:r>
            <a:b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</a:br>
            <a: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  <a:t>Мы своим глазам не верим:</a:t>
            </a:r>
            <a:b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</a:br>
            <a: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  <a:t>Все стоят, она идет!</a:t>
            </a:r>
            <a:br>
              <a:rPr lang="ru-RU" sz="4400" b="1" dirty="0">
                <a:solidFill>
                  <a:srgbClr val="0033CC"/>
                </a:solidFill>
                <a:latin typeface="Tahoma" panose="020B0604030504040204" pitchFamily="34" charset="0"/>
              </a:rPr>
            </a:br>
            <a:endParaRPr lang="ru-RU" sz="4400" b="1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876800" cy="762000"/>
          </a:xfrm>
          <a:ln/>
        </p:spPr>
        <p:txBody>
          <a:bodyPr vert="horz" wrap="square" lIns="91440" tIns="45720" rIns="91440" bIns="45720" anchor="ctr"/>
          <a:p>
            <a:br>
              <a:rPr lang="ru-RU" b="1" dirty="0">
                <a:solidFill>
                  <a:srgbClr val="0033CC"/>
                </a:solidFill>
                <a:effectLst/>
              </a:rPr>
            </a:br>
            <a:r>
              <a:rPr lang="ru-RU" sz="4800" b="1" dirty="0">
                <a:solidFill>
                  <a:srgbClr val="996633"/>
                </a:solidFill>
                <a:effectLst/>
              </a:rPr>
              <a:t>Эскалатор </a:t>
            </a:r>
            <a:br>
              <a:rPr lang="ru-RU" sz="4800" b="1" dirty="0">
                <a:solidFill>
                  <a:srgbClr val="996633"/>
                </a:solidFill>
                <a:effectLst/>
              </a:rPr>
            </a:br>
            <a:endParaRPr lang="ru-RU" sz="4800" b="1" dirty="0">
              <a:solidFill>
                <a:srgbClr val="996633"/>
              </a:solidFill>
              <a:effectLst/>
            </a:endParaRPr>
          </a:p>
        </p:txBody>
      </p:sp>
      <p:pic>
        <p:nvPicPr>
          <p:cNvPr id="22531" name="Picture 15" descr="эскалато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038600" cy="5438775"/>
          </a:xfrm>
          <a:prstGeom prst="rect">
            <a:avLst/>
          </a:prstGeom>
          <a:noFill/>
          <a:ln w="222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2" name="Picture 16" descr="метр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57400"/>
            <a:ext cx="4495800" cy="3962400"/>
          </a:xfrm>
          <a:prstGeom prst="rect">
            <a:avLst/>
          </a:prstGeom>
          <a:noFill/>
          <a:ln w="222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Oval 2"/>
          <p:cNvSpPr/>
          <p:nvPr/>
        </p:nvSpPr>
        <p:spPr>
          <a:xfrm>
            <a:off x="152400" y="228600"/>
            <a:ext cx="8763000" cy="64770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Воздушный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транспорт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3555" name="Picture 4" descr="0004-004-Strekoza-gudit-bolshaja-Poletat-vas-priglashaju"/>
          <p:cNvPicPr>
            <a:picLocks noChangeAspect="1"/>
          </p:cNvPicPr>
          <p:nvPr/>
        </p:nvPicPr>
        <p:blipFill>
          <a:blip r:embed="rId1"/>
          <a:srcRect l="22223" t="42593" r="16667" b="24814"/>
          <a:stretch>
            <a:fillRect/>
          </a:stretch>
        </p:blipFill>
        <p:spPr>
          <a:xfrm>
            <a:off x="2438400" y="914400"/>
            <a:ext cx="44196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458200" cy="3733800"/>
          </a:xfrm>
          <a:ln/>
        </p:spPr>
        <p:txBody>
          <a:bodyPr vert="horz" wrap="square" lIns="91440" tIns="45720" rIns="91440" bIns="45720" anchor="ctr"/>
          <a:p>
            <a:br>
              <a:rPr lang="ru-RU" sz="4000" b="1" dirty="0">
                <a:solidFill>
                  <a:srgbClr val="2929B3"/>
                </a:solidFill>
                <a:effectLst/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Есть и водный, воздушный,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Тот, что движется по суше,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Грузы возит и людей.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Что это? Скажи скорей!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endParaRPr lang="ru-RU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4"/>
          <p:cNvSpPr>
            <a:spLocks noGrp="1"/>
          </p:cNvSpPr>
          <p:nvPr>
            <p:ph type="ctrTitle" sz="quarter"/>
          </p:nvPr>
        </p:nvSpPr>
        <p:spPr>
          <a:xfrm>
            <a:off x="228600" y="2133600"/>
            <a:ext cx="8763000" cy="2152650"/>
          </a:xfrm>
          <a:ln/>
        </p:spPr>
        <p:txBody>
          <a:bodyPr vert="horz" wrap="square" lIns="91440" tIns="45720" rIns="91440" bIns="45720" anchor="ctr"/>
          <a:p>
            <a:pPr>
              <a:buClrTx/>
              <a:buSzTx/>
              <a:buFontTx/>
            </a:pPr>
            <a:br>
              <a:rPr lang="ru-RU" sz="6000" b="1" dirty="0">
                <a:solidFill>
                  <a:srgbClr val="3333FF"/>
                </a:solidFill>
                <a:effectLst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Летит птица-небылица,</a:t>
            </a: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А внутри народ сидит,</a:t>
            </a: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Меж собою говорит.</a:t>
            </a:r>
            <a:br>
              <a:rPr lang="ru-RU" b="1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</a:br>
            <a:endParaRPr lang="ru-RU" b="1" dirty="0">
              <a:solidFill>
                <a:srgbClr val="0000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005E76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733800" cy="762000"/>
          </a:xfrm>
          <a:ln/>
        </p:spPr>
        <p:txBody>
          <a:bodyPr vert="horz" wrap="square" lIns="91440" tIns="45720" rIns="91440" bIns="45720" anchor="ctr"/>
          <a:p>
            <a:r>
              <a:rPr lang="ru-RU" sz="4800" b="1" dirty="0">
                <a:solidFill>
                  <a:schemeClr val="tx1"/>
                </a:solidFill>
                <a:effectLst/>
              </a:rPr>
              <a:t>Самолет</a:t>
            </a:r>
            <a:endParaRPr lang="ru-RU" sz="4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603" name="Picture 8" descr="post-13-12847809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144588"/>
            <a:ext cx="7010400" cy="5484812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038600"/>
          </a:xfrm>
          <a:ln/>
        </p:spPr>
        <p:txBody>
          <a:bodyPr vert="horz" wrap="square" lIns="91440" tIns="45720" rIns="91440" bIns="45720" anchor="ctr"/>
          <a:p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Стрекоза гудит большая.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Полетать нас приглашает.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Кресла мягкие для нас 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И пилоты высший класс.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endParaRPr lang="ru-RU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005E7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5410200" y="457200"/>
            <a:ext cx="3505200" cy="838200"/>
          </a:xfrm>
          <a:ln/>
        </p:spPr>
        <p:txBody>
          <a:bodyPr vert="horz" wrap="square" lIns="91440" tIns="45720" rIns="91440" bIns="45720" anchor="ctr"/>
          <a:p>
            <a:r>
              <a:rPr lang="ru-RU" sz="4800" b="1" dirty="0">
                <a:solidFill>
                  <a:schemeClr val="tx1"/>
                </a:solidFill>
                <a:effectLst/>
              </a:rPr>
              <a:t>Вертолёт</a:t>
            </a:r>
            <a:endParaRPr lang="ru-RU" sz="4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7651" name="Picture 10" descr="ansat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4876800" cy="3124200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2" name="Picture 11" descr="c00a97a59a2f55a257669e63c4cc96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00400"/>
            <a:ext cx="5105400" cy="3429000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Oval 2"/>
          <p:cNvSpPr/>
          <p:nvPr/>
        </p:nvSpPr>
        <p:spPr>
          <a:xfrm>
            <a:off x="152400" y="228600"/>
            <a:ext cx="8763000" cy="64770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Водный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транспорт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8675" name="Picture 4" descr="zagadki-s-kartinkami-transport-9"/>
          <p:cNvPicPr>
            <a:picLocks noChangeAspect="1"/>
          </p:cNvPicPr>
          <p:nvPr/>
        </p:nvPicPr>
        <p:blipFill>
          <a:blip r:embed="rId1"/>
          <a:srcRect l="37791" t="72346" r="34686" b="4880"/>
          <a:stretch>
            <a:fillRect/>
          </a:stretch>
        </p:blipFill>
        <p:spPr>
          <a:xfrm>
            <a:off x="2209800" y="990600"/>
            <a:ext cx="464820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2362200"/>
          </a:xfrm>
          <a:ln/>
        </p:spPr>
        <p:txBody>
          <a:bodyPr vert="horz" wrap="square" lIns="91440" tIns="45720" rIns="91440" bIns="45720" anchor="t"/>
          <a:lstStyle/>
          <a:p>
            <a:pPr algn="ctr">
              <a:lnSpc>
                <a:spcPct val="90000"/>
              </a:lnSpc>
              <a:buNone/>
            </a:pPr>
            <a:r>
              <a:rPr lang="ru-RU" sz="4800" b="1" dirty="0">
                <a:solidFill>
                  <a:srgbClr val="0000FF"/>
                </a:solidFill>
                <a:effectLst/>
              </a:rPr>
              <a:t>По волнам дворец плывет,</a:t>
            </a:r>
            <a:br>
              <a:rPr lang="ru-RU" sz="4800" b="1" dirty="0">
                <a:solidFill>
                  <a:srgbClr val="0000FF"/>
                </a:solidFill>
                <a:effectLst/>
              </a:rPr>
            </a:br>
            <a:r>
              <a:rPr lang="ru-RU" sz="4800" b="1" dirty="0">
                <a:solidFill>
                  <a:srgbClr val="0000FF"/>
                </a:solidFill>
                <a:effectLst/>
              </a:rPr>
              <a:t>На себе людей везет.</a:t>
            </a:r>
            <a:br>
              <a:rPr lang="ru-RU" sz="4800" b="1" dirty="0">
                <a:solidFill>
                  <a:srgbClr val="0000FF"/>
                </a:solidFill>
                <a:effectLst/>
              </a:rPr>
            </a:br>
            <a:endParaRPr lang="ru-RU" sz="4800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22" name="Picture 5" descr="img-c38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222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23" name="Rectangle 2"/>
          <p:cNvSpPr>
            <a:spLocks noGrp="1"/>
          </p:cNvSpPr>
          <p:nvPr>
            <p:ph type="title"/>
          </p:nvPr>
        </p:nvSpPr>
        <p:spPr>
          <a:xfrm>
            <a:off x="2438400" y="5791200"/>
            <a:ext cx="3886200" cy="609600"/>
          </a:xfrm>
          <a:ln/>
        </p:spPr>
        <p:txBody>
          <a:bodyPr vert="horz" wrap="square" lIns="91440" tIns="45720" rIns="91440" bIns="45720" anchor="ctr"/>
          <a:p>
            <a:br>
              <a:rPr lang="ru-RU" sz="4800" b="1" dirty="0">
                <a:solidFill>
                  <a:schemeClr val="hlink"/>
                </a:solidFill>
                <a:effectLst/>
              </a:rPr>
            </a:br>
            <a:r>
              <a:rPr lang="ru-RU" sz="4800" b="1" dirty="0">
                <a:solidFill>
                  <a:srgbClr val="0033CC"/>
                </a:solidFill>
                <a:effectLst/>
              </a:rPr>
              <a:t>Корабль</a:t>
            </a:r>
            <a:br>
              <a:rPr lang="ru-RU" sz="4800" b="1" dirty="0">
                <a:solidFill>
                  <a:srgbClr val="0033CC"/>
                </a:solidFill>
                <a:effectLst/>
              </a:rPr>
            </a:br>
            <a:endParaRPr lang="ru-RU" sz="4800" b="1" dirty="0"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lang="ru-RU" sz="4400" b="1" dirty="0">
                <a:solidFill>
                  <a:srgbClr val="0000FF"/>
                </a:solidFill>
                <a:effectLst/>
              </a:rPr>
              <a:t>Это что там в дымке тает,</a:t>
            </a:r>
            <a:endParaRPr lang="ru-RU" sz="4400" b="1" dirty="0">
              <a:solidFill>
                <a:srgbClr val="0000FF"/>
              </a:solidFill>
              <a:effectLst/>
            </a:endParaRPr>
          </a:p>
          <a:p>
            <a:pPr algn="ctr">
              <a:buNone/>
            </a:pPr>
            <a:r>
              <a:rPr lang="ru-RU" sz="4400" b="1" dirty="0">
                <a:solidFill>
                  <a:srgbClr val="0000FF"/>
                </a:solidFill>
                <a:effectLst/>
              </a:rPr>
              <a:t>Птицей по волнам летает?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r>
              <a:rPr lang="ru-RU" sz="4400" b="1" dirty="0">
                <a:solidFill>
                  <a:srgbClr val="0000FF"/>
                </a:solidFill>
                <a:effectLst/>
              </a:rPr>
              <a:t>Паруса меняет вахта,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r>
              <a:rPr lang="ru-RU" sz="4400" b="1" dirty="0">
                <a:solidFill>
                  <a:srgbClr val="0000FF"/>
                </a:solidFill>
                <a:effectLst/>
              </a:rPr>
              <a:t>Держит нос по ветру…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endParaRPr lang="ru-RU" sz="4400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114800" y="533400"/>
            <a:ext cx="3276600" cy="762000"/>
          </a:xfrm>
          <a:ln/>
        </p:spPr>
        <p:txBody>
          <a:bodyPr vert="horz" wrap="square" lIns="91440" tIns="45720" rIns="91440" bIns="45720" anchor="ctr"/>
          <a:p>
            <a:br>
              <a:rPr lang="ru-RU" sz="4000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Яхта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endParaRPr lang="ru-RU" b="1" dirty="0">
              <a:solidFill>
                <a:srgbClr val="0000FF"/>
              </a:solidFill>
              <a:effectLst/>
            </a:endParaRPr>
          </a:p>
        </p:txBody>
      </p:sp>
      <p:pic>
        <p:nvPicPr>
          <p:cNvPr id="32771" name="Picture 4" descr="яхт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2514600" cy="4038600"/>
          </a:xfrm>
          <a:prstGeom prst="rect">
            <a:avLst/>
          </a:prstGeom>
          <a:noFill/>
          <a:ln w="222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772" name="Picture 5" descr="яхта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81200"/>
            <a:ext cx="6096000" cy="4572000"/>
          </a:xfrm>
          <a:prstGeom prst="rect">
            <a:avLst/>
          </a:prstGeom>
          <a:noFill/>
          <a:ln w="222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lang="ru-RU" sz="4400" b="1" dirty="0">
                <a:solidFill>
                  <a:srgbClr val="0000FF"/>
                </a:solidFill>
                <a:effectLst/>
              </a:rPr>
              <a:t>Станут два братца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r>
              <a:rPr lang="ru-RU" sz="4400" b="1" dirty="0">
                <a:solidFill>
                  <a:srgbClr val="0000FF"/>
                </a:solidFill>
                <a:effectLst/>
              </a:rPr>
              <a:t>В речке купаться: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r>
              <a:rPr lang="ru-RU" sz="4400" b="1" dirty="0">
                <a:solidFill>
                  <a:srgbClr val="0000FF"/>
                </a:solidFill>
                <a:effectLst/>
              </a:rPr>
              <a:t>Вынырнут вместе,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r>
              <a:rPr lang="ru-RU" sz="4400" b="1" dirty="0">
                <a:solidFill>
                  <a:srgbClr val="0000FF"/>
                </a:solidFill>
                <a:effectLst/>
              </a:rPr>
              <a:t>Вместе нырнут –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r>
              <a:rPr lang="ru-RU" sz="4400" b="1" dirty="0">
                <a:solidFill>
                  <a:srgbClr val="0000FF"/>
                </a:solidFill>
                <a:effectLst/>
              </a:rPr>
              <a:t>Лодке на месте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r>
              <a:rPr lang="ru-RU" sz="4400" b="1" dirty="0">
                <a:solidFill>
                  <a:srgbClr val="0000FF"/>
                </a:solidFill>
                <a:effectLst/>
              </a:rPr>
              <a:t>Стоять не дадут.</a:t>
            </a:r>
            <a:br>
              <a:rPr lang="ru-RU" sz="4400" b="1" dirty="0">
                <a:solidFill>
                  <a:srgbClr val="0000FF"/>
                </a:solidFill>
                <a:effectLst/>
              </a:rPr>
            </a:br>
            <a:endParaRPr lang="ru-RU" sz="4400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Oval 5"/>
          <p:cNvSpPr/>
          <p:nvPr/>
        </p:nvSpPr>
        <p:spPr>
          <a:xfrm>
            <a:off x="152400" y="228600"/>
            <a:ext cx="8763000" cy="64770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Наземный 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транспорт</a:t>
            </a:r>
            <a:endParaRPr lang="ru-RU" sz="6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7" name="Picture 9" descr="zagadki-s-kartinkami-transport-11"/>
          <p:cNvPicPr>
            <a:picLocks noChangeAspect="1"/>
          </p:cNvPicPr>
          <p:nvPr/>
        </p:nvPicPr>
        <p:blipFill>
          <a:blip r:embed="rId1"/>
          <a:srcRect l="40233" t="8562" r="35352" b="70720"/>
          <a:stretch>
            <a:fillRect/>
          </a:stretch>
        </p:blipFill>
        <p:spPr>
          <a:xfrm>
            <a:off x="1752600" y="1143000"/>
            <a:ext cx="556260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3276600" y="914400"/>
            <a:ext cx="5638800" cy="762000"/>
          </a:xfrm>
          <a:ln/>
        </p:spPr>
        <p:txBody>
          <a:bodyPr vert="horz" wrap="square" lIns="91440" tIns="45720" rIns="91440" bIns="45720" anchor="ctr"/>
          <a:p>
            <a:br>
              <a:rPr lang="ru-RU" sz="5400" dirty="0">
                <a:solidFill>
                  <a:srgbClr val="0000FF"/>
                </a:solidFill>
                <a:effectLst/>
              </a:rPr>
            </a:br>
            <a:r>
              <a:rPr lang="ru-RU" sz="4800" b="1" dirty="0">
                <a:solidFill>
                  <a:srgbClr val="0000FF"/>
                </a:solidFill>
                <a:effectLst/>
              </a:rPr>
              <a:t>Лодка с вёслами</a:t>
            </a:r>
            <a:br>
              <a:rPr lang="ru-RU" sz="5400" dirty="0">
                <a:solidFill>
                  <a:srgbClr val="0000FF"/>
                </a:solidFill>
                <a:effectLst/>
              </a:rPr>
            </a:br>
            <a:endParaRPr lang="ru-RU" sz="5400" dirty="0">
              <a:solidFill>
                <a:srgbClr val="0000FF"/>
              </a:solidFill>
              <a:effectLst/>
            </a:endParaRPr>
          </a:p>
        </p:txBody>
      </p:sp>
      <p:pic>
        <p:nvPicPr>
          <p:cNvPr id="34819" name="Picture 9" descr="лодк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2895600" cy="4038600"/>
          </a:xfrm>
          <a:prstGeom prst="rect">
            <a:avLst/>
          </a:prstGeom>
          <a:noFill/>
          <a:ln w="222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0" name="Picture 10" descr="лод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09800"/>
            <a:ext cx="5867400" cy="4419600"/>
          </a:xfrm>
          <a:prstGeom prst="rect">
            <a:avLst/>
          </a:prstGeom>
          <a:noFill/>
          <a:ln w="222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4400" b="0" i="0" u="none" strike="noStrike" kern="0" cap="none" spc="0" normalizeH="0" baseline="0" noProof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altLang="en-US" sz="4400" b="0" i="0" u="none" strike="noStrike" kern="0" cap="none" spc="0" normalizeH="0" baseline="0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9933"/>
          </a:fgClr>
          <a:bgClr>
            <a:srgbClr val="00CCFF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lang="ru-RU" sz="4000" b="1" dirty="0">
                <a:solidFill>
                  <a:srgbClr val="0000FF"/>
                </a:solidFill>
                <a:effectLst/>
              </a:rPr>
              <a:t>Этот конь не ест овса,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Вместо ног два колеса.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Сядь верхом и мчись на нём,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Только лучше правь рулём.</a:t>
            </a:r>
            <a:br>
              <a:rPr lang="ru-RU" sz="4000" dirty="0">
                <a:solidFill>
                  <a:srgbClr val="0000FF"/>
                </a:solidFill>
                <a:effectLst/>
              </a:rPr>
            </a:br>
            <a:br>
              <a:rPr lang="ru-RU" sz="2800" dirty="0">
                <a:solidFill>
                  <a:srgbClr val="0000FF"/>
                </a:solidFill>
                <a:effectLst/>
              </a:rPr>
            </a:br>
            <a:endParaRPr lang="ru-RU" sz="2800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4114800" cy="762000"/>
          </a:xfrm>
          <a:ln/>
        </p:spPr>
        <p:txBody>
          <a:bodyPr vert="horz" wrap="square" lIns="91440" tIns="45720" rIns="91440" bIns="45720" anchor="ctr"/>
          <a:p>
            <a:r>
              <a:rPr lang="ru-RU" b="1" dirty="0">
                <a:solidFill>
                  <a:srgbClr val="009900"/>
                </a:solidFill>
                <a:effectLst/>
              </a:rPr>
              <a:t>Велосипед</a:t>
            </a:r>
            <a:endParaRPr lang="ru-RU" b="1" dirty="0">
              <a:solidFill>
                <a:srgbClr val="009900"/>
              </a:solidFill>
              <a:effectLst/>
            </a:endParaRPr>
          </a:p>
        </p:txBody>
      </p:sp>
      <p:pic>
        <p:nvPicPr>
          <p:cNvPr id="8195" name="Picture 3" descr="вело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57200"/>
            <a:ext cx="3590925" cy="4038600"/>
          </a:xfrm>
          <a:prstGeom prst="rect">
            <a:avLst/>
          </a:prstGeom>
          <a:noFill/>
          <a:ln w="254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6" name="Picture 4" descr="вел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4953000" cy="3810000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9933"/>
          </a:fgClr>
          <a:bgClr>
            <a:srgbClr val="00CCFF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724400"/>
          </a:xfrm>
          <a:ln/>
        </p:spPr>
        <p:txBody>
          <a:bodyPr vert="horz" wrap="square" lIns="91440" tIns="45720" rIns="91440" bIns="45720" anchor="ctr"/>
          <a:p>
            <a:br>
              <a:rPr lang="ru-RU" sz="5400" b="1" dirty="0">
                <a:solidFill>
                  <a:srgbClr val="2929B3"/>
                </a:solidFill>
                <a:effectLst/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Бежит, гудит.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В два глаза глядит,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Только красный глазок глянет –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0000FF"/>
                </a:solidFill>
                <a:effectLst/>
              </a:rPr>
              <a:t>Как вкопанный станет.</a:t>
            </a:r>
            <a:br>
              <a:rPr lang="ru-RU" b="1" dirty="0">
                <a:solidFill>
                  <a:srgbClr val="0000FF"/>
                </a:solidFill>
                <a:effectLst/>
              </a:rPr>
            </a:br>
            <a:endParaRPr lang="ru-RU" sz="6600" b="1" dirty="0">
              <a:solidFill>
                <a:srgbClr val="008000"/>
              </a:solidFill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876800" y="304800"/>
            <a:ext cx="3962400" cy="914400"/>
          </a:xfrm>
          <a:ln/>
        </p:spPr>
        <p:txBody>
          <a:bodyPr vert="horz" wrap="square" lIns="91440" tIns="45720" rIns="91440" bIns="45720" anchor="ctr"/>
          <a:p>
            <a:br>
              <a:rPr lang="ru-RU" b="1" dirty="0">
                <a:effectLst/>
              </a:rPr>
            </a:br>
            <a:br>
              <a:rPr lang="ru-RU" b="1" dirty="0">
                <a:effectLst/>
              </a:rPr>
            </a:br>
            <a:r>
              <a:rPr lang="ru-RU" b="1" dirty="0">
                <a:solidFill>
                  <a:schemeClr val="hlink"/>
                </a:solidFill>
                <a:effectLst/>
              </a:rPr>
              <a:t>Автомобиль</a:t>
            </a:r>
            <a:br>
              <a:rPr lang="ru-RU" sz="66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</a:rPr>
            </a:br>
            <a:endParaRPr lang="ru-RU" sz="6600" b="1" dirty="0">
              <a:solidFill>
                <a:srgbClr val="0080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243" name="Picture 14" descr="груз"/>
          <p:cNvPicPr>
            <a:picLocks noChangeAspect="1"/>
          </p:cNvPicPr>
          <p:nvPr/>
        </p:nvPicPr>
        <p:blipFill>
          <a:blip r:embed="rId2"/>
          <a:srcRect l="3175" r="3174"/>
          <a:stretch>
            <a:fillRect/>
          </a:stretch>
        </p:blipFill>
        <p:spPr>
          <a:xfrm>
            <a:off x="4343400" y="2895600"/>
            <a:ext cx="4648200" cy="3581400"/>
          </a:xfrm>
          <a:prstGeom prst="rect">
            <a:avLst/>
          </a:prstGeom>
          <a:noFill/>
          <a:ln w="222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4" name="Picture 13" descr="авт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4495800" cy="3429000"/>
          </a:xfrm>
          <a:prstGeom prst="rect">
            <a:avLst/>
          </a:prstGeom>
          <a:noFill/>
          <a:ln w="254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9933"/>
          </a:fgClr>
          <a:bgClr>
            <a:srgbClr val="00CCFF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3124200"/>
          </a:xfrm>
          <a:ln/>
        </p:spPr>
        <p:txBody>
          <a:bodyPr vert="horz" wrap="square" lIns="91440" tIns="45720" rIns="91440" bIns="45720" anchor="ctr"/>
          <a:p>
            <a:br>
              <a:rPr lang="ru-RU" sz="4000" b="1" dirty="0">
                <a:solidFill>
                  <a:srgbClr val="0000FF"/>
                </a:solidFill>
                <a:effectLst/>
              </a:rPr>
            </a:b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Что за чудо – длинный дом!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Пассажиров много в нем.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Носит обувь из резины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sz="4000" b="1" dirty="0">
                <a:solidFill>
                  <a:srgbClr val="0000FF"/>
                </a:solidFill>
                <a:effectLst/>
              </a:rPr>
              <a:t>И питается бензином.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br>
              <a:rPr lang="ru-RU" sz="4000" b="1" dirty="0">
                <a:effectLst/>
              </a:rPr>
            </a:br>
            <a:br>
              <a:rPr lang="ru-RU" sz="4000" b="1" dirty="0">
                <a:effectLst/>
              </a:rPr>
            </a:br>
            <a:endParaRPr lang="ru-RU" sz="4000" b="1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048000" y="0"/>
            <a:ext cx="2895600" cy="914400"/>
          </a:xfrm>
          <a:ln/>
        </p:spPr>
        <p:txBody>
          <a:bodyPr vert="horz" wrap="square" lIns="91440" tIns="45720" rIns="91440" bIns="45720" anchor="ctr"/>
          <a:p>
            <a:r>
              <a:rPr lang="ru-RU" sz="4800" b="1" dirty="0">
                <a:solidFill>
                  <a:srgbClr val="FFFF00"/>
                </a:solidFill>
                <a:effectLst/>
              </a:rPr>
              <a:t>Автобус</a:t>
            </a:r>
            <a:endParaRPr lang="ru-RU" sz="48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12291" name="Picture 13" descr="пп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848600" cy="5715000"/>
          </a:xfrm>
          <a:prstGeom prst="rect">
            <a:avLst/>
          </a:prstGeom>
          <a:noFill/>
          <a:ln w="1905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1475</Words>
  <Application>WPS Presentation</Application>
  <PresentationFormat>Экран (4:3)</PresentationFormat>
  <Paragraphs>91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Arial</vt:lpstr>
      <vt:lpstr>SimSun</vt:lpstr>
      <vt:lpstr>Wingdings</vt:lpstr>
      <vt:lpstr>Monotype Corsiva</vt:lpstr>
      <vt:lpstr>Tahoma</vt:lpstr>
      <vt:lpstr>Microsoft YaHei</vt:lpstr>
      <vt:lpstr>Arial Unicode MS</vt:lpstr>
      <vt:lpstr>Segoe Print</vt:lpstr>
      <vt:lpstr>Times New Roman</vt:lpstr>
      <vt:lpstr>Minion Pro</vt:lpstr>
      <vt:lpstr>Minion Pro Cond</vt:lpstr>
      <vt:lpstr>Mongolian Baiti</vt:lpstr>
      <vt:lpstr>Myriad Pro</vt:lpstr>
      <vt:lpstr>Myanmar Text</vt:lpstr>
      <vt:lpstr>Arial Black</vt:lpstr>
      <vt:lpstr>Arial Narrow</vt:lpstr>
      <vt:lpstr/>
      <vt:lpstr>Текстура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Вадим и Света</cp:lastModifiedBy>
  <cp:revision>211</cp:revision>
  <dcterms:created xsi:type="dcterms:W3CDTF">2020-04-07T12:21:13Z</dcterms:created>
  <dcterms:modified xsi:type="dcterms:W3CDTF">2020-04-07T12:51:50Z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1049-11.2.0.9255</vt:lpwstr>
  </property>
</Properties>
</file>