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notesMasterIdLst>
    <p:notesMasterId r:id="rId45"/>
  </p:notesMasterIdLst>
  <p:sldIdLst>
    <p:sldId id="305" r:id="rId2"/>
    <p:sldId id="316" r:id="rId3"/>
    <p:sldId id="257" r:id="rId4"/>
    <p:sldId id="258" r:id="rId5"/>
    <p:sldId id="315" r:id="rId6"/>
    <p:sldId id="285" r:id="rId7"/>
    <p:sldId id="290" r:id="rId8"/>
    <p:sldId id="259" r:id="rId9"/>
    <p:sldId id="275" r:id="rId10"/>
    <p:sldId id="302" r:id="rId11"/>
    <p:sldId id="260" r:id="rId12"/>
    <p:sldId id="261" r:id="rId13"/>
    <p:sldId id="307" r:id="rId14"/>
    <p:sldId id="308" r:id="rId15"/>
    <p:sldId id="310" r:id="rId16"/>
    <p:sldId id="311" r:id="rId17"/>
    <p:sldId id="312" r:id="rId18"/>
    <p:sldId id="264" r:id="rId19"/>
    <p:sldId id="265" r:id="rId20"/>
    <p:sldId id="288" r:id="rId21"/>
    <p:sldId id="267" r:id="rId22"/>
    <p:sldId id="270" r:id="rId23"/>
    <p:sldId id="271" r:id="rId24"/>
    <p:sldId id="295" r:id="rId25"/>
    <p:sldId id="291" r:id="rId26"/>
    <p:sldId id="272" r:id="rId27"/>
    <p:sldId id="313" r:id="rId28"/>
    <p:sldId id="273" r:id="rId29"/>
    <p:sldId id="317" r:id="rId30"/>
    <p:sldId id="289" r:id="rId31"/>
    <p:sldId id="300" r:id="rId32"/>
    <p:sldId id="299" r:id="rId33"/>
    <p:sldId id="298" r:id="rId34"/>
    <p:sldId id="297" r:id="rId35"/>
    <p:sldId id="274" r:id="rId36"/>
    <p:sldId id="276" r:id="rId37"/>
    <p:sldId id="277" r:id="rId38"/>
    <p:sldId id="292" r:id="rId39"/>
    <p:sldId id="301" r:id="rId40"/>
    <p:sldId id="293" r:id="rId41"/>
    <p:sldId id="279" r:id="rId42"/>
    <p:sldId id="281" r:id="rId43"/>
    <p:sldId id="28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66"/>
    <a:srgbClr val="006600"/>
    <a:srgbClr val="EB474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50" d="100"/>
          <a:sy n="50" d="100"/>
        </p:scale>
        <p:origin x="-201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FC0977-8671-4C39-832E-433ABE4F3650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A4709D-3AF2-40DD-A465-ED0583C7C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66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A0F200-CDD8-499E-9FA9-24E5AD37CE9B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D79E3-2F34-4584-80FB-2F18418AFA37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B835-7147-4F8A-B8BC-4E32E8163D9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8753-DE3F-41DA-B133-0574E2942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5E56-860C-4BE2-BDFA-63ECC89AE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FB36-7DDE-4507-AF19-041C3D85E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6365A-C426-46A7-8138-0453AEE1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C83A-BA3C-4AA8-95A2-B2FD0A40F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8D6-CE0B-44EF-A10D-8374E9CF3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BDCE-1A98-4F4B-80EF-24FBAB5CE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38E0-D995-4E45-B660-46AD09687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458F-6332-4CC7-8C23-078F4CA94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D0E5-906F-450D-86DB-2308278F3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5F83-49D0-4BA9-8E7B-B2205BD17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6855-5116-417F-AC00-8C4371355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2F03-D9CE-4290-A6BA-C636FAEBE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F46A84A-A13A-44CD-8167-8D979504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1" r:id="rId2"/>
    <p:sldLayoutId id="2147484330" r:id="rId3"/>
    <p:sldLayoutId id="2147484329" r:id="rId4"/>
    <p:sldLayoutId id="2147484328" r:id="rId5"/>
    <p:sldLayoutId id="2147484327" r:id="rId6"/>
    <p:sldLayoutId id="2147484326" r:id="rId7"/>
    <p:sldLayoutId id="2147484325" r:id="rId8"/>
    <p:sldLayoutId id="2147484324" r:id="rId9"/>
    <p:sldLayoutId id="2147484323" r:id="rId10"/>
    <p:sldLayoutId id="2147484322" r:id="rId11"/>
    <p:sldLayoutId id="2147484321" r:id="rId12"/>
    <p:sldLayoutId id="2147484320" r:id="rId13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11" Type="http://schemas.openxmlformats.org/officeDocument/2006/relationships/image" Target="../media/image23.gif"/><Relationship Id="rId5" Type="http://schemas.openxmlformats.org/officeDocument/2006/relationships/image" Target="../media/image59.jpeg"/><Relationship Id="rId10" Type="http://schemas.openxmlformats.org/officeDocument/2006/relationships/image" Target="../media/image64.gif"/><Relationship Id="rId4" Type="http://schemas.openxmlformats.org/officeDocument/2006/relationships/image" Target="../media/image58.jpeg"/><Relationship Id="rId9" Type="http://schemas.openxmlformats.org/officeDocument/2006/relationships/image" Target="../media/image6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2.jpeg"/><Relationship Id="rId18" Type="http://schemas.openxmlformats.org/officeDocument/2006/relationships/image" Target="../media/image22.gif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72.jpeg"/><Relationship Id="rId16" Type="http://schemas.openxmlformats.org/officeDocument/2006/relationships/image" Target="../media/image85.jpe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0.jpeg"/><Relationship Id="rId5" Type="http://schemas.openxmlformats.org/officeDocument/2006/relationships/image" Target="../media/image75.jpeg"/><Relationship Id="rId15" Type="http://schemas.openxmlformats.org/officeDocument/2006/relationships/image" Target="../media/image84.jpeg"/><Relationship Id="rId10" Type="http://schemas.openxmlformats.org/officeDocument/2006/relationships/image" Target="../media/image79.gif"/><Relationship Id="rId19" Type="http://schemas.openxmlformats.org/officeDocument/2006/relationships/image" Target="../media/image87.gif"/><Relationship Id="rId4" Type="http://schemas.openxmlformats.org/officeDocument/2006/relationships/image" Target="../media/image74.jpeg"/><Relationship Id="rId9" Type="http://schemas.openxmlformats.org/officeDocument/2006/relationships/image" Target="../media/image24.gif"/><Relationship Id="rId1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642938"/>
            <a:ext cx="8643938" cy="39290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 smtClean="0">
                <a:solidFill>
                  <a:srgbClr val="FF0000"/>
                </a:solidFill>
              </a:rPr>
              <a:t>Здоровое</a:t>
            </a:r>
            <a:r>
              <a:rPr lang="ru-RU" sz="5400" b="1" dirty="0" smtClean="0">
                <a:solidFill>
                  <a:srgbClr val="FF0000"/>
                </a:solidFill>
              </a:rPr>
              <a:t> питание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/>
              <a:t>Неполезные продукты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71550" y="2500313"/>
            <a:ext cx="3332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Рыба,</a:t>
            </a:r>
          </a:p>
          <a:p>
            <a:pPr algn="ctr"/>
            <a:r>
              <a:rPr lang="ru-RU" sz="2400"/>
              <a:t>кефир, </a:t>
            </a:r>
          </a:p>
          <a:p>
            <a:pPr algn="ctr"/>
            <a:r>
              <a:rPr lang="ru-RU" sz="2400"/>
              <a:t>геркулес,</a:t>
            </a:r>
          </a:p>
          <a:p>
            <a:pPr algn="ctr"/>
            <a:r>
              <a:rPr lang="ru-RU" sz="2400"/>
              <a:t>подсолнечное масло,  морковь, </a:t>
            </a:r>
          </a:p>
          <a:p>
            <a:pPr algn="ctr"/>
            <a:r>
              <a:rPr lang="ru-RU" sz="2400"/>
              <a:t>капуста, </a:t>
            </a:r>
          </a:p>
          <a:p>
            <a:pPr algn="ctr"/>
            <a:r>
              <a:rPr lang="ru-RU" sz="2400"/>
              <a:t>яблоки, </a:t>
            </a:r>
          </a:p>
          <a:p>
            <a:pPr algn="ctr"/>
            <a:r>
              <a:rPr lang="ru-RU" sz="2400"/>
              <a:t>груши, </a:t>
            </a:r>
          </a:p>
          <a:p>
            <a:pPr algn="ctr"/>
            <a:r>
              <a:rPr lang="ru-RU" sz="2400"/>
              <a:t>хлеб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48263" y="2500313"/>
            <a:ext cx="33321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Пепси, </a:t>
            </a:r>
          </a:p>
          <a:p>
            <a:pPr algn="ctr"/>
            <a:r>
              <a:rPr lang="ru-RU" sz="2400"/>
              <a:t>фанта, </a:t>
            </a:r>
          </a:p>
          <a:p>
            <a:pPr algn="ctr"/>
            <a:r>
              <a:rPr lang="ru-RU" sz="2400"/>
              <a:t>чипсы, </a:t>
            </a:r>
          </a:p>
          <a:p>
            <a:pPr algn="ctr"/>
            <a:r>
              <a:rPr lang="ru-RU" sz="2400"/>
              <a:t>жирное мясо, </a:t>
            </a:r>
          </a:p>
          <a:p>
            <a:pPr algn="ctr"/>
            <a:r>
              <a:rPr lang="ru-RU" sz="2400"/>
              <a:t>торты, </a:t>
            </a:r>
          </a:p>
          <a:p>
            <a:pPr algn="ctr"/>
            <a:r>
              <a:rPr lang="ru-RU" sz="2400"/>
              <a:t>«Сникерс», шоколадные конфеты</a:t>
            </a:r>
          </a:p>
        </p:txBody>
      </p:sp>
      <p:pic>
        <p:nvPicPr>
          <p:cNvPr id="80907" name="Picture 11" descr="j01892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5143500"/>
            <a:ext cx="197961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 descr="j02237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429125"/>
            <a:ext cx="15843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j02237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429250"/>
            <a:ext cx="1444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5143500"/>
            <a:ext cx="10541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/>
      <p:bldP spid="809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280988"/>
            <a:ext cx="8648700" cy="1150937"/>
          </a:xfr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3313"/>
            <a:ext cx="8229600" cy="2665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Ужин.</a:t>
            </a:r>
          </a:p>
        </p:txBody>
      </p:sp>
      <p:pic>
        <p:nvPicPr>
          <p:cNvPr id="13316" name="Picture 5" descr="j02237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85938"/>
            <a:ext cx="30543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час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500188"/>
            <a:ext cx="24288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5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350" y="92075"/>
            <a:ext cx="7785100" cy="1438275"/>
          </a:xfrm>
        </p:spPr>
      </p:pic>
      <p:pic>
        <p:nvPicPr>
          <p:cNvPr id="14339" name="Содержимое 7" descr="ол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785938"/>
            <a:ext cx="7286625" cy="4357687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3"/>
            <a:ext cx="8215312" cy="6357937"/>
          </a:xfrm>
        </p:spPr>
      </p:pic>
      <p:pic>
        <p:nvPicPr>
          <p:cNvPr id="16388" name="Содержимое 3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</p:spPr>
      </p:pic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/>
          <a:lstStyle/>
          <a:p>
            <a:pPr algn="just"/>
            <a:r>
              <a:rPr lang="ru-RU" sz="2400" smtClean="0"/>
              <a:t>То, чем позавтракал утром, влияет на наше настроение и самочувствие весь день. Вкусный </a:t>
            </a:r>
            <a:r>
              <a:rPr lang="ru-RU" sz="2400" b="1" smtClean="0"/>
              <a:t>завтрак</a:t>
            </a:r>
            <a:r>
              <a:rPr lang="ru-RU" sz="2400" smtClean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smtClean="0"/>
              <a:t>завтрак</a:t>
            </a:r>
            <a:r>
              <a:rPr lang="ru-RU" sz="2400" smtClean="0"/>
              <a:t> надо обязательно есть кашу</a:t>
            </a:r>
            <a:r>
              <a:rPr lang="ru-RU" smtClean="0"/>
              <a:t>. </a:t>
            </a:r>
          </a:p>
        </p:txBody>
      </p:sp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285750"/>
            <a:ext cx="2428875" cy="2863850"/>
          </a:xfrm>
        </p:spPr>
      </p:pic>
      <p:pic>
        <p:nvPicPr>
          <p:cNvPr id="17413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929188" y="3646488"/>
            <a:ext cx="3857625" cy="2892425"/>
          </a:xfrm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Чай сладкий.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285750" y="3500438"/>
            <a:ext cx="5072063" cy="271462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1. Котлета  (рыбная, мясная),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2.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3. Сок, компот, напиток, чай.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mtClean="0"/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357188"/>
            <a:ext cx="2500313" cy="1914525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643563" y="3084513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Хороший </a:t>
            </a:r>
            <a:r>
              <a:rPr lang="ru-RU" sz="2000" b="1"/>
              <a:t>завтрак</a:t>
            </a:r>
            <a:r>
              <a:rPr lang="ru-RU" sz="2000"/>
              <a:t> - это не значит наесться так, чтобы потом нельзя было встать со стула. Хороший </a:t>
            </a:r>
            <a:r>
              <a:rPr lang="ru-RU" sz="2000" b="1"/>
              <a:t>завтрак</a:t>
            </a:r>
            <a:r>
              <a:rPr lang="ru-RU" sz="200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 smtClean="0"/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405063"/>
            <a:ext cx="3900488" cy="3806825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Обе́д</a:t>
            </a:r>
            <a:r>
              <a:rPr lang="ru-RU" sz="240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/>
              <a:t>обед</a:t>
            </a:r>
            <a:r>
              <a:rPr lang="ru-RU" sz="2400"/>
              <a:t> подается горячая пища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Попрыгать.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Почитать книгу.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Порисовать.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Потанцевать.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Побегать.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Поиграть с конструктором.</a:t>
            </a:r>
          </a:p>
        </p:txBody>
      </p:sp>
      <p:pic>
        <p:nvPicPr>
          <p:cNvPr id="13316" name="Picture 4" descr="j0178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43063"/>
            <a:ext cx="2530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 smtClean="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571875"/>
            <a:ext cx="3548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3643313"/>
            <a:ext cx="1735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571875"/>
            <a:ext cx="2000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000" i="1" smtClean="0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500188"/>
            <a:ext cx="6678613" cy="4757737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2754313" y="5197475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519410">
            <a:off x="474663" y="3648075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050" y="274638"/>
            <a:ext cx="7858125" cy="1152525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Кроссворд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611188" y="0"/>
            <a:ext cx="8532812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pic>
        <p:nvPicPr>
          <p:cNvPr id="27651" name="Picture 5" descr="j03034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071938"/>
            <a:ext cx="20843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714500"/>
            <a:ext cx="3563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6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1433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си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1714500"/>
            <a:ext cx="31432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7" descr="т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4079875"/>
            <a:ext cx="18335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709"/>
        </p:xfrm>
        <a:graphic>
          <a:graphicData uri="http://schemas.openxmlformats.org/drawingml/2006/table">
            <a:tbl>
              <a:tblPr/>
              <a:tblGrid>
                <a:gridCol w="2376488"/>
                <a:gridCol w="461962"/>
                <a:gridCol w="2273300"/>
                <a:gridCol w="433388"/>
                <a:gridCol w="2374900"/>
              </a:tblGrid>
              <a:tr h="763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8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Содержимое 3" descr="1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429625" cy="621506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      </a:t>
            </a:r>
            <a:r>
              <a:rPr lang="ru-RU" sz="3200" smtClean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2500313"/>
            <a:ext cx="3571875" cy="40005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050" y="274638"/>
            <a:ext cx="8242300" cy="1152525"/>
          </a:xfr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70852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 smtClean="0"/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000" smtClean="0"/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ru-RU" sz="2000" b="1" i="1" smtClean="0"/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b="1" i="1" smtClean="0"/>
              <a:t>Скажем «Нет!» </a:t>
            </a:r>
            <a:r>
              <a:rPr lang="ru-RU" sz="2000" smtClean="0"/>
              <a:t>вредным привычкам (употребление алкогольных напитков, табакокурение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smtClean="0"/>
              <a:t>Правильная организация отдыха и труда.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555875" y="4797425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Капуста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6227763" y="4797425"/>
            <a:ext cx="966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Яблоко</a:t>
            </a:r>
          </a:p>
        </p:txBody>
      </p:sp>
      <p:pic>
        <p:nvPicPr>
          <p:cNvPr id="63500" name="Picture 12" descr="капу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349500"/>
            <a:ext cx="16732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8" name="Picture 20" descr="ябл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1916113"/>
            <a:ext cx="19065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4" name="Picture 26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571500" y="5643563"/>
            <a:ext cx="806926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627313" y="4724400"/>
            <a:ext cx="107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Колбаса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758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Рыба</a:t>
            </a:r>
          </a:p>
        </p:txBody>
      </p:sp>
      <p:pic>
        <p:nvPicPr>
          <p:cNvPr id="78859" name="Picture 11" descr="колба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068638"/>
            <a:ext cx="324167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14" descr="ры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62213"/>
            <a:ext cx="25923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72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571500" y="5429250"/>
            <a:ext cx="79978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164388" y="4868863"/>
            <a:ext cx="73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Мясо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43438" y="36449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Орех</a:t>
            </a:r>
          </a:p>
        </p:txBody>
      </p:sp>
      <p:pic>
        <p:nvPicPr>
          <p:cNvPr id="77836" name="Picture 12" descr="мяс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357563"/>
            <a:ext cx="21955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3" descr="оре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773238"/>
            <a:ext cx="1773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Picture 17" descr="творог"/>
          <p:cNvPicPr>
            <a:picLocks noChangeAspect="1" noChangeArrowheads="1"/>
          </p:cNvPicPr>
          <p:nvPr/>
        </p:nvPicPr>
        <p:blipFill>
          <a:blip r:embed="rId4">
            <a:lum bright="12000" contrast="-12000"/>
          </a:blip>
          <a:srcRect/>
          <a:stretch>
            <a:fillRect/>
          </a:stretch>
        </p:blipFill>
        <p:spPr bwMode="auto">
          <a:xfrm>
            <a:off x="1187450" y="3213100"/>
            <a:ext cx="21605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1835150" y="4941888"/>
            <a:ext cx="91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Творог</a:t>
            </a:r>
          </a:p>
        </p:txBody>
      </p:sp>
      <p:pic>
        <p:nvPicPr>
          <p:cNvPr id="77848" name="Picture 24" descr="вещества"/>
          <p:cNvPicPr>
            <a:picLocks noChangeAspect="1" noChangeArrowheads="1"/>
          </p:cNvPicPr>
          <p:nvPr/>
        </p:nvPicPr>
        <p:blipFill>
          <a:blip r:embed="rId5">
            <a:lum contrast="60000"/>
          </a:blip>
          <a:srcRect/>
          <a:stretch>
            <a:fillRect/>
          </a:stretch>
        </p:blipFill>
        <p:spPr bwMode="auto">
          <a:xfrm>
            <a:off x="571500" y="5643563"/>
            <a:ext cx="79263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молоко"/>
          <p:cNvPicPr>
            <a:picLocks noChangeAspect="1" noChangeArrowheads="1"/>
          </p:cNvPicPr>
          <p:nvPr/>
        </p:nvPicPr>
        <p:blipFill>
          <a:blip r:embed="rId2">
            <a:lum bright="12000" contrast="-12000"/>
          </a:blip>
          <a:srcRect/>
          <a:stretch>
            <a:fillRect/>
          </a:stretch>
        </p:blipFill>
        <p:spPr bwMode="auto">
          <a:xfrm>
            <a:off x="1924050" y="2205038"/>
            <a:ext cx="16033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2268538" y="4868863"/>
            <a:ext cx="98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Молоко</a:t>
            </a:r>
          </a:p>
        </p:txBody>
      </p:sp>
      <p:pic>
        <p:nvPicPr>
          <p:cNvPr id="76815" name="Picture 15" descr="смет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276475"/>
            <a:ext cx="14462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6011863" y="4797425"/>
            <a:ext cx="1119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Сметана</a:t>
            </a:r>
          </a:p>
        </p:txBody>
      </p:sp>
      <p:pic>
        <p:nvPicPr>
          <p:cNvPr id="76824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571500" y="5500688"/>
            <a:ext cx="79263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2" name="Picture 16" descr="сыр"/>
          <p:cNvPicPr>
            <a:picLocks noChangeAspect="1" noChangeArrowheads="1"/>
          </p:cNvPicPr>
          <p:nvPr/>
        </p:nvPicPr>
        <p:blipFill>
          <a:blip r:embed="rId2">
            <a:lum bright="12000" contrast="-12000"/>
          </a:blip>
          <a:srcRect/>
          <a:stretch>
            <a:fillRect/>
          </a:stretch>
        </p:blipFill>
        <p:spPr bwMode="auto">
          <a:xfrm>
            <a:off x="5508625" y="1916113"/>
            <a:ext cx="2808288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Picture 19" descr="масл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463800"/>
            <a:ext cx="36734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21"/>
          <p:cNvSpPr txBox="1">
            <a:spLocks noChangeArrowheads="1"/>
          </p:cNvSpPr>
          <p:nvPr/>
        </p:nvSpPr>
        <p:spPr bwMode="auto">
          <a:xfrm>
            <a:off x="2771775" y="4941888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Масло</a:t>
            </a:r>
          </a:p>
        </p:txBody>
      </p:sp>
      <p:sp>
        <p:nvSpPr>
          <p:cNvPr id="36869" name="Text Box 23"/>
          <p:cNvSpPr txBox="1">
            <a:spLocks noChangeArrowheads="1"/>
          </p:cNvSpPr>
          <p:nvPr/>
        </p:nvSpPr>
        <p:spPr bwMode="auto">
          <a:xfrm>
            <a:off x="6732588" y="48688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Сыр</a:t>
            </a:r>
          </a:p>
        </p:txBody>
      </p:sp>
      <p:pic>
        <p:nvPicPr>
          <p:cNvPr id="75800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642938" y="5500688"/>
            <a:ext cx="80692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350" y="-133350"/>
            <a:ext cx="7785100" cy="1749425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1600200"/>
            <a:ext cx="2808288" cy="4530725"/>
          </a:xfrm>
        </p:spPr>
        <p:txBody>
          <a:bodyPr/>
          <a:lstStyle/>
          <a:p>
            <a:pPr eaLnBrk="1" hangingPunct="1"/>
            <a:r>
              <a:rPr lang="ru-RU" sz="2400" smtClean="0"/>
              <a:t>Хлеб</a:t>
            </a:r>
          </a:p>
          <a:p>
            <a:pPr eaLnBrk="1" hangingPunct="1"/>
            <a:r>
              <a:rPr lang="ru-RU" sz="2400" smtClean="0"/>
              <a:t>Колбаса</a:t>
            </a:r>
          </a:p>
          <a:p>
            <a:pPr eaLnBrk="1" hangingPunct="1"/>
            <a:r>
              <a:rPr lang="ru-RU" sz="2400" smtClean="0"/>
              <a:t>Молоко</a:t>
            </a:r>
          </a:p>
          <a:p>
            <a:pPr eaLnBrk="1" hangingPunct="1"/>
            <a:r>
              <a:rPr lang="ru-RU" sz="2400" smtClean="0"/>
              <a:t>Сахар</a:t>
            </a:r>
          </a:p>
          <a:p>
            <a:pPr eaLnBrk="1" hangingPunct="1"/>
            <a:r>
              <a:rPr lang="ru-RU" sz="2400" smtClean="0"/>
              <a:t>Яйцо</a:t>
            </a:r>
          </a:p>
          <a:p>
            <a:pPr eaLnBrk="1" hangingPunct="1"/>
            <a:r>
              <a:rPr lang="ru-RU" sz="2400" smtClean="0"/>
              <a:t>Лук</a:t>
            </a:r>
          </a:p>
          <a:p>
            <a:pPr eaLnBrk="1" hangingPunct="1"/>
            <a:r>
              <a:rPr lang="ru-RU" sz="2400" smtClean="0"/>
              <a:t>Яблоко</a:t>
            </a:r>
          </a:p>
          <a:p>
            <a:pPr eaLnBrk="1" hangingPunct="1"/>
            <a:r>
              <a:rPr lang="ru-RU" sz="2400" smtClean="0"/>
              <a:t>Свинина</a:t>
            </a:r>
          </a:p>
          <a:p>
            <a:pPr eaLnBrk="1" hangingPunct="1"/>
            <a:r>
              <a:rPr lang="ru-RU" sz="2400" smtClean="0"/>
              <a:t>Свекла</a:t>
            </a:r>
          </a:p>
          <a:p>
            <a:pPr eaLnBrk="1" hangingPunct="1"/>
            <a:r>
              <a:rPr lang="ru-RU" sz="2400" smtClean="0"/>
              <a:t>Огурец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3575" y="2606675"/>
            <a:ext cx="2479675" cy="11080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Продукты животного</a:t>
            </a:r>
          </a:p>
          <a:p>
            <a:r>
              <a:rPr lang="ru-RU" sz="2200"/>
              <a:t>происхождения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715000" y="2714625"/>
            <a:ext cx="3138488" cy="1108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Продукты растительного</a:t>
            </a:r>
          </a:p>
          <a:p>
            <a:r>
              <a:rPr lang="ru-RU" sz="2200"/>
              <a:t>происхождения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5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75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25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animBg="1"/>
      <p:bldP spid="235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2500313"/>
            <a:ext cx="3810000" cy="3621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b="1" smtClean="0"/>
              <a:t>Борщ.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вода, молоко, чай;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картофель, капуста, свекла, огурец, помидор, лук, редис;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smtClean="0"/>
              <a:t>майонез, сметана.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2428875"/>
            <a:ext cx="3810000" cy="370205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ru-RU" sz="2400" b="1" smtClean="0"/>
              <a:t>Гречневая каша.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вода, молоко;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макароны, рис, пшено, гречка;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соль, сахар;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 smtClean="0"/>
              <a:t>масло растительное, масло сливочное.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1357313"/>
            <a:ext cx="79406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/>
              <a:t>Задание: </a:t>
            </a:r>
            <a:r>
              <a:rPr lang="ru-RU" sz="2400"/>
              <a:t>приготовьте традиционные русские блюда (выберите продукты, необходимые для приготовления блюда)</a:t>
            </a:r>
          </a:p>
        </p:txBody>
      </p:sp>
      <p:pic>
        <p:nvPicPr>
          <p:cNvPr id="28678" name="Picture 6" descr="j02237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214938"/>
            <a:ext cx="1655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j02544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5357813"/>
            <a:ext cx="165576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  <p:bldP spid="286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ловкий	статный	крепкий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сутулый	бледный	стройный	неуклюжий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сильный	румяный	толстый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0964" name="Picture 4" descr="BD1369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57563"/>
            <a:ext cx="17891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smtClean="0"/>
              <a:t>Красивый		ловкий		статный		крепкий		стройный		сильный		румяный		подтянутый</a:t>
            </a:r>
            <a:endParaRPr lang="ru-RU" sz="2400" i="1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41987" name="Picture 4" descr="AG0022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214688"/>
            <a:ext cx="28844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AG0058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928938"/>
            <a:ext cx="2236787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050" y="274638"/>
            <a:ext cx="7297738" cy="1444625"/>
          </a:xfr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Рано утром просыпайся,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Себе и людям улыбайся,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Ты зарядкой занимайся,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Обливайся, вытирайся,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Всегда правильно питайся,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 школу смело отправляйся.</a:t>
            </a:r>
          </a:p>
        </p:txBody>
      </p:sp>
      <p:pic>
        <p:nvPicPr>
          <p:cNvPr id="6148" name="Picture 4" descr="j02364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346075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07963"/>
            <a:ext cx="8242300" cy="962025"/>
          </a:xfrm>
        </p:spPr>
      </p:pic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571750"/>
            <a:ext cx="7358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8750"/>
            <a:ext cx="8705850" cy="1328738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Правильное питание.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режима дня.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Закаливание (физические упражнения, спорт).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Правильная организация труда и отдыха.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Соблюдение правил гигиены.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Доброе сердце, добрые дела, поступки.</a:t>
            </a:r>
          </a:p>
        </p:txBody>
      </p:sp>
      <p:pic>
        <p:nvPicPr>
          <p:cNvPr id="32772" name="Picture 4" descr="BD13666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5157788"/>
            <a:ext cx="3429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Я хочу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Я могу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Я буду здоровым!</a:t>
            </a:r>
          </a:p>
        </p:txBody>
      </p:sp>
      <p:pic>
        <p:nvPicPr>
          <p:cNvPr id="40964" name="Рисунок 3" descr="i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500188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6" descr="i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572000"/>
            <a:ext cx="314325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7" descr="i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4714875"/>
            <a:ext cx="25034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60"/>
                            </p:stCondLst>
                            <p:childTnLst>
                              <p:par>
                                <p:cTn id="1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60"/>
                            </p:stCondLst>
                            <p:childTnLst>
                              <p:par>
                                <p:cTn id="2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60"/>
                            </p:stCondLst>
                            <p:childTnLst>
                              <p:par>
                                <p:cTn id="28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800"/>
                            </p:stCondLst>
                            <p:childTnLst>
                              <p:par>
                                <p:cTn id="3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00"/>
                            </p:stCondLst>
                            <p:childTnLst>
                              <p:par>
                                <p:cTn id="42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6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6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6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9" grpId="1" build="p"/>
      <p:bldP spid="34819" grpId="2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33350"/>
            <a:ext cx="8242300" cy="963613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Расскажи о своем любимом блюде.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Чем оно полезно?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00063" y="5000625"/>
            <a:ext cx="8215312" cy="164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  <p:pic>
        <p:nvPicPr>
          <p:cNvPr id="46085" name="Рисунок 6" descr="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214563"/>
            <a:ext cx="6858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5" y="277813"/>
            <a:ext cx="3686175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sz="half" idx="1"/>
          </p:nvPr>
        </p:nvSpPr>
        <p:spPr>
          <a:xfrm>
            <a:off x="0" y="285750"/>
            <a:ext cx="5286375" cy="6286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  Чтоб ты не был хилым, вялым,</a:t>
            </a:r>
            <a:br>
              <a:rPr lang="ru-RU" sz="2400" smtClean="0"/>
            </a:br>
            <a:r>
              <a:rPr lang="ru-RU" sz="2400" smtClean="0"/>
              <a:t>Не лежал под одеялом, </a:t>
            </a:r>
            <a:br>
              <a:rPr lang="ru-RU" sz="2400" smtClean="0"/>
            </a:br>
            <a:r>
              <a:rPr lang="ru-RU" sz="2400" smtClean="0"/>
              <a:t>Не хворал и был в порядке, </a:t>
            </a:r>
            <a:br>
              <a:rPr lang="ru-RU" sz="2400" smtClean="0"/>
            </a:br>
            <a:r>
              <a:rPr lang="ru-RU" sz="2400" smtClean="0"/>
              <a:t>Делай каждый день зарядку!</a:t>
            </a:r>
            <a:br>
              <a:rPr lang="ru-RU" sz="2400" smtClean="0"/>
            </a:br>
            <a:r>
              <a:rPr lang="ru-RU" sz="2400" smtClean="0"/>
              <a:t>Позабудь про телевизор,</a:t>
            </a:r>
            <a:br>
              <a:rPr lang="ru-RU" sz="2400" smtClean="0"/>
            </a:br>
            <a:r>
              <a:rPr lang="ru-RU" sz="2400" smtClean="0"/>
              <a:t>Mapш нa улицу гулять -</a:t>
            </a:r>
            <a:br>
              <a:rPr lang="ru-RU" sz="2400" smtClean="0"/>
            </a:br>
            <a:r>
              <a:rPr lang="ru-RU" sz="2400" smtClean="0"/>
              <a:t>Ведь полезней для здоровья</a:t>
            </a:r>
            <a:br>
              <a:rPr lang="ru-RU" sz="2400" smtClean="0"/>
            </a:br>
            <a:r>
              <a:rPr lang="ru-RU" sz="2400" smtClean="0"/>
              <a:t>Свежим воздухом дышать.</a:t>
            </a:r>
            <a:br>
              <a:rPr lang="ru-RU" sz="2400" smtClean="0"/>
            </a:br>
            <a:r>
              <a:rPr lang="ru-RU" sz="2400" smtClean="0"/>
              <a:t>Нет плохому настроенью!</a:t>
            </a:r>
            <a:br>
              <a:rPr lang="ru-RU" sz="2400" smtClean="0"/>
            </a:br>
            <a:r>
              <a:rPr lang="ru-RU" sz="2400" smtClean="0"/>
              <a:t>Не грусти, не хнычь, не плачь! </a:t>
            </a:r>
            <a:br>
              <a:rPr lang="ru-RU" sz="2400" smtClean="0"/>
            </a:br>
            <a:r>
              <a:rPr lang="ru-RU" sz="2400" smtClean="0"/>
              <a:t>Пусть тебе всегда помогут </a:t>
            </a:r>
            <a:br>
              <a:rPr lang="ru-RU" sz="2400" smtClean="0"/>
            </a:br>
            <a:r>
              <a:rPr lang="ru-RU" sz="2400" smtClean="0"/>
              <a:t>Лыжи, прыгалки и мяч!</a:t>
            </a:r>
            <a:br>
              <a:rPr lang="ru-RU" sz="2400" smtClean="0"/>
            </a:br>
            <a:r>
              <a:rPr lang="ru-RU" sz="2400" smtClean="0"/>
              <a:t>Хоть не станешь ты спортсменом,</a:t>
            </a:r>
            <a:br>
              <a:rPr lang="ru-RU" sz="2400" smtClean="0"/>
            </a:br>
            <a:r>
              <a:rPr lang="ru-RU" sz="2400" smtClean="0"/>
              <a:t>Это право не беда –</a:t>
            </a:r>
            <a:br>
              <a:rPr lang="ru-RU" sz="2400" smtClean="0"/>
            </a:br>
            <a:r>
              <a:rPr lang="ru-RU" sz="2400" smtClean="0"/>
              <a:t>Здоровый дух в здоровом теле</a:t>
            </a:r>
            <a:br>
              <a:rPr lang="ru-RU" sz="2400" smtClean="0"/>
            </a:br>
            <a:r>
              <a:rPr lang="ru-RU" sz="2400" smtClean="0"/>
              <a:t>Пусть присутствует всегда! 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/>
              <a:t> 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7172" name="Содержимое 6" descr="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63" y="4500563"/>
            <a:ext cx="2109787" cy="2097087"/>
          </a:xfrm>
        </p:spPr>
      </p:pic>
      <p:pic>
        <p:nvPicPr>
          <p:cNvPr id="7173" name="Рисунок 7" descr="http://webclipart.ru/files/images/13-21/thmb/TN_15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85750"/>
            <a:ext cx="16430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Documents and Settings\Ziki\Мои документы\Мои рисунки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14313"/>
            <a:ext cx="19288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000375"/>
            <a:ext cx="164306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88" y="2571750"/>
            <a:ext cx="1238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9219" name="Picture 4" descr="1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j0316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95263"/>
            <a:ext cx="8388350" cy="1262062"/>
          </a:xfrm>
        </p:spPr>
      </p:pic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/>
              <a:t>Неполезные продукты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9475" y="2728913"/>
            <a:ext cx="7653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2026</TotalTime>
  <Words>710</Words>
  <Application>Microsoft Office PowerPoint</Application>
  <PresentationFormat>Экран (4:3)</PresentationFormat>
  <Paragraphs>153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admin-pk</cp:lastModifiedBy>
  <cp:revision>110</cp:revision>
  <dcterms:created xsi:type="dcterms:W3CDTF">2007-04-16T11:13:01Z</dcterms:created>
  <dcterms:modified xsi:type="dcterms:W3CDTF">2020-04-07T09:38:32Z</dcterms:modified>
</cp:coreProperties>
</file>