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6" r:id="rId4"/>
    <p:sldId id="258" r:id="rId5"/>
    <p:sldId id="259" r:id="rId6"/>
    <p:sldId id="260" r:id="rId7"/>
    <p:sldId id="261"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435280" cy="1162050"/>
          </a:xfrm>
        </p:spPr>
        <p:txBody>
          <a:bodyPr>
            <a:normAutofit/>
          </a:bodyPr>
          <a:lstStyle/>
          <a:p>
            <a:pPr algn="ctr"/>
            <a:r>
              <a:rPr lang="ru-RU" sz="3600" dirty="0" smtClean="0">
                <a:solidFill>
                  <a:srgbClr val="FF0000"/>
                </a:solidFill>
                <a:latin typeface="Comic Sans MS" pitchFamily="66" charset="0"/>
              </a:rPr>
              <a:t>Мастер класс</a:t>
            </a:r>
            <a:endParaRPr lang="ru-RU" sz="3600" dirty="0">
              <a:solidFill>
                <a:srgbClr val="FF0000"/>
              </a:solidFill>
              <a:latin typeface="Comic Sans MS" pitchFamily="66" charset="0"/>
            </a:endParaRPr>
          </a:p>
        </p:txBody>
      </p:sp>
      <p:sp>
        <p:nvSpPr>
          <p:cNvPr id="4" name="Текст 3"/>
          <p:cNvSpPr>
            <a:spLocks noGrp="1"/>
          </p:cNvSpPr>
          <p:nvPr>
            <p:ph type="body" sz="half" idx="2"/>
          </p:nvPr>
        </p:nvSpPr>
        <p:spPr/>
        <p:txBody>
          <a:bodyPr>
            <a:normAutofit lnSpcReduction="10000"/>
          </a:bodyPr>
          <a:lstStyle/>
          <a:p>
            <a:endParaRPr lang="ru-RU" dirty="0" smtClean="0">
              <a:solidFill>
                <a:srgbClr val="FF0000"/>
              </a:solidFill>
              <a:latin typeface="Comic Sans MS" pitchFamily="66" charset="0"/>
            </a:endParaRPr>
          </a:p>
          <a:p>
            <a:endParaRPr lang="ru-RU" dirty="0" smtClean="0">
              <a:solidFill>
                <a:srgbClr val="FF0000"/>
              </a:solidFill>
              <a:latin typeface="Comic Sans MS" pitchFamily="66" charset="0"/>
            </a:endParaRPr>
          </a:p>
          <a:p>
            <a:endParaRPr lang="ru-RU" dirty="0" smtClean="0">
              <a:solidFill>
                <a:srgbClr val="FF0000"/>
              </a:solidFill>
              <a:latin typeface="Comic Sans MS" pitchFamily="66" charset="0"/>
            </a:endParaRPr>
          </a:p>
          <a:p>
            <a:endParaRPr lang="ru-RU" dirty="0" smtClean="0">
              <a:solidFill>
                <a:srgbClr val="FF0000"/>
              </a:solidFill>
              <a:latin typeface="Comic Sans MS" pitchFamily="66" charset="0"/>
            </a:endParaRPr>
          </a:p>
          <a:p>
            <a:endParaRPr lang="ru-RU" dirty="0" smtClean="0">
              <a:solidFill>
                <a:srgbClr val="FF0000"/>
              </a:solidFill>
              <a:latin typeface="Comic Sans MS" pitchFamily="66" charset="0"/>
            </a:endParaRPr>
          </a:p>
          <a:p>
            <a:endParaRPr lang="ru-RU" dirty="0" smtClean="0">
              <a:solidFill>
                <a:srgbClr val="FF0000"/>
              </a:solidFill>
              <a:latin typeface="Comic Sans MS" pitchFamily="66" charset="0"/>
            </a:endParaRPr>
          </a:p>
          <a:p>
            <a:pPr algn="ctr"/>
            <a:r>
              <a:rPr lang="ru-RU" sz="2400" b="1" dirty="0" smtClean="0">
                <a:solidFill>
                  <a:srgbClr val="FF0000"/>
                </a:solidFill>
                <a:latin typeface="Comic Sans MS" pitchFamily="66" charset="0"/>
              </a:rPr>
              <a:t>КУКЛА ЗЕРНОВУШКА </a:t>
            </a:r>
            <a:endParaRPr lang="ru-RU" sz="2400" b="1"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algn="ctr"/>
            <a:endParaRPr lang="ru-RU" dirty="0" smtClean="0"/>
          </a:p>
          <a:p>
            <a:pPr algn="ctr"/>
            <a:r>
              <a:rPr lang="ru-RU" dirty="0" smtClean="0"/>
              <a:t>Подготовила воспитатель: </a:t>
            </a:r>
          </a:p>
          <a:p>
            <a:pPr algn="ctr"/>
            <a:r>
              <a:rPr lang="ru-RU" dirty="0" err="1" smtClean="0"/>
              <a:t>Окушко</a:t>
            </a:r>
            <a:r>
              <a:rPr lang="ru-RU" dirty="0" smtClean="0"/>
              <a:t> Т.А.</a:t>
            </a:r>
            <a:endParaRPr lang="ru-RU" dirty="0"/>
          </a:p>
        </p:txBody>
      </p:sp>
      <p:pic>
        <p:nvPicPr>
          <p:cNvPr id="5" name="Содержимое 4" descr="6.jpeg"/>
          <p:cNvPicPr>
            <a:picLocks noGrp="1" noChangeAspect="1"/>
          </p:cNvPicPr>
          <p:nvPr>
            <p:ph idx="1"/>
          </p:nvPr>
        </p:nvPicPr>
        <p:blipFill>
          <a:blip r:embed="rId2" cstate="print"/>
          <a:stretch>
            <a:fillRect/>
          </a:stretch>
        </p:blipFill>
        <p:spPr>
          <a:xfrm>
            <a:off x="3779912" y="1988840"/>
            <a:ext cx="5111750" cy="3874707"/>
          </a:xfrm>
          <a:prstGeom prst="rect">
            <a:avLst/>
          </a:prstGeom>
          <a:ln>
            <a:noFill/>
          </a:ln>
          <a:effectLst>
            <a:softEdge rad="112500"/>
          </a:effectLst>
        </p:spPr>
      </p:pic>
      <p:pic>
        <p:nvPicPr>
          <p:cNvPr id="1026" name="Picture 2" descr="C:\Users\11\Desktop\uzor.png"/>
          <p:cNvPicPr>
            <a:picLocks noChangeAspect="1" noChangeArrowheads="1"/>
          </p:cNvPicPr>
          <p:nvPr/>
        </p:nvPicPr>
        <p:blipFill>
          <a:blip r:embed="rId3" cstate="print"/>
          <a:srcRect/>
          <a:stretch>
            <a:fillRect/>
          </a:stretch>
        </p:blipFill>
        <p:spPr bwMode="auto">
          <a:xfrm>
            <a:off x="3851920" y="5373216"/>
            <a:ext cx="4968552" cy="46551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91264" cy="1162050"/>
          </a:xfrm>
        </p:spPr>
        <p:txBody>
          <a:bodyPr>
            <a:normAutofit/>
          </a:bodyPr>
          <a:lstStyle/>
          <a:p>
            <a:pPr algn="ctr"/>
            <a:r>
              <a:rPr lang="ru-RU" sz="2800" dirty="0" smtClean="0">
                <a:solidFill>
                  <a:srgbClr val="FF0000"/>
                </a:solidFill>
                <a:latin typeface="Comic Sans MS" pitchFamily="66" charset="0"/>
              </a:rPr>
              <a:t>КУКЛА - ЗЕРНОВУШКА </a:t>
            </a:r>
            <a:endParaRPr lang="ru-RU" sz="2800" dirty="0">
              <a:solidFill>
                <a:srgbClr val="FF0000"/>
              </a:solidFill>
              <a:latin typeface="Comic Sans MS" pitchFamily="66" charset="0"/>
            </a:endParaRPr>
          </a:p>
        </p:txBody>
      </p:sp>
      <p:pic>
        <p:nvPicPr>
          <p:cNvPr id="5" name="Содержимое 4" descr="image.jpeg"/>
          <p:cNvPicPr>
            <a:picLocks noGrp="1" noChangeAspect="1"/>
          </p:cNvPicPr>
          <p:nvPr>
            <p:ph idx="1"/>
          </p:nvPr>
        </p:nvPicPr>
        <p:blipFill>
          <a:blip r:embed="rId2" cstate="print"/>
          <a:stretch>
            <a:fillRect/>
          </a:stretch>
        </p:blipFill>
        <p:spPr>
          <a:xfrm>
            <a:off x="3779912" y="1988840"/>
            <a:ext cx="5111750" cy="3833813"/>
          </a:xfrm>
          <a:prstGeom prst="rect">
            <a:avLst/>
          </a:prstGeom>
          <a:ln>
            <a:noFill/>
          </a:ln>
          <a:effectLst>
            <a:softEdge rad="112500"/>
          </a:effectLst>
        </p:spPr>
      </p:pic>
      <p:sp>
        <p:nvSpPr>
          <p:cNvPr id="4" name="Текст 3"/>
          <p:cNvSpPr>
            <a:spLocks noGrp="1"/>
          </p:cNvSpPr>
          <p:nvPr>
            <p:ph type="body" sz="half" idx="2"/>
          </p:nvPr>
        </p:nvSpPr>
        <p:spPr/>
        <p:txBody>
          <a:bodyPr>
            <a:normAutofit fontScale="92500"/>
          </a:bodyPr>
          <a:lstStyle/>
          <a:p>
            <a:r>
              <a:rPr lang="ru-RU" dirty="0" smtClean="0"/>
              <a:t>- лоскут ткани (лучше не толстой, приятной на ощупь и на глаз, натуральной, естественно)</a:t>
            </a:r>
          </a:p>
          <a:p>
            <a:r>
              <a:rPr lang="ru-RU" dirty="0" smtClean="0"/>
              <a:t>- кусочек трикотажа телесного цвета</a:t>
            </a:r>
          </a:p>
          <a:p>
            <a:r>
              <a:rPr lang="ru-RU" dirty="0" smtClean="0"/>
              <a:t>- немного шерсти для набивки головы</a:t>
            </a:r>
          </a:p>
          <a:p>
            <a:r>
              <a:rPr lang="ru-RU" dirty="0" smtClean="0"/>
              <a:t>- горсть крупы (лучше всего пшена, можно гречку, рис, даже крупную соль)</a:t>
            </a:r>
          </a:p>
          <a:p>
            <a:r>
              <a:rPr lang="ru-RU" dirty="0" smtClean="0"/>
              <a:t>- немного шерстяной или </a:t>
            </a:r>
            <a:r>
              <a:rPr lang="ru-RU" dirty="0" err="1" smtClean="0"/>
              <a:t>х\б</a:t>
            </a:r>
            <a:r>
              <a:rPr lang="ru-RU" dirty="0" smtClean="0"/>
              <a:t> пряжи для прически</a:t>
            </a:r>
          </a:p>
          <a:p>
            <a:r>
              <a:rPr lang="ru-RU" dirty="0" smtClean="0"/>
              <a:t>- нитки в цвет юбочки и волос</a:t>
            </a:r>
          </a:p>
          <a:p>
            <a:r>
              <a:rPr lang="ru-RU" dirty="0" smtClean="0"/>
              <a:t>- что-нибудь для украшения. Чаще всего это ниточка бус и бантики.</a:t>
            </a:r>
          </a:p>
          <a:p>
            <a:r>
              <a:rPr lang="ru-RU" dirty="0" smtClean="0"/>
              <a:t>Вырезаем из ткани круг диаметром 17-18 см (без припусков). Я пользуюсь тарелкой подходящего размера, обвожу карандашом или ручкой.</a:t>
            </a:r>
          </a:p>
          <a:p>
            <a:r>
              <a:rPr lang="ru-RU" dirty="0" smtClean="0"/>
              <a:t> </a:t>
            </a:r>
          </a:p>
          <a:p>
            <a:r>
              <a:rPr lang="ru-RU" dirty="0" smtClean="0"/>
              <a:t>Из трикотажа вырезаем овал (потому что в одну сторону больше тянется). Размер 7х8 см. Удобно сделать шаблон из картона.</a:t>
            </a:r>
          </a:p>
          <a:p>
            <a:endParaRPr lang="ru-RU" dirty="0"/>
          </a:p>
        </p:txBody>
      </p:sp>
      <p:pic>
        <p:nvPicPr>
          <p:cNvPr id="2050" name="Picture 2" descr="C:\Users\11\Desktop\uzor.png"/>
          <p:cNvPicPr>
            <a:picLocks noChangeAspect="1" noChangeArrowheads="1"/>
          </p:cNvPicPr>
          <p:nvPr/>
        </p:nvPicPr>
        <p:blipFill>
          <a:blip r:embed="rId3" cstate="print"/>
          <a:srcRect/>
          <a:stretch>
            <a:fillRect/>
          </a:stretch>
        </p:blipFill>
        <p:spPr bwMode="auto">
          <a:xfrm>
            <a:off x="3851920" y="5301208"/>
            <a:ext cx="4968552" cy="4655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736" y="1196752"/>
            <a:ext cx="184731" cy="369332"/>
          </a:xfrm>
          <a:prstGeom prst="rect">
            <a:avLst/>
          </a:prstGeom>
          <a:noFill/>
        </p:spPr>
        <p:txBody>
          <a:bodyPr wrap="none" rtlCol="0">
            <a:spAutoFit/>
          </a:bodyPr>
          <a:lstStyle/>
          <a:p>
            <a:endParaRPr lang="ru-RU"/>
          </a:p>
        </p:txBody>
      </p:sp>
      <p:sp>
        <p:nvSpPr>
          <p:cNvPr id="5" name="Заголовок 4"/>
          <p:cNvSpPr>
            <a:spLocks noGrp="1"/>
          </p:cNvSpPr>
          <p:nvPr>
            <p:ph type="title"/>
          </p:nvPr>
        </p:nvSpPr>
        <p:spPr>
          <a:xfrm>
            <a:off x="457200" y="273050"/>
            <a:ext cx="3008313" cy="779686"/>
          </a:xfrm>
        </p:spPr>
        <p:txBody>
          <a:bodyPr/>
          <a:lstStyle/>
          <a:p>
            <a:endParaRPr lang="ru-RU" dirty="0"/>
          </a:p>
        </p:txBody>
      </p:sp>
      <p:pic>
        <p:nvPicPr>
          <p:cNvPr id="8" name="Содержимое 7" descr="1.jpeg"/>
          <p:cNvPicPr>
            <a:picLocks noGrp="1" noChangeAspect="1"/>
          </p:cNvPicPr>
          <p:nvPr>
            <p:ph idx="1"/>
          </p:nvPr>
        </p:nvPicPr>
        <p:blipFill>
          <a:blip r:embed="rId2" cstate="print"/>
          <a:stretch>
            <a:fillRect/>
          </a:stretch>
        </p:blipFill>
        <p:spPr>
          <a:xfrm>
            <a:off x="3779912" y="1700808"/>
            <a:ext cx="5111750" cy="3833813"/>
          </a:xfrm>
          <a:prstGeom prst="rect">
            <a:avLst/>
          </a:prstGeom>
          <a:ln>
            <a:noFill/>
          </a:ln>
          <a:effectLst>
            <a:softEdge rad="112500"/>
          </a:effectLst>
        </p:spPr>
      </p:pic>
      <p:sp>
        <p:nvSpPr>
          <p:cNvPr id="7" name="Текст 6"/>
          <p:cNvSpPr>
            <a:spLocks noGrp="1"/>
          </p:cNvSpPr>
          <p:nvPr>
            <p:ph type="body" sz="half" idx="2"/>
          </p:nvPr>
        </p:nvSpPr>
        <p:spPr>
          <a:xfrm>
            <a:off x="457200" y="1196752"/>
            <a:ext cx="3008313" cy="4929411"/>
          </a:xfrm>
        </p:spPr>
        <p:txBody>
          <a:bodyPr>
            <a:normAutofit fontScale="92500" lnSpcReduction="10000"/>
          </a:bodyPr>
          <a:lstStyle/>
          <a:p>
            <a:r>
              <a:rPr lang="ru-RU" dirty="0" smtClean="0"/>
              <a:t>Прокладываем по краю и того и другого шов «вперед иголку». (Нитка двойная, не слишком тонкая, на юбочке длинная). Отступ от края миллиметров 5, стежок мелкий, миллиметра 3-4. На ткани нитка по возможности соответствует по цвету, на трикотаже не обязательно. </a:t>
            </a:r>
            <a:r>
              <a:rPr lang="ru-RU" dirty="0" err="1" smtClean="0"/>
              <a:t>Нетуго</a:t>
            </a:r>
            <a:r>
              <a:rPr lang="ru-RU" dirty="0" smtClean="0"/>
              <a:t> стягиваем.</a:t>
            </a:r>
          </a:p>
          <a:p>
            <a:r>
              <a:rPr lang="ru-RU" dirty="0" smtClean="0"/>
              <a:t> </a:t>
            </a:r>
          </a:p>
          <a:p>
            <a:r>
              <a:rPr lang="ru-RU" dirty="0" smtClean="0"/>
              <a:t>«Юбочку» наполняем зерном. Оптимально – пшеном. Гречка может просвечивать через тонкую ткань, цвет получится грязноватый. Соль, наверное, легко сыреет, зато можно во время насморка такую куколку нагреть и пристроить на нос.</a:t>
            </a:r>
          </a:p>
          <a:p>
            <a:r>
              <a:rPr lang="ru-RU" dirty="0" smtClean="0"/>
              <a:t> </a:t>
            </a:r>
          </a:p>
          <a:p>
            <a:r>
              <a:rPr lang="ru-RU" dirty="0" smtClean="0"/>
              <a:t>Сколько сыпать зерна – пробуйте рукой на ощупь. (Первые два-три дня вы ее вообще будет постоянно тискать, это я вам обещаю.) Имейте в виду: если мало зерна, куколка «расплывется» по столу, если много – трудно будет вставить голову, и в руке не будет ощущения пластичности.</a:t>
            </a:r>
          </a:p>
          <a:p>
            <a:endParaRPr lang="ru-RU" dirty="0"/>
          </a:p>
        </p:txBody>
      </p:sp>
      <p:pic>
        <p:nvPicPr>
          <p:cNvPr id="3074" name="Picture 2" descr="C:\Users\11\Desktop\uzor.png"/>
          <p:cNvPicPr>
            <a:picLocks noChangeAspect="1" noChangeArrowheads="1"/>
          </p:cNvPicPr>
          <p:nvPr/>
        </p:nvPicPr>
        <p:blipFill>
          <a:blip r:embed="rId3" cstate="print"/>
          <a:srcRect/>
          <a:stretch>
            <a:fillRect/>
          </a:stretch>
        </p:blipFill>
        <p:spPr bwMode="auto">
          <a:xfrm>
            <a:off x="3851920" y="5013176"/>
            <a:ext cx="4968552" cy="46551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8" name="Содержимое 7" descr="2.jpeg"/>
          <p:cNvPicPr>
            <a:picLocks noGrp="1" noChangeAspect="1"/>
          </p:cNvPicPr>
          <p:nvPr>
            <p:ph idx="1"/>
          </p:nvPr>
        </p:nvPicPr>
        <p:blipFill>
          <a:blip r:embed="rId2" cstate="print"/>
          <a:stretch>
            <a:fillRect/>
          </a:stretch>
        </p:blipFill>
        <p:spPr>
          <a:xfrm>
            <a:off x="3707904" y="1484784"/>
            <a:ext cx="5111750" cy="3833813"/>
          </a:xfrm>
          <a:prstGeom prst="rect">
            <a:avLst/>
          </a:prstGeom>
          <a:ln>
            <a:noFill/>
          </a:ln>
          <a:effectLst>
            <a:softEdge rad="112500"/>
          </a:effectLst>
        </p:spPr>
      </p:pic>
      <p:sp>
        <p:nvSpPr>
          <p:cNvPr id="7" name="Текст 6"/>
          <p:cNvSpPr>
            <a:spLocks noGrp="1"/>
          </p:cNvSpPr>
          <p:nvPr>
            <p:ph type="body" sz="half" idx="2"/>
          </p:nvPr>
        </p:nvSpPr>
        <p:spPr/>
        <p:txBody>
          <a:bodyPr>
            <a:normAutofit fontScale="92500" lnSpcReduction="20000"/>
          </a:bodyPr>
          <a:lstStyle/>
          <a:p>
            <a:r>
              <a:rPr lang="ru-RU" dirty="0" smtClean="0"/>
              <a:t>Юбочку стягиваем так, чтобы влезала голова (см. фото), завязываем узелок, нитку не обрезаем! Теперь вставляем голову, и соединяем с туловищем по кругу этой ниткой. Вставляем «спина к спине», то есть узелок к узелку. Юбочку цепляем над ниткой стяжки, захватываем по 3 складочки, голову прихватываем, отступив от стяжки примерно 7-8 мм; как она лежит в юбочке, так и соединяем. Ну и на глаз контролируем, чтобы выглядело все симметрично, и одно ухо не было выше другого. Трикотаж расправляем по ходу дела, особенно спереди, сзади потом скроется под волосами. Складочек юбки обычно как раз хватает на круг. Если велюр, то по 2 складочки, смотрите по обстоятельствам.</a:t>
            </a:r>
          </a:p>
          <a:p>
            <a:r>
              <a:rPr lang="ru-RU" dirty="0" smtClean="0"/>
              <a:t> </a:t>
            </a:r>
          </a:p>
          <a:p>
            <a:r>
              <a:rPr lang="ru-RU" dirty="0" smtClean="0"/>
              <a:t>Я делаю два прохода по шее, во второй раз на юбочке прихватываю крайние складочки из соседних троек, а на голове там, где еще не натянуто ниткой. В результате получается все довольно ровно и равномерно.</a:t>
            </a:r>
          </a:p>
          <a:p>
            <a:endParaRPr lang="ru-RU" dirty="0"/>
          </a:p>
        </p:txBody>
      </p:sp>
      <p:pic>
        <p:nvPicPr>
          <p:cNvPr id="4098" name="Picture 2" descr="C:\Users\11\Desktop\uzor.png"/>
          <p:cNvPicPr>
            <a:picLocks noChangeAspect="1" noChangeArrowheads="1"/>
          </p:cNvPicPr>
          <p:nvPr/>
        </p:nvPicPr>
        <p:blipFill>
          <a:blip r:embed="rId3" cstate="print"/>
          <a:srcRect/>
          <a:stretch>
            <a:fillRect/>
          </a:stretch>
        </p:blipFill>
        <p:spPr bwMode="auto">
          <a:xfrm>
            <a:off x="3779912" y="4869160"/>
            <a:ext cx="4968552" cy="46551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3.jpeg"/>
          <p:cNvPicPr>
            <a:picLocks noGrp="1" noChangeAspect="1"/>
          </p:cNvPicPr>
          <p:nvPr>
            <p:ph idx="1"/>
          </p:nvPr>
        </p:nvPicPr>
        <p:blipFill>
          <a:blip r:embed="rId2" cstate="print"/>
          <a:stretch>
            <a:fillRect/>
          </a:stretch>
        </p:blipFill>
        <p:spPr>
          <a:xfrm>
            <a:off x="3575050" y="1282700"/>
            <a:ext cx="5111750" cy="3833813"/>
          </a:xfrm>
          <a:prstGeom prst="rect">
            <a:avLst/>
          </a:prstGeom>
          <a:ln>
            <a:noFill/>
          </a:ln>
          <a:effectLst>
            <a:softEdge rad="112500"/>
          </a:effectLst>
        </p:spPr>
      </p:pic>
      <p:sp>
        <p:nvSpPr>
          <p:cNvPr id="4" name="Текст 3"/>
          <p:cNvSpPr>
            <a:spLocks noGrp="1"/>
          </p:cNvSpPr>
          <p:nvPr>
            <p:ph type="body" sz="half" idx="2"/>
          </p:nvPr>
        </p:nvSpPr>
        <p:spPr/>
        <p:txBody>
          <a:bodyPr>
            <a:normAutofit fontScale="85000" lnSpcReduction="20000"/>
          </a:bodyPr>
          <a:lstStyle/>
          <a:p>
            <a:r>
              <a:rPr lang="ru-RU" dirty="0" smtClean="0"/>
              <a:t>Теперь надо набить голову куклы. Если есть </a:t>
            </a:r>
            <a:r>
              <a:rPr lang="ru-RU" dirty="0" err="1" smtClean="0"/>
              <a:t>сливер</a:t>
            </a:r>
            <a:r>
              <a:rPr lang="ru-RU" dirty="0" smtClean="0"/>
              <a:t> – отлично. Для </a:t>
            </a:r>
            <a:r>
              <a:rPr lang="ru-RU" dirty="0" err="1" smtClean="0"/>
              <a:t>зерновушки</a:t>
            </a:r>
            <a:r>
              <a:rPr lang="ru-RU" dirty="0" smtClean="0"/>
              <a:t> достаточно будет гладкого кусочка сантиметров в 5, даже 3 (для лица, только аккуратно уложить), внутрь пойдут любые клочки. Сминаем их в комочек, оборачиваем гладкой </a:t>
            </a:r>
            <a:r>
              <a:rPr lang="ru-RU" dirty="0" err="1" smtClean="0"/>
              <a:t>полосочкой</a:t>
            </a:r>
            <a:r>
              <a:rPr lang="ru-RU" dirty="0" smtClean="0"/>
              <a:t>, впихиваем в трикотажный мешочек, так, чтобы с одной стороны для лица не было комков. По </a:t>
            </a:r>
            <a:r>
              <a:rPr lang="ru-RU" dirty="0" err="1" smtClean="0"/>
              <a:t>вальдорфским</a:t>
            </a:r>
            <a:r>
              <a:rPr lang="ru-RU" dirty="0" smtClean="0"/>
              <a:t> канонам на лице полоски трикотажного плетения не должны перекашиваться. Стягиваем все это как можно сильнее, завязываем узелок или два, складочки по возможности загоняем назад, нитку сквозь голову выводим наружу и обрезаем, кончик прячется внутри.</a:t>
            </a:r>
          </a:p>
          <a:p>
            <a:r>
              <a:rPr lang="ru-RU" dirty="0" smtClean="0"/>
              <a:t> </a:t>
            </a:r>
          </a:p>
          <a:p>
            <a:r>
              <a:rPr lang="ru-RU" dirty="0" smtClean="0"/>
              <a:t> Голову можно набить ватой, или смотать маленький клубочек, а лицо закрыть кружочком для снятия макияжа. Или просто взять трикотаж в 2-3 слоя, тогда лицо будет выглядеть глаже. Хотя, в принципе, для </a:t>
            </a:r>
            <a:r>
              <a:rPr lang="ru-RU" dirty="0" err="1" smtClean="0"/>
              <a:t>зерновушки</a:t>
            </a:r>
            <a:r>
              <a:rPr lang="ru-RU" dirty="0" smtClean="0"/>
              <a:t> это не так уж важно, различия заметны, если две куклы стоят рядом – одна «как надо», а другая «из чего попало». Лишь бы не </a:t>
            </a:r>
            <a:r>
              <a:rPr lang="ru-RU" dirty="0" err="1" smtClean="0"/>
              <a:t>синтепон</a:t>
            </a:r>
            <a:r>
              <a:rPr lang="ru-RU" dirty="0" smtClean="0"/>
              <a:t>. Хотя…</a:t>
            </a:r>
          </a:p>
          <a:p>
            <a:endParaRPr lang="ru-RU" dirty="0"/>
          </a:p>
        </p:txBody>
      </p:sp>
      <p:pic>
        <p:nvPicPr>
          <p:cNvPr id="5122" name="Picture 2" descr="C:\Users\11\Desktop\uzor.png"/>
          <p:cNvPicPr>
            <a:picLocks noChangeAspect="1" noChangeArrowheads="1"/>
          </p:cNvPicPr>
          <p:nvPr/>
        </p:nvPicPr>
        <p:blipFill>
          <a:blip r:embed="rId3" cstate="print"/>
          <a:srcRect/>
          <a:stretch>
            <a:fillRect/>
          </a:stretch>
        </p:blipFill>
        <p:spPr bwMode="auto">
          <a:xfrm>
            <a:off x="3635896" y="4653136"/>
            <a:ext cx="4968552" cy="46551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851694"/>
          </a:xfrm>
        </p:spPr>
        <p:txBody>
          <a:bodyPr/>
          <a:lstStyle/>
          <a:p>
            <a:endParaRPr lang="ru-RU" dirty="0"/>
          </a:p>
        </p:txBody>
      </p:sp>
      <p:pic>
        <p:nvPicPr>
          <p:cNvPr id="5" name="Содержимое 4" descr="4.jpeg"/>
          <p:cNvPicPr>
            <a:picLocks noGrp="1" noChangeAspect="1"/>
          </p:cNvPicPr>
          <p:nvPr>
            <p:ph idx="1"/>
          </p:nvPr>
        </p:nvPicPr>
        <p:blipFill>
          <a:blip r:embed="rId2" cstate="print"/>
          <a:stretch>
            <a:fillRect/>
          </a:stretch>
        </p:blipFill>
        <p:spPr>
          <a:xfrm>
            <a:off x="3575050" y="1282700"/>
            <a:ext cx="5111750" cy="3833813"/>
          </a:xfrm>
          <a:prstGeom prst="rect">
            <a:avLst/>
          </a:prstGeom>
          <a:ln>
            <a:noFill/>
          </a:ln>
          <a:effectLst>
            <a:outerShdw blurRad="292100" dist="139700" dir="2700000" algn="tl" rotWithShape="0">
              <a:srgbClr val="333333">
                <a:alpha val="65000"/>
              </a:srgbClr>
            </a:outerShdw>
          </a:effectLst>
        </p:spPr>
      </p:pic>
      <p:sp>
        <p:nvSpPr>
          <p:cNvPr id="4" name="Текст 3"/>
          <p:cNvSpPr>
            <a:spLocks noGrp="1"/>
          </p:cNvSpPr>
          <p:nvPr>
            <p:ph type="body" sz="half" idx="2"/>
          </p:nvPr>
        </p:nvSpPr>
        <p:spPr>
          <a:xfrm>
            <a:off x="457200" y="1196752"/>
            <a:ext cx="3008313" cy="5472608"/>
          </a:xfrm>
        </p:spPr>
        <p:txBody>
          <a:bodyPr>
            <a:normAutofit fontScale="77500" lnSpcReduction="20000"/>
          </a:bodyPr>
          <a:lstStyle/>
          <a:p>
            <a:r>
              <a:rPr lang="ru-RU" dirty="0" smtClean="0"/>
              <a:t>Кукла в основном готова. Остаются волосы и украшения. Тут уже дело вашей фантазии. Можно шляпки с цветочками из фетра, короны и серьги из бисера, </a:t>
            </a:r>
            <a:r>
              <a:rPr lang="ru-RU" dirty="0" err="1" smtClean="0"/>
              <a:t>бусики</a:t>
            </a:r>
            <a:r>
              <a:rPr lang="ru-RU" dirty="0" smtClean="0"/>
              <a:t>, воротнички, можно вышить юбочку… И что приятно – для такой маленькой куколки всего этого нужно по чуть-чуть. У любой рукодельницы есть остатки, которых ни на что не хватит, а выбросить жалко. Одна пуговица, бусина, кусочек кружева, лоскутик, перышко, одна серьга (вторая потеряна), и так далее. Здесь все это получает шанс.</a:t>
            </a:r>
          </a:p>
          <a:p>
            <a:r>
              <a:rPr lang="ru-RU" dirty="0" smtClean="0"/>
              <a:t> </a:t>
            </a:r>
          </a:p>
          <a:p>
            <a:r>
              <a:rPr lang="ru-RU" dirty="0" smtClean="0"/>
              <a:t>А традиционный вариант такой. Нарезаем волосы из шерсти или хлопка. Можно не туго намотать на руку и разрезать с одной стороны, получается примерно нужная длина (15-20 см). Много не надо, лучше потом нарезать еще, чем выбрасывать лишние </a:t>
            </a:r>
            <a:r>
              <a:rPr lang="ru-RU" dirty="0" err="1" smtClean="0"/>
              <a:t>волосины</a:t>
            </a:r>
            <a:r>
              <a:rPr lang="ru-RU" dirty="0" smtClean="0"/>
              <a:t>.</a:t>
            </a:r>
          </a:p>
          <a:p>
            <a:r>
              <a:rPr lang="ru-RU" dirty="0" smtClean="0"/>
              <a:t>Волосы не обязаны быть натурального цвета, подбирайте их так, чтобы потом куколка красиво смотрелась. Примерно как одежду себе подбираете.</a:t>
            </a:r>
          </a:p>
          <a:p>
            <a:r>
              <a:rPr lang="ru-RU" dirty="0" smtClean="0"/>
              <a:t> </a:t>
            </a:r>
          </a:p>
          <a:p>
            <a:r>
              <a:rPr lang="ru-RU" dirty="0" smtClean="0"/>
              <a:t>Смотрим на куклу в фас, ищем точку, где будет начало волос и пробора (можно прикладывать волосинку), втыкаем туда иголку с ниткой. (Нитка в цвет волос, двойная, длинная, ее много понадобится). Дальше пришиваем швом «назад иголку» по две волосинки, линию ведем по середине головы (с помощью трикотажного плетения), волосики укладываем плотно, чтобы не было залысин. Доводим линию сзади до самой шеи.</a:t>
            </a:r>
          </a:p>
          <a:p>
            <a:r>
              <a:rPr lang="ru-RU" dirty="0" smtClean="0"/>
              <a:t> </a:t>
            </a:r>
          </a:p>
          <a:p>
            <a:endParaRPr lang="ru-RU" dirty="0"/>
          </a:p>
        </p:txBody>
      </p:sp>
      <p:pic>
        <p:nvPicPr>
          <p:cNvPr id="6146" name="Picture 2" descr="C:\Users\11\Desktop\uzor.png"/>
          <p:cNvPicPr>
            <a:picLocks noChangeAspect="1" noChangeArrowheads="1"/>
          </p:cNvPicPr>
          <p:nvPr/>
        </p:nvPicPr>
        <p:blipFill>
          <a:blip r:embed="rId3" cstate="print"/>
          <a:srcRect/>
          <a:stretch>
            <a:fillRect/>
          </a:stretch>
        </p:blipFill>
        <p:spPr bwMode="auto">
          <a:xfrm>
            <a:off x="3563888" y="4653136"/>
            <a:ext cx="5112568" cy="46551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5.jpeg"/>
          <p:cNvPicPr>
            <a:picLocks noGrp="1" noChangeAspect="1"/>
          </p:cNvPicPr>
          <p:nvPr>
            <p:ph idx="1"/>
          </p:nvPr>
        </p:nvPicPr>
        <p:blipFill>
          <a:blip r:embed="rId2" cstate="print"/>
          <a:stretch>
            <a:fillRect/>
          </a:stretch>
        </p:blipFill>
        <p:spPr>
          <a:xfrm>
            <a:off x="3575050" y="1282700"/>
            <a:ext cx="5111750" cy="3833813"/>
          </a:xfrm>
          <a:prstGeom prst="rect">
            <a:avLst/>
          </a:prstGeom>
          <a:ln>
            <a:noFill/>
          </a:ln>
          <a:effectLst>
            <a:outerShdw blurRad="292100" dist="139700" dir="2700000" algn="tl" rotWithShape="0">
              <a:srgbClr val="333333">
                <a:alpha val="65000"/>
              </a:srgbClr>
            </a:outerShdw>
          </a:effectLst>
        </p:spPr>
      </p:pic>
      <p:sp>
        <p:nvSpPr>
          <p:cNvPr id="4" name="Текст 3"/>
          <p:cNvSpPr>
            <a:spLocks noGrp="1"/>
          </p:cNvSpPr>
          <p:nvPr>
            <p:ph type="body" sz="half" idx="2"/>
          </p:nvPr>
        </p:nvSpPr>
        <p:spPr/>
        <p:txBody>
          <a:bodyPr/>
          <a:lstStyle/>
          <a:p>
            <a:endParaRPr lang="ru-RU" dirty="0" smtClean="0"/>
          </a:p>
          <a:p>
            <a:endParaRPr lang="ru-RU" dirty="0" smtClean="0"/>
          </a:p>
          <a:p>
            <a:r>
              <a:rPr lang="ru-RU" dirty="0" smtClean="0"/>
              <a:t>Смотрим на куклу в фас, ищем точку, где будет начало волос и пробора (можно прикладывать волосинку), втыкаем туда иголку с ниткой. (Нитка в цвет волос, двойная, длинная, ее много понадобится). Дальше пришиваем швом «назад иголку» по две волосинки, линию ведем по середине головы (с помощью трикотажного плетения), волосики укладываем плотно, чтобы не было залысин. Доводим линию сзади до самой шеи.</a:t>
            </a:r>
          </a:p>
          <a:p>
            <a:r>
              <a:rPr lang="ru-RU" dirty="0" smtClean="0"/>
              <a:t> </a:t>
            </a:r>
            <a:endParaRPr lang="ru-RU" dirty="0"/>
          </a:p>
        </p:txBody>
      </p:sp>
      <p:pic>
        <p:nvPicPr>
          <p:cNvPr id="7170" name="Picture 2" descr="C:\Users\11\Desktop\uzor.png"/>
          <p:cNvPicPr>
            <a:picLocks noChangeAspect="1" noChangeArrowheads="1"/>
          </p:cNvPicPr>
          <p:nvPr/>
        </p:nvPicPr>
        <p:blipFill>
          <a:blip r:embed="rId3" cstate="print"/>
          <a:srcRect/>
          <a:stretch>
            <a:fillRect/>
          </a:stretch>
        </p:blipFill>
        <p:spPr bwMode="auto">
          <a:xfrm>
            <a:off x="3563888" y="4653136"/>
            <a:ext cx="5112568" cy="4655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latin typeface="Comic Sans MS" pitchFamily="66" charset="0"/>
              </a:rPr>
              <a:t>Кукла готова</a:t>
            </a:r>
            <a:endParaRPr lang="ru-RU" dirty="0">
              <a:solidFill>
                <a:srgbClr val="FF0000"/>
              </a:solidFill>
              <a:latin typeface="Comic Sans MS" pitchFamily="66" charset="0"/>
            </a:endParaRPr>
          </a:p>
        </p:txBody>
      </p:sp>
      <p:pic>
        <p:nvPicPr>
          <p:cNvPr id="5" name="Содержимое 4" descr="6.jpeg"/>
          <p:cNvPicPr>
            <a:picLocks noGrp="1" noChangeAspect="1"/>
          </p:cNvPicPr>
          <p:nvPr>
            <p:ph idx="1"/>
          </p:nvPr>
        </p:nvPicPr>
        <p:blipFill>
          <a:blip r:embed="rId2" cstate="print"/>
          <a:stretch>
            <a:fillRect/>
          </a:stretch>
        </p:blipFill>
        <p:spPr>
          <a:xfrm>
            <a:off x="3575050" y="1262253"/>
            <a:ext cx="5111750" cy="3874707"/>
          </a:xfrm>
          <a:prstGeom prst="rect">
            <a:avLst/>
          </a:prstGeom>
          <a:ln>
            <a:noFill/>
          </a:ln>
          <a:effectLst>
            <a:softEdge rad="112500"/>
          </a:effectLst>
        </p:spPr>
      </p:pic>
      <p:sp>
        <p:nvSpPr>
          <p:cNvPr id="4" name="Текст 3"/>
          <p:cNvSpPr>
            <a:spLocks noGrp="1"/>
          </p:cNvSpPr>
          <p:nvPr>
            <p:ph type="body" sz="half" idx="2"/>
          </p:nvPr>
        </p:nvSpPr>
        <p:spPr/>
        <p:txBody>
          <a:bodyPr/>
          <a:lstStyle/>
          <a:p>
            <a:endParaRPr lang="ru-RU" dirty="0" smtClean="0"/>
          </a:p>
          <a:p>
            <a:endParaRPr lang="ru-RU" dirty="0" smtClean="0"/>
          </a:p>
          <a:p>
            <a:endParaRPr lang="ru-RU" dirty="0" smtClean="0"/>
          </a:p>
          <a:p>
            <a:endParaRPr lang="ru-RU" dirty="0" smtClean="0"/>
          </a:p>
          <a:p>
            <a:endParaRPr lang="ru-RU" dirty="0" smtClean="0"/>
          </a:p>
          <a:p>
            <a:r>
              <a:rPr lang="ru-RU" dirty="0" smtClean="0"/>
              <a:t>Вот и все. Украшайте куколку по своему вкусу. Ниточка бус, пришитых под хвостиками и шерстяные нитки вместо лент – самое простое. </a:t>
            </a:r>
          </a:p>
          <a:p>
            <a:endParaRPr lang="ru-RU" dirty="0"/>
          </a:p>
        </p:txBody>
      </p:sp>
      <p:pic>
        <p:nvPicPr>
          <p:cNvPr id="8194" name="Picture 2" descr="C:\Users\11\Desktop\uzor.png"/>
          <p:cNvPicPr>
            <a:picLocks noChangeAspect="1" noChangeArrowheads="1"/>
          </p:cNvPicPr>
          <p:nvPr/>
        </p:nvPicPr>
        <p:blipFill>
          <a:blip r:embed="rId3" cstate="print"/>
          <a:srcRect/>
          <a:stretch>
            <a:fillRect/>
          </a:stretch>
        </p:blipFill>
        <p:spPr bwMode="auto">
          <a:xfrm>
            <a:off x="3635896" y="4653136"/>
            <a:ext cx="4968552" cy="46551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599</Words>
  <Application>Microsoft Office PowerPoint</Application>
  <PresentationFormat>Экран (4:3)</PresentationFormat>
  <Paragraphs>58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Мастер класс</vt:lpstr>
      <vt:lpstr>КУКЛА - ЗЕРНОВУШКА </vt:lpstr>
      <vt:lpstr>Слайд 3</vt:lpstr>
      <vt:lpstr>Слайд 4</vt:lpstr>
      <vt:lpstr>Слайд 5</vt:lpstr>
      <vt:lpstr>Слайд 6</vt:lpstr>
      <vt:lpstr>Слайд 7</vt:lpstr>
      <vt:lpstr>Кукла готова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Окушко</dc:creator>
  <cp:lastModifiedBy>Окушко</cp:lastModifiedBy>
  <cp:revision>8</cp:revision>
  <dcterms:created xsi:type="dcterms:W3CDTF">2015-11-13T03:08:05Z</dcterms:created>
  <dcterms:modified xsi:type="dcterms:W3CDTF">2015-11-17T03:15:50Z</dcterms:modified>
</cp:coreProperties>
</file>