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5C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7B231-3484-40C4-8FDA-0B21DF97ABFC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4678E-CAC6-4A83-B906-DC91701F8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5FE41-FD8F-4D8F-839E-C316FD320580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CB4D-B903-458D-991A-4883EAC6F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3DA88-840C-4072-9338-043E4C4A9B3B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98E9-44E1-45A9-9696-736CFD43C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10AD1-6812-4B18-A39A-42FCA8FB2F8C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6A69-39F3-4B6A-95EB-ADF65B85A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70E3-3DE7-43AF-B21F-4D0F565328A4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42036-32C9-44C6-B0BC-82BFEFADE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32F6-4B2E-4355-9C6F-F057A87DD8B6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7C23-1EDF-4FAE-AE7C-28484D9D7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A8D0E-6C3A-4F35-9547-26A907997FB3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F3D07-7E30-4774-A09C-EA8836785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8D166-F0CB-442A-9665-FBC41224825C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A634-B07D-42A6-8B3A-B2F1A2DE7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7461-2924-49AE-A53E-5AE5F21051EC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F487-357E-4620-BE76-D6A6FDFB1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0495-D1D4-4176-8A0B-FFE341A157D0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CFBB-ACDA-43C4-A862-733F08A9C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8C6DD-64E6-4651-9E7C-A0954E33DDDF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B44F-CA90-4817-8061-BB2165696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FCB098-4312-4EC7-B665-C6375D2FBFA3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480658-0125-4845-ACB3-5CFDFA95E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s://ds04.infourok.ru/uploads/ex/0438/0008a33f-84e9b5bc/hello_html_6620ef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51050" y="1700213"/>
            <a:ext cx="51133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Times New Roman" pitchFamily="18" charset="0"/>
                <a:cs typeface="Arial" pitchFamily="34" charset="0"/>
              </a:rPr>
              <a:t>Консультация для родителей</a:t>
            </a:r>
          </a:p>
          <a:p>
            <a:pPr algn="ctr">
              <a:defRPr/>
            </a:pP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Times New Roman" pitchFamily="18" charset="0"/>
                <a:cs typeface="Arial" pitchFamily="34" charset="0"/>
              </a:rPr>
              <a:t>«Причины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Times New Roman" pitchFamily="18" charset="0"/>
                <a:cs typeface="Arial" pitchFamily="34" charset="0"/>
              </a:rPr>
              <a:t>плохого поведения детей»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56213" y="5934075"/>
            <a:ext cx="3887787" cy="9239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Подготовила воспитатель 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гр. № 3 «Незабудки»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Внукова Евгения Владимировна</a:t>
            </a:r>
            <a:endParaRPr lang="ru-RU">
              <a:latin typeface="Century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051050" y="188913"/>
            <a:ext cx="5113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МБДОУ  «ЦРР № 28 «Огонек», г. Бердск</a:t>
            </a:r>
            <a:endParaRPr lang="ru-RU">
              <a:latin typeface="Century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95738" y="6308725"/>
            <a:ext cx="1081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345C8C"/>
                </a:solidFill>
              </a:rPr>
              <a:t>2019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achalo4ka.ru/wp-content/uploads/2014/10/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468313" y="765175"/>
            <a:ext cx="8280400" cy="5754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     </a:t>
            </a: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  <a:ea typeface="Times New Roman" pitchFamily="18" charset="0"/>
                <a:cs typeface="Arial" charset="0"/>
              </a:rPr>
              <a:t>Что подразумевают под плохим поведением ребенка? </a:t>
            </a:r>
            <a:endParaRPr lang="ru-RU" sz="32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2400" b="1" i="1">
                <a:latin typeface="Century" pitchFamily="18" charset="0"/>
                <a:ea typeface="Times New Roman" pitchFamily="18" charset="0"/>
                <a:cs typeface="Arial" charset="0"/>
              </a:rPr>
              <a:t>   Плохим поведением  </a:t>
            </a:r>
            <a:r>
              <a:rPr lang="ru-RU" sz="2400">
                <a:latin typeface="Century" pitchFamily="18" charset="0"/>
                <a:ea typeface="Times New Roman" pitchFamily="18" charset="0"/>
                <a:cs typeface="Arial" charset="0"/>
              </a:rPr>
              <a:t>часто называют действия ребенка, которые не нравятся взрослым и вызывают их раздражение и негодование.</a:t>
            </a:r>
            <a:r>
              <a:rPr lang="ru-RU" sz="2400" b="1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 </a:t>
            </a:r>
          </a:p>
          <a:p>
            <a:pPr algn="just">
              <a:tabLst>
                <a:tab pos="457200" algn="l"/>
              </a:tabLst>
            </a:pPr>
            <a:r>
              <a:rPr lang="ru-RU" sz="2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  <a:ea typeface="Times New Roman" pitchFamily="18" charset="0"/>
                <a:cs typeface="Arial" charset="0"/>
              </a:rPr>
              <a:t>      </a:t>
            </a: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  <a:ea typeface="Times New Roman" pitchFamily="18" charset="0"/>
                <a:cs typeface="Arial" charset="0"/>
              </a:rPr>
              <a:t>В чем может выражаться плохое поведение детей ? </a:t>
            </a:r>
            <a:endParaRPr lang="ru-RU" sz="32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  <a:ea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нарушение режима дня;</a:t>
            </a:r>
            <a:endParaRPr lang="ru-RU" sz="2400">
              <a:latin typeface="Century" pitchFamily="18" charset="0"/>
              <a:ea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присвоение чужих вещей и ложь;</a:t>
            </a:r>
            <a:endParaRPr lang="ru-RU" sz="2400">
              <a:latin typeface="Century" pitchFamily="18" charset="0"/>
              <a:ea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агрессивное поведение в отношении сверстников;</a:t>
            </a:r>
            <a:endParaRPr lang="ru-RU" sz="2400">
              <a:latin typeface="Century" pitchFamily="18" charset="0"/>
              <a:ea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умышленное причинение физического вреда себе 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  или окружающим;</a:t>
            </a:r>
            <a:endParaRPr lang="ru-RU" sz="2400">
              <a:latin typeface="Century" pitchFamily="18" charset="0"/>
              <a:ea typeface="Times New Roman" pitchFamily="18" charset="0"/>
              <a:cs typeface="Arial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частый плач и истерики.</a:t>
            </a:r>
            <a:endParaRPr lang="ru-RU" sz="2400">
              <a:latin typeface="Century" pitchFamily="18" charset="0"/>
              <a:ea typeface="Times New Roman" pitchFamily="18" charset="0"/>
              <a:cs typeface="Arial" charset="0"/>
            </a:endParaRPr>
          </a:p>
          <a:p>
            <a:pPr>
              <a:tabLst>
                <a:tab pos="457200" algn="l"/>
              </a:tabLst>
            </a:pPr>
            <a:endParaRPr lang="ru-RU" sz="2400">
              <a:latin typeface="Century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27088" y="3938588"/>
            <a:ext cx="7632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 sz="2400">
              <a:latin typeface="Century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achalo4ka.ru/wp-content/uploads/2014/10/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Овал 2"/>
          <p:cNvSpPr/>
          <p:nvPr/>
        </p:nvSpPr>
        <p:spPr>
          <a:xfrm>
            <a:off x="1042988" y="476250"/>
            <a:ext cx="7129462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Times New Roman" pitchFamily="18" charset="0"/>
                <a:cs typeface="Arial" pitchFamily="34" charset="0"/>
              </a:rPr>
              <a:t>Причины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Times New Roman" pitchFamily="18" charset="0"/>
                <a:cs typeface="Arial" pitchFamily="34" charset="0"/>
              </a:rPr>
              <a:t>плохого поведения детей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468313" y="1557338"/>
            <a:ext cx="6102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entury" pitchFamily="18" charset="0"/>
              </a:rPr>
              <a:t>1. Недостаток внимания со стороны родителей.</a:t>
            </a:r>
          </a:p>
        </p:txBody>
      </p:sp>
      <p:pic>
        <p:nvPicPr>
          <p:cNvPr id="15364" name="Picture 2" descr="https://1.bp.blogspot.com/-oUW09eZk38M/VcTlnybIqzI/AAAAAAAABkQ/XI3Lvo8V4uE/s1600/kids19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276475"/>
            <a:ext cx="9429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http://www.hello-world.com/images/vocabulary/V17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3500438"/>
            <a:ext cx="1257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s://ya-webdesign.com/images/watch-tv-png-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2133600"/>
            <a:ext cx="18732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http://golossarova.ru/wp-content/uploads/14g0blkwlk_5iocffbj9n_peop426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24525" y="3644900"/>
            <a:ext cx="2511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https://img3.stockfresh.com/files/a/artisticco/m/57/2768925_stock-photo-housewife-cook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060848"/>
            <a:ext cx="1841888" cy="122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 11"/>
          <p:cNvSpPr/>
          <p:nvPr/>
        </p:nvSpPr>
        <p:spPr>
          <a:xfrm>
            <a:off x="3132138" y="2133600"/>
            <a:ext cx="2354262" cy="14890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11188" y="4730750"/>
            <a:ext cx="85121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  <a:ea typeface="Times New Roman" pitchFamily="18" charset="0"/>
                <a:cs typeface="Arial" charset="0"/>
              </a:rPr>
              <a:t>Что делать?</a:t>
            </a:r>
            <a:endParaRPr lang="ru-RU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   Игнорируй негативное поведение и обязательное поощряйте хорошие </a:t>
            </a:r>
          </a:p>
          <a:p>
            <a:pPr eaLnBrk="0" hangingPunct="0"/>
            <a:r>
              <a:rPr lang="ru-RU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поступки (путь это будет просто похвала). Обращайте внимание на </a:t>
            </a:r>
          </a:p>
          <a:p>
            <a:pPr eaLnBrk="0" hangingPunct="0"/>
            <a:r>
              <a:rPr lang="ru-RU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ребёнка, когда он «хороший».</a:t>
            </a:r>
          </a:p>
          <a:p>
            <a:pPr eaLnBrk="0" hangingPunct="0"/>
            <a:r>
              <a:rPr lang="ru-RU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   Постарайтесь проводить с ребенком как можно больше времени.   </a:t>
            </a:r>
            <a:endParaRPr lang="ru-RU">
              <a:latin typeface="Century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71" name="Picture 17" descr="http://ddu.lyahovichi.edu.by/be/sm.aspx?guid=339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6350" y="3716338"/>
            <a:ext cx="9255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achalo4ka.ru/wp-content/uploads/2014/10/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2771775" y="620713"/>
            <a:ext cx="2935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/>
            <a:r>
              <a:rPr lang="ru-RU" b="1">
                <a:solidFill>
                  <a:srgbClr val="111111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2. Чрезмерно большое </a:t>
            </a:r>
          </a:p>
          <a:p>
            <a:pPr indent="228600"/>
            <a:r>
              <a:rPr lang="ru-RU" b="1">
                <a:solidFill>
                  <a:srgbClr val="111111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количество запретов.</a:t>
            </a:r>
            <a:endParaRPr lang="ru-RU" b="1">
              <a:latin typeface="Century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755650" y="836613"/>
            <a:ext cx="1196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entury" pitchFamily="18" charset="0"/>
              </a:rPr>
              <a:t>«нет»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588125" y="765175"/>
            <a:ext cx="1882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entury" pitchFamily="18" charset="0"/>
              </a:rPr>
              <a:t>«нельзя»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0113" y="765175"/>
            <a:ext cx="935037" cy="792163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827088" y="692150"/>
            <a:ext cx="855662" cy="873125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092950" y="620713"/>
            <a:ext cx="792163" cy="86360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019925" y="620713"/>
            <a:ext cx="936625" cy="792162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3850" y="1700213"/>
            <a:ext cx="8351838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Times New Roman" pitchFamily="18" charset="0"/>
                <a:cs typeface="Arial" pitchFamily="34" charset="0"/>
              </a:rPr>
              <a:t>                                                     Что делать?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 Дайте возможность проявлять самостоятельность и реализовать свое «я». Запреты делают его безынициативным и пассивным, либо упрямым и неуправляемым и упрямым. Тип поведения будет зависеть от характера ребенка. </a:t>
            </a:r>
            <a:endParaRPr lang="ru-RU" dirty="0">
              <a:latin typeface="+mn-lt"/>
            </a:endParaRPr>
          </a:p>
        </p:txBody>
      </p:sp>
      <p:sp>
        <p:nvSpPr>
          <p:cNvPr id="16394" name="Rectangle 2"/>
          <p:cNvSpPr>
            <a:spLocks noChangeArrowheads="1"/>
          </p:cNvSpPr>
          <p:nvPr/>
        </p:nvSpPr>
        <p:spPr bwMode="auto">
          <a:xfrm>
            <a:off x="684213" y="3429000"/>
            <a:ext cx="422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3. Он всегда получает то, чего хочет.</a:t>
            </a:r>
            <a:endParaRPr lang="ru-RU">
              <a:latin typeface="Century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95" name="Picture 4" descr="http://iwushka.isetskobr.ru/wp-content/uploads/2017/10/0006-009-Negativizm.png"/>
          <p:cNvPicPr>
            <a:picLocks noChangeAspect="1" noChangeArrowheads="1"/>
          </p:cNvPicPr>
          <p:nvPr/>
        </p:nvPicPr>
        <p:blipFill>
          <a:blip r:embed="rId3"/>
          <a:srcRect t="14156" b="3275"/>
          <a:stretch>
            <a:fillRect/>
          </a:stretch>
        </p:blipFill>
        <p:spPr bwMode="auto">
          <a:xfrm>
            <a:off x="611188" y="3860800"/>
            <a:ext cx="21605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059113" y="4076700"/>
            <a:ext cx="56896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 Маленький манипулятор быстро понимает, что громкий рев – отличный способ получить все, что он пожелает.</a:t>
            </a:r>
          </a:p>
          <a:p>
            <a:pPr eaLnBrk="0" hangingPunct="0"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Times New Roman" pitchFamily="18" charset="0"/>
                <a:cs typeface="Arial" pitchFamily="34" charset="0"/>
              </a:rPr>
              <a:t>   Что делать?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 Оставляйте без внимания детские капризы и не пытайтесь выполнять их. Иначе со временем количество (и стоимость) будет только расти.</a:t>
            </a:r>
          </a:p>
          <a:p>
            <a:pPr eaLnBrk="0" hangingPunct="0"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achalo4ka.ru/wp-content/uploads/2014/10/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15362" name="Picture 2" descr="http://cpykami.ru/wp-content/uploads/2017/04/1945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2880319" cy="2025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55650" y="304800"/>
            <a:ext cx="204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/>
            <a:r>
              <a:rPr lang="ru-RU" b="1">
                <a:solidFill>
                  <a:srgbClr val="111111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4. Гиперопека.</a:t>
            </a:r>
            <a:endParaRPr lang="ru-RU" b="1">
              <a:latin typeface="Century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375" y="549275"/>
            <a:ext cx="4968875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i="1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i="1" dirty="0" err="1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Гиперопека</a:t>
            </a:r>
            <a:r>
              <a:rPr lang="ru-RU" i="1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- это один из самых нежелательных стилей взаимоотношений в семье, искажающих личность и поведение ребенка.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eaLnBrk="0" hangingPunct="0"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Times New Roman" pitchFamily="18" charset="0"/>
                <a:cs typeface="Arial" pitchFamily="34" charset="0"/>
              </a:rPr>
              <a:t>    Что делать?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 Сменить стиль воспитания и </a:t>
            </a:r>
            <a:r>
              <a:rPr lang="ru-RU" dirty="0" err="1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взаимоотно-шений</a:t>
            </a: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в семье. </a:t>
            </a:r>
          </a:p>
        </p:txBody>
      </p:sp>
      <p:pic>
        <p:nvPicPr>
          <p:cNvPr id="17413" name="Picture 5" descr="https://fc.vseosvita.ua/001w8c-567c/0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284538"/>
            <a:ext cx="4165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55650" y="2824163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5. Он копирует чужое поведение.</a:t>
            </a:r>
            <a:endParaRPr lang="ru-RU">
              <a:latin typeface="Century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188" y="3573463"/>
            <a:ext cx="8281987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  Глядя на других людей, ребенок  </a:t>
            </a: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 примеривает модели чужого  </a:t>
            </a: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 поведения, и, главное, копируя  </a:t>
            </a: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 своих родителей.</a:t>
            </a:r>
          </a:p>
          <a:p>
            <a:pPr eaLnBrk="0" hangingPunct="0">
              <a:defRPr/>
            </a:pP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Что делать?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 Следите за тем, что ваш дошкольник смотрит по телевизору, в какие игры предпочитает играть, с кем из друзей общается чаще всего. Ну и, конечно, будьте образцом такого поведения, которое вы ожидаете от своего ребенка</a:t>
            </a:r>
            <a:r>
              <a:rPr lang="ru-RU" i="1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achalo4ka.ru/wp-content/uploads/2014/10/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539750" y="476250"/>
            <a:ext cx="414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6. Ему нужна помощь специалиста.</a:t>
            </a:r>
            <a:endParaRPr lang="ru-RU" b="1">
              <a:latin typeface="Century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5" name="Picture 3" descr="https://nata-razinkova-71-dou118.edusev.ru/uploads/30900/30835/section/404297/Dlya_vas_roditeli/formy_raboty_s_rod/1490169309_5120e0027cf7d_(1).png?1537567254875"/>
          <p:cNvPicPr>
            <a:picLocks noChangeAspect="1" noChangeArrowheads="1"/>
          </p:cNvPicPr>
          <p:nvPr/>
        </p:nvPicPr>
        <p:blipFill>
          <a:blip r:embed="rId3"/>
          <a:srcRect l="44701" r="36400"/>
          <a:stretch>
            <a:fillRect/>
          </a:stretch>
        </p:blipFill>
        <p:spPr bwMode="auto">
          <a:xfrm>
            <a:off x="6732588" y="476250"/>
            <a:ext cx="14462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39750" y="908050"/>
            <a:ext cx="84248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   Иногда причинами плохого, а порой и опасного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поведения являются самые разные нарушения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психического развития. В частности, ребенок с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синдромом дефицита внимания с </a:t>
            </a:r>
            <a:r>
              <a:rPr lang="ru-RU" dirty="0" err="1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гиперактивностью</a:t>
            </a: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может вести себя импульсивно и агрессивно.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Ребенок с задержкой развития зачастую хулиганит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только потому, что не понимает правил поведения.</a:t>
            </a:r>
            <a:endParaRPr lang="ru-RU" dirty="0">
              <a:latin typeface="Century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b="1" i="1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Times New Roman" pitchFamily="18" charset="0"/>
                <a:cs typeface="Arial" pitchFamily="34" charset="0"/>
              </a:rPr>
              <a:t>Что делать?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 Обязательно обратитесь к педиатру или психологу. Ведь плохое поведение в данном случае – признак гораздо более серьезных проблем.</a:t>
            </a:r>
            <a:endParaRPr lang="ru-RU" dirty="0">
              <a:latin typeface="Century" pitchFamily="18" charset="0"/>
              <a:cs typeface="Arial" pitchFamily="34" charset="0"/>
            </a:endParaRPr>
          </a:p>
        </p:txBody>
      </p:sp>
      <p:sp>
        <p:nvSpPr>
          <p:cNvPr id="18437" name="Прямоугольник 6"/>
          <p:cNvSpPr>
            <a:spLocks noChangeArrowheads="1"/>
          </p:cNvSpPr>
          <p:nvPr/>
        </p:nvSpPr>
        <p:spPr bwMode="auto">
          <a:xfrm>
            <a:off x="611188" y="3933825"/>
            <a:ext cx="2806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entury" pitchFamily="18" charset="0"/>
              </a:rPr>
              <a:t>7. Возрастные кризисы.</a:t>
            </a:r>
          </a:p>
        </p:txBody>
      </p:sp>
      <p:pic>
        <p:nvPicPr>
          <p:cNvPr id="18438" name="Picture 6" descr="http://ds1.tav.obr55.ru/files/2017/03/hello_html_74fef19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92600"/>
            <a:ext cx="311308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492500" y="4149725"/>
            <a:ext cx="53276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3038"/>
            <a:r>
              <a:rPr lang="ru-RU">
                <a:solidFill>
                  <a:srgbClr val="111111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Поведение ребенка в этот период весьма </a:t>
            </a:r>
            <a:r>
              <a:rPr lang="ru-RU" u="sng">
                <a:solidFill>
                  <a:srgbClr val="111111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противоречиво</a:t>
            </a:r>
            <a:r>
              <a:rPr lang="ru-RU">
                <a:solidFill>
                  <a:srgbClr val="111111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: с одной стороны, он стремится решать, как взрослые, все сам, с другой - хочет снова стать маленьким, чтобы безраздельно владеть вниманием близких.</a:t>
            </a:r>
            <a:r>
              <a:rPr lang="ru-RU">
                <a:latin typeface="Century" pitchFamily="18" charset="0"/>
                <a:ea typeface="Times New Roman" pitchFamily="18" charset="0"/>
                <a:cs typeface="Arial" charset="0"/>
              </a:rPr>
              <a:t> Форма, длитель-ность и острота проявления будут зависеть от индивидуальных особенностей малыша и стиля воспитания.</a:t>
            </a:r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achalo4ka.ru/wp-content/uploads/2014/10/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827088" y="404813"/>
            <a:ext cx="302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8. Ему не хватает умений</a:t>
            </a:r>
            <a:endParaRPr lang="ru-RU">
              <a:latin typeface="Century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9" name="Picture 3" descr="http://matumaini.064vrspb.caduk.ru/images/0_ca2e5_39eb4984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549275"/>
            <a:ext cx="21367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39750" y="765175"/>
            <a:ext cx="58324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   Часто проблемы с поведением возникают, когда ребенок часто находится во власти родительских амбиций. Когда требования родителей  к уровню образования и интеллектуальном возможностям </a:t>
            </a:r>
          </a:p>
          <a:p>
            <a:r>
              <a:rPr lang="ru-RU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детей постоянно растут, а навыки при этом отсутствуют. </a:t>
            </a:r>
            <a:endParaRPr lang="ru-RU">
              <a:latin typeface="Century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b="1" i="1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  </a:t>
            </a:r>
            <a:r>
              <a:rPr lang="ru-RU" b="1" i="1">
                <a:solidFill>
                  <a:srgbClr val="FF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Что делать?</a:t>
            </a:r>
            <a:endParaRPr lang="ru-RU">
              <a:solidFill>
                <a:srgbClr val="FF0000"/>
              </a:solidFill>
              <a:latin typeface="Century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Не стоит наказывать или проучивать его, лучше научите ребенка новым навыкам, которые помогут ему вести себя правильно. 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19461" name="Picture 6" descr="http://ds-borki.bereza.edu.by/ru/sm.aspx?guid=60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076700"/>
            <a:ext cx="31559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6"/>
          <p:cNvSpPr>
            <a:spLocks noChangeArrowheads="1"/>
          </p:cNvSpPr>
          <p:nvPr/>
        </p:nvSpPr>
        <p:spPr bwMode="auto">
          <a:xfrm>
            <a:off x="827088" y="3789363"/>
            <a:ext cx="2916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entury" pitchFamily="18" charset="0"/>
              </a:rPr>
              <a:t>9. Семейные конфликты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067175" y="4005263"/>
            <a:ext cx="4681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/>
            <a:r>
              <a:rPr lang="ru-RU">
                <a:solidFill>
                  <a:srgbClr val="111111"/>
                </a:solidFill>
                <a:latin typeface="Century" pitchFamily="18" charset="0"/>
                <a:ea typeface="Times New Roman" pitchFamily="18" charset="0"/>
                <a:cs typeface="Arial" charset="0"/>
              </a:rPr>
              <a:t>В каждой семье, даже самой счастливой и гармоничной, возникают конфликтные ситуации. В любом случае больше всего в подобных ситуациях страдают именно дети. Они становятся нервными, боязливыми или агрессивными, раздражительными или плаксивыми, непослушными</a:t>
            </a:r>
            <a:endParaRPr lang="ru-RU">
              <a:latin typeface="Century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achalo4ka.ru/wp-content/uploads/2014/10/0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pic>
        <p:nvPicPr>
          <p:cNvPr id="20482" name="Picture 2" descr="https://myslide.ru/documents_4/8a3d34da81331fd642b618e8b985858d/img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762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475</Words>
  <Application>Microsoft Office PowerPoint</Application>
  <PresentationFormat>Экран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Arial</vt:lpstr>
      <vt:lpstr>Century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Психолог</cp:lastModifiedBy>
  <cp:revision>21</cp:revision>
  <dcterms:created xsi:type="dcterms:W3CDTF">2019-03-20T08:34:36Z</dcterms:created>
  <dcterms:modified xsi:type="dcterms:W3CDTF">2019-03-25T05:59:35Z</dcterms:modified>
</cp:coreProperties>
</file>