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7" r:id="rId2"/>
    <p:sldId id="263" r:id="rId3"/>
    <p:sldId id="266" r:id="rId4"/>
    <p:sldId id="281" r:id="rId5"/>
    <p:sldId id="274" r:id="rId6"/>
    <p:sldId id="291" r:id="rId7"/>
    <p:sldId id="260" r:id="rId8"/>
    <p:sldId id="261" r:id="rId9"/>
    <p:sldId id="270" r:id="rId10"/>
    <p:sldId id="265" r:id="rId11"/>
    <p:sldId id="275" r:id="rId12"/>
    <p:sldId id="277" r:id="rId13"/>
    <p:sldId id="264" r:id="rId14"/>
    <p:sldId id="272" r:id="rId15"/>
    <p:sldId id="262" r:id="rId16"/>
    <p:sldId id="256" r:id="rId17"/>
    <p:sldId id="273" r:id="rId18"/>
    <p:sldId id="269" r:id="rId19"/>
    <p:sldId id="271" r:id="rId20"/>
    <p:sldId id="279" r:id="rId21"/>
    <p:sldId id="278" r:id="rId22"/>
    <p:sldId id="276" r:id="rId23"/>
    <p:sldId id="280" r:id="rId24"/>
    <p:sldId id="290" r:id="rId25"/>
    <p:sldId id="282" r:id="rId26"/>
    <p:sldId id="294"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hlink"/>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BFFAA8"/>
    <a:srgbClr val="AAF8D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681FEC-B40F-435D-AD94-50264F88ABAC}" type="datetimeFigureOut">
              <a:rPr lang="ru-RU" smtClean="0"/>
              <a:pPr/>
              <a:t>02.11.2015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6E0494-E6E9-469C-BC3C-778BE35CE9A0}" type="slidenum">
              <a:rPr lang="ru-RU" smtClean="0"/>
              <a:pPr/>
              <a:t>‹#›</a:t>
            </a:fld>
            <a:endParaRPr lang="ru-RU"/>
          </a:p>
        </p:txBody>
      </p:sp>
    </p:spTree>
    <p:extLst>
      <p:ext uri="{BB962C8B-B14F-4D97-AF65-F5344CB8AC3E}">
        <p14:creationId xmlns:p14="http://schemas.microsoft.com/office/powerpoint/2010/main" val="45888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66E0494-E6E9-469C-BC3C-778BE35CE9A0}"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A7D10A1-50DC-42A9-A410-D92D4C436C1C}" type="datetimeFigureOut">
              <a:rPr lang="ru-RU" smtClean="0"/>
              <a:pPr/>
              <a:t>02.11.2015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1DDCCB-76B5-4AAA-B913-844435587E16}"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7D10A1-50DC-42A9-A410-D92D4C436C1C}" type="datetimeFigureOut">
              <a:rPr lang="ru-RU" smtClean="0"/>
              <a:pPr/>
              <a:t>02.11.2015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1DDCCB-76B5-4AAA-B913-844435587E16}"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7D10A1-50DC-42A9-A410-D92D4C436C1C}" type="datetimeFigureOut">
              <a:rPr lang="ru-RU" smtClean="0"/>
              <a:pPr/>
              <a:t>02.11.2015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1DDCCB-76B5-4AAA-B913-844435587E16}"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7D10A1-50DC-42A9-A410-D92D4C436C1C}" type="datetimeFigureOut">
              <a:rPr lang="ru-RU" smtClean="0"/>
              <a:pPr/>
              <a:t>02.11.2015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1DDCCB-76B5-4AAA-B913-844435587E16}"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7D10A1-50DC-42A9-A410-D92D4C436C1C}" type="datetimeFigureOut">
              <a:rPr lang="ru-RU" smtClean="0"/>
              <a:pPr/>
              <a:t>02.11.2015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1DDCCB-76B5-4AAA-B913-844435587E16}" type="slidenum">
              <a:rPr lang="ru-RU" smtClean="0"/>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7D10A1-50DC-42A9-A410-D92D4C436C1C}" type="datetimeFigureOut">
              <a:rPr lang="ru-RU" smtClean="0"/>
              <a:pPr/>
              <a:t>02.11.2015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1DDCCB-76B5-4AAA-B913-844435587E16}"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A7D10A1-50DC-42A9-A410-D92D4C436C1C}" type="datetimeFigureOut">
              <a:rPr lang="ru-RU" smtClean="0"/>
              <a:pPr/>
              <a:t>02.11.2015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1DDCCB-76B5-4AAA-B913-844435587E16}"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7D10A1-50DC-42A9-A410-D92D4C436C1C}" type="datetimeFigureOut">
              <a:rPr lang="ru-RU" smtClean="0"/>
              <a:pPr/>
              <a:t>02.11.2015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1DDCCB-76B5-4AAA-B913-844435587E16}"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7D10A1-50DC-42A9-A410-D92D4C436C1C}" type="datetimeFigureOut">
              <a:rPr lang="ru-RU" smtClean="0"/>
              <a:pPr/>
              <a:t>02.11.2015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1DDCCB-76B5-4AAA-B913-844435587E16}"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7D10A1-50DC-42A9-A410-D92D4C436C1C}" type="datetimeFigureOut">
              <a:rPr lang="ru-RU" smtClean="0"/>
              <a:pPr/>
              <a:t>02.11.2015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1DDCCB-76B5-4AAA-B913-844435587E16}"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7D10A1-50DC-42A9-A410-D92D4C436C1C}" type="datetimeFigureOut">
              <a:rPr lang="ru-RU" smtClean="0"/>
              <a:pPr/>
              <a:t>02.11.2015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1DDCCB-76B5-4AAA-B913-844435587E16}"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D10A1-50DC-42A9-A410-D92D4C436C1C}" type="datetimeFigureOut">
              <a:rPr lang="ru-RU" smtClean="0"/>
              <a:pPr/>
              <a:t>02.11.2015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DDCCB-76B5-4AAA-B913-844435587E1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antclub.org/sub_Formicinae/Formica_rufa"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hyperlink" Target="http://webfacts.ru/interesnye-facty/o-jivotnyh/15-interesnyx-faktov-o-paukax.html" TargetMode="External"/><Relationship Id="rId7" Type="http://schemas.openxmlformats.org/officeDocument/2006/relationships/image" Target="../media/image49.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iles.viaweb.cz/image/46/2013/domacnost/hmyz-v-domacnosti/118382918.jpg"/>
          <p:cNvPicPr>
            <a:picLocks noChangeAspect="1" noChangeArrowheads="1"/>
          </p:cNvPicPr>
          <p:nvPr/>
        </p:nvPicPr>
        <p:blipFill>
          <a:blip r:embed="rId2" cstate="print"/>
          <a:srcRect/>
          <a:stretch>
            <a:fillRect/>
          </a:stretch>
        </p:blipFill>
        <p:spPr bwMode="auto">
          <a:xfrm>
            <a:off x="5080" y="1"/>
            <a:ext cx="9138920" cy="6930248"/>
          </a:xfrm>
          <a:prstGeom prst="rect">
            <a:avLst/>
          </a:prstGeom>
          <a:noFill/>
        </p:spPr>
      </p:pic>
      <p:sp>
        <p:nvSpPr>
          <p:cNvPr id="3" name="TextBox 2"/>
          <p:cNvSpPr txBox="1"/>
          <p:nvPr/>
        </p:nvSpPr>
        <p:spPr>
          <a:xfrm>
            <a:off x="2357422" y="285728"/>
            <a:ext cx="4000527" cy="1754326"/>
          </a:xfrm>
          <a:prstGeom prst="rect">
            <a:avLst/>
          </a:prstGeom>
          <a:noFill/>
        </p:spPr>
        <p:txBody>
          <a:bodyPr wrap="square" rtlCol="0">
            <a:spAutoFit/>
          </a:bodyPr>
          <a:lstStyle/>
          <a:p>
            <a:pPr algn="ctr"/>
            <a:r>
              <a:rPr lang="ru-RU" sz="3600" b="1" i="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Интересные факты из жизни муравьёв</a:t>
            </a:r>
            <a:r>
              <a:rPr lang="ru-RU" sz="3600" b="1" i="1" dirty="0" smtClean="0"/>
              <a:t>.</a:t>
            </a:r>
            <a:endParaRPr lang="ru-RU" sz="3600" b="1" i="1" dirty="0"/>
          </a:p>
        </p:txBody>
      </p:sp>
      <p:pic>
        <p:nvPicPr>
          <p:cNvPr id="4102" name="Picture 6" descr="http://davaiknam.ru/texts/837/836185/836185_html_477fb104.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51520" y="188640"/>
            <a:ext cx="2232248" cy="2160240"/>
          </a:xfrm>
          <a:prstGeom prst="rect">
            <a:avLst/>
          </a:prstGeom>
          <a:noFill/>
        </p:spPr>
      </p:pic>
      <p:sp>
        <p:nvSpPr>
          <p:cNvPr id="5" name="TextBox 4"/>
          <p:cNvSpPr txBox="1"/>
          <p:nvPr/>
        </p:nvSpPr>
        <p:spPr>
          <a:xfrm>
            <a:off x="4572000" y="5429264"/>
            <a:ext cx="4850529" cy="1323439"/>
          </a:xfrm>
          <a:prstGeom prst="rect">
            <a:avLst/>
          </a:prstGeom>
          <a:noFill/>
        </p:spPr>
        <p:txBody>
          <a:bodyPr wrap="square" rtlCol="0">
            <a:spAutoFit/>
          </a:bodyPr>
          <a:lstStyle/>
          <a:p>
            <a:r>
              <a:rPr lang="ru-RU" sz="2000" b="1" dirty="0" smtClean="0">
                <a:solidFill>
                  <a:schemeClr val="bg1"/>
                </a:solidFill>
                <a:latin typeface="Times New Roman" pitchFamily="18" charset="0"/>
                <a:cs typeface="Times New Roman" pitchFamily="18" charset="0"/>
              </a:rPr>
              <a:t>Воспитатели: Благодаренко Г. В.</a:t>
            </a:r>
          </a:p>
          <a:p>
            <a:r>
              <a:rPr lang="ru-RU" sz="2000" b="1" dirty="0" smtClean="0">
                <a:solidFill>
                  <a:schemeClr val="bg1"/>
                </a:solidFill>
                <a:latin typeface="Times New Roman" pitchFamily="18" charset="0"/>
                <a:cs typeface="Times New Roman" pitchFamily="18" charset="0"/>
              </a:rPr>
              <a:t>                          Рахманова Ю. С.</a:t>
            </a:r>
          </a:p>
          <a:p>
            <a:pPr algn="ctr"/>
            <a:r>
              <a:rPr lang="ru-RU" sz="2000" b="1" dirty="0" smtClean="0">
                <a:solidFill>
                  <a:schemeClr val="bg1"/>
                </a:solidFill>
                <a:latin typeface="Times New Roman" pitchFamily="18" charset="0"/>
                <a:cs typeface="Times New Roman" pitchFamily="18" charset="0"/>
              </a:rPr>
              <a:t>Группа № 3 «Незабудки»</a:t>
            </a:r>
          </a:p>
          <a:p>
            <a:pPr algn="ctr"/>
            <a:r>
              <a:rPr lang="ru-RU" sz="2000" b="1" dirty="0" smtClean="0">
                <a:solidFill>
                  <a:schemeClr val="bg1"/>
                </a:solidFill>
                <a:latin typeface="Times New Roman" pitchFamily="18" charset="0"/>
                <a:cs typeface="Times New Roman" pitchFamily="18" charset="0"/>
              </a:rPr>
              <a:t>2015г.</a:t>
            </a:r>
            <a:endParaRPr lang="ru-RU" sz="2000" b="1" dirty="0">
              <a:solidFill>
                <a:schemeClr val="bg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opowerpoint.ru/wp-content/uploads/2013/02/Light_green.jpg"/>
          <p:cNvPicPr>
            <a:picLocks noChangeAspect="1" noChangeArrowheads="1"/>
          </p:cNvPicPr>
          <p:nvPr/>
        </p:nvPicPr>
        <p:blipFill>
          <a:blip r:embed="rId2" cstate="print"/>
          <a:srcRect/>
          <a:stretch>
            <a:fillRect/>
          </a:stretch>
        </p:blipFill>
        <p:spPr bwMode="auto">
          <a:xfrm>
            <a:off x="0" y="0"/>
            <a:ext cx="9144000" cy="6868163"/>
          </a:xfrm>
          <a:prstGeom prst="rect">
            <a:avLst/>
          </a:prstGeom>
          <a:noFill/>
        </p:spPr>
      </p:pic>
      <p:sp>
        <p:nvSpPr>
          <p:cNvPr id="3" name="Прямоугольник 2"/>
          <p:cNvSpPr/>
          <p:nvPr/>
        </p:nvSpPr>
        <p:spPr>
          <a:xfrm>
            <a:off x="142844" y="404664"/>
            <a:ext cx="4000528" cy="2862322"/>
          </a:xfrm>
          <a:prstGeom prst="rect">
            <a:avLst/>
          </a:prstGeom>
        </p:spPr>
        <p:txBody>
          <a:bodyPr wrap="square">
            <a:spAutoFit/>
          </a:bodyPr>
          <a:lstStyle/>
          <a:p>
            <a:r>
              <a:rPr lang="ru-RU" sz="2000" b="1" dirty="0">
                <a:solidFill>
                  <a:srgbClr val="0000CC"/>
                </a:solidFill>
                <a:latin typeface="Times New Roman" pitchFamily="18" charset="0"/>
                <a:cs typeface="Times New Roman" pitchFamily="18" charset="0"/>
              </a:rPr>
              <a:t>Муравьи всегда передвигаются строем и безошибочно находят дорогу к своему гнезду. Это объясняется тем, что муравьи оставляют за собой след из </a:t>
            </a:r>
            <a:r>
              <a:rPr lang="ru-RU" sz="2000" b="1" dirty="0" err="1">
                <a:solidFill>
                  <a:srgbClr val="0000CC"/>
                </a:solidFill>
                <a:latin typeface="Times New Roman" pitchFamily="18" charset="0"/>
                <a:cs typeface="Times New Roman" pitchFamily="18" charset="0"/>
              </a:rPr>
              <a:t>феромонов</a:t>
            </a:r>
            <a:r>
              <a:rPr lang="ru-RU" sz="2000" b="1" dirty="0">
                <a:solidFill>
                  <a:srgbClr val="0000CC"/>
                </a:solidFill>
                <a:latin typeface="Times New Roman" pitchFamily="18" charset="0"/>
                <a:cs typeface="Times New Roman" pitchFamily="18" charset="0"/>
              </a:rPr>
              <a:t>, по которому потом и ориентируются. Также с помощью </a:t>
            </a:r>
            <a:r>
              <a:rPr lang="ru-RU" sz="2000" b="1" dirty="0" err="1">
                <a:solidFill>
                  <a:srgbClr val="0000CC"/>
                </a:solidFill>
                <a:latin typeface="Times New Roman" pitchFamily="18" charset="0"/>
                <a:cs typeface="Times New Roman" pitchFamily="18" charset="0"/>
              </a:rPr>
              <a:t>феромонов</a:t>
            </a:r>
            <a:r>
              <a:rPr lang="ru-RU" sz="2000" b="1" dirty="0">
                <a:solidFill>
                  <a:srgbClr val="0000CC"/>
                </a:solidFill>
                <a:latin typeface="Times New Roman" pitchFamily="18" charset="0"/>
                <a:cs typeface="Times New Roman" pitchFamily="18" charset="0"/>
              </a:rPr>
              <a:t> они узнают о самочувствии их царицы.</a:t>
            </a:r>
          </a:p>
        </p:txBody>
      </p:sp>
      <p:pic>
        <p:nvPicPr>
          <p:cNvPr id="23554" name="Picture 2" descr="http://www.wallpapers1920.ru/img/picture/Feb/09/91d7d7d5b2e95062a9c805e0b99089b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9936" y="109127"/>
            <a:ext cx="4894064" cy="3248435"/>
          </a:xfrm>
          <a:prstGeom prst="rect">
            <a:avLst/>
          </a:prstGeom>
          <a:ln>
            <a:noFill/>
          </a:ln>
          <a:effectLst>
            <a:softEdge rad="112500"/>
          </a:effectLst>
        </p:spPr>
      </p:pic>
      <p:pic>
        <p:nvPicPr>
          <p:cNvPr id="23556" name="Picture 4" descr="http://hovrashok.com.ua/images/Oct/27/ffb82c3934349cbfe74fb6adc49b0c70/micro_6.jpg"/>
          <p:cNvPicPr>
            <a:picLocks noChangeAspect="1" noChangeArrowheads="1"/>
          </p:cNvPicPr>
          <p:nvPr/>
        </p:nvPicPr>
        <p:blipFill>
          <a:blip r:embed="rId4" cstate="print"/>
          <a:srcRect/>
          <a:stretch>
            <a:fillRect/>
          </a:stretch>
        </p:blipFill>
        <p:spPr bwMode="auto">
          <a:xfrm>
            <a:off x="0" y="3475863"/>
            <a:ext cx="4321620" cy="3382137"/>
          </a:xfrm>
          <a:prstGeom prst="rect">
            <a:avLst/>
          </a:prstGeom>
          <a:ln>
            <a:noFill/>
          </a:ln>
          <a:effectLst>
            <a:softEdge rad="112500"/>
          </a:effectLst>
        </p:spPr>
      </p:pic>
      <p:pic>
        <p:nvPicPr>
          <p:cNvPr id="23558" name="Picture 6" descr="http://otvet.imgsmail.ru/download/624eb573bfc4b7f0e4cc3618578a8ce7_i-37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3501799"/>
            <a:ext cx="4286851" cy="3356201"/>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0"/>
            <a:ext cx="9144000" cy="6868163"/>
          </a:xfrm>
          <a:prstGeom prst="rect">
            <a:avLst/>
          </a:prstGeom>
          <a:noFill/>
          <a:ln>
            <a:solidFill>
              <a:srgbClr val="92D050"/>
            </a:solidFill>
          </a:ln>
        </p:spPr>
      </p:pic>
      <p:sp>
        <p:nvSpPr>
          <p:cNvPr id="3" name="Прямоугольник 2"/>
          <p:cNvSpPr/>
          <p:nvPr/>
        </p:nvSpPr>
        <p:spPr>
          <a:xfrm>
            <a:off x="323528" y="404664"/>
            <a:ext cx="4319910" cy="4093428"/>
          </a:xfrm>
          <a:prstGeom prst="rect">
            <a:avLst/>
          </a:prstGeom>
        </p:spPr>
        <p:txBody>
          <a:bodyPr wrap="square">
            <a:spAutoFit/>
          </a:bodyPr>
          <a:lstStyle/>
          <a:p>
            <a:r>
              <a:rPr lang="ru-RU" sz="2000" b="1" dirty="0" smtClean="0">
                <a:solidFill>
                  <a:srgbClr val="0000CC"/>
                </a:solidFill>
                <a:latin typeface="Times New Roman" pitchFamily="18" charset="0"/>
                <a:cs typeface="Times New Roman" pitchFamily="18" charset="0"/>
              </a:rPr>
              <a:t>Если муравьиный отряд встречает препятствие, и не может добраться до точки назначения они могут образовывать живые мосты.</a:t>
            </a:r>
          </a:p>
          <a:p>
            <a:r>
              <a:rPr lang="ru-RU" sz="2000" b="1" dirty="0" smtClean="0">
                <a:solidFill>
                  <a:srgbClr val="0000CC"/>
                </a:solidFill>
                <a:latin typeface="Times New Roman" pitchFamily="18" charset="0"/>
                <a:cs typeface="Times New Roman" pitchFamily="18" charset="0"/>
              </a:rPr>
              <a:t>В качестве строительного материала они используют свои тельца. </a:t>
            </a:r>
          </a:p>
          <a:p>
            <a:r>
              <a:rPr lang="ru-RU" sz="2000" b="1" dirty="0" smtClean="0">
                <a:solidFill>
                  <a:srgbClr val="0000CC"/>
                </a:solidFill>
                <a:latin typeface="Times New Roman" pitchFamily="18" charset="0"/>
                <a:cs typeface="Times New Roman" pitchFamily="18" charset="0"/>
              </a:rPr>
              <a:t>Некоторые </a:t>
            </a:r>
            <a:r>
              <a:rPr lang="ru-RU" sz="2000" b="1" dirty="0">
                <a:solidFill>
                  <a:srgbClr val="0000CC"/>
                </a:solidFill>
                <a:latin typeface="Times New Roman" pitchFamily="18" charset="0"/>
                <a:cs typeface="Times New Roman" pitchFamily="18" charset="0"/>
              </a:rPr>
              <a:t>виды муравьев могут пролежать под водой до четырех суток, а затем извлеченные оттуда, на сухое теплое место, скоро оживают и ведут себя дальше как ни в чем не бывало</a:t>
            </a:r>
            <a:r>
              <a:rPr lang="ru-RU" sz="2000" b="1" dirty="0" smtClean="0">
                <a:solidFill>
                  <a:srgbClr val="0000CC"/>
                </a:solidFill>
                <a:latin typeface="Times New Roman" pitchFamily="18" charset="0"/>
                <a:cs typeface="Times New Roman" pitchFamily="18" charset="0"/>
              </a:rPr>
              <a:t>.</a:t>
            </a:r>
          </a:p>
        </p:txBody>
      </p:sp>
      <p:pic>
        <p:nvPicPr>
          <p:cNvPr id="5" name="Picture 6" descr="http://dileo.ru/uploads/images/01/03/07/2012/08/18/a5669970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214290"/>
            <a:ext cx="4176464" cy="2611849"/>
          </a:xfrm>
          <a:prstGeom prst="rect">
            <a:avLst/>
          </a:prstGeom>
          <a:ln>
            <a:noFill/>
          </a:ln>
          <a:effectLst>
            <a:softEdge rad="112500"/>
          </a:effectLst>
        </p:spPr>
      </p:pic>
      <p:pic>
        <p:nvPicPr>
          <p:cNvPr id="6" name="Picture 10" descr="http://s017.radikal.ru/i410/1311/d3/d31bdc337e8c.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224" y="4523238"/>
            <a:ext cx="2962229" cy="2334762"/>
          </a:xfrm>
          <a:prstGeom prst="rect">
            <a:avLst/>
          </a:prstGeom>
          <a:ln>
            <a:noFill/>
          </a:ln>
          <a:effectLst>
            <a:softEdge rad="112500"/>
          </a:effectLst>
        </p:spPr>
      </p:pic>
      <p:pic>
        <p:nvPicPr>
          <p:cNvPr id="7" name="Picture 6" descr="http://millax.com/img.php?url=http://cs618318.vk.me/v618318191/f3d2/8BTJg9mIOF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29256" y="2885095"/>
            <a:ext cx="2736304" cy="3972905"/>
          </a:xfrm>
          <a:prstGeom prst="rect">
            <a:avLst/>
          </a:prstGeom>
          <a:ln>
            <a:noFill/>
          </a:ln>
          <a:effectLst>
            <a:softEdge rad="112500"/>
          </a:effectLst>
        </p:spPr>
        <p:style>
          <a:lnRef idx="1">
            <a:schemeClr val="accent3"/>
          </a:lnRef>
          <a:fillRef idx="2">
            <a:schemeClr val="accent3"/>
          </a:fillRef>
          <a:effectRef idx="1">
            <a:schemeClr val="accent3"/>
          </a:effectRef>
          <a:fontRef idx="minor">
            <a:schemeClr val="dk1"/>
          </a:fontRef>
        </p:style>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280"/>
            <a:ext cx="9144000" cy="6868163"/>
          </a:xfrm>
          <a:prstGeom prst="rect">
            <a:avLst/>
          </a:prstGeom>
          <a:noFill/>
        </p:spPr>
      </p:pic>
      <p:sp>
        <p:nvSpPr>
          <p:cNvPr id="3" name="Прямоугольник 2"/>
          <p:cNvSpPr/>
          <p:nvPr/>
        </p:nvSpPr>
        <p:spPr>
          <a:xfrm>
            <a:off x="179512" y="476672"/>
            <a:ext cx="3535232" cy="2677656"/>
          </a:xfrm>
          <a:prstGeom prst="rect">
            <a:avLst/>
          </a:prstGeom>
        </p:spPr>
        <p:txBody>
          <a:bodyPr wrap="square">
            <a:spAutoFit/>
          </a:bodyPr>
          <a:lstStyle/>
          <a:p>
            <a:r>
              <a:rPr lang="ru-RU" sz="2400" b="1" dirty="0" smtClean="0">
                <a:solidFill>
                  <a:srgbClr val="0000CC"/>
                </a:solidFill>
                <a:latin typeface="Times New Roman" pitchFamily="18" charset="0"/>
                <a:cs typeface="Times New Roman" pitchFamily="18" charset="0"/>
              </a:rPr>
              <a:t>Муравьи почти всеядны и нападают на любую добычу, с которой могут совладать, не брезгуют они и мертвыми насекомыми.</a:t>
            </a:r>
            <a:endParaRPr lang="ru-RU" sz="2400" b="1" dirty="0">
              <a:solidFill>
                <a:srgbClr val="0000CC"/>
              </a:solidFill>
              <a:latin typeface="Times New Roman" pitchFamily="18" charset="0"/>
              <a:cs typeface="Times New Roman" pitchFamily="18" charset="0"/>
            </a:endParaRPr>
          </a:p>
        </p:txBody>
      </p:sp>
      <p:pic>
        <p:nvPicPr>
          <p:cNvPr id="6" name="Picture 8" descr="http://farspatogh.ir/data/photos/l/22/22331-1382334809-799f7370ee5c8b3acbba72bacfb720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3306" y="714356"/>
            <a:ext cx="3439699" cy="3143272"/>
          </a:xfrm>
          <a:prstGeom prst="rect">
            <a:avLst/>
          </a:prstGeom>
          <a:ln>
            <a:noFill/>
          </a:ln>
          <a:effectLst>
            <a:softEdge rad="112500"/>
          </a:effectLst>
        </p:spPr>
      </p:pic>
      <p:pic>
        <p:nvPicPr>
          <p:cNvPr id="7" name="Picture 4" descr="http://www.farelli.info/images/books/bali_impressions/ants/ants-food-0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6211899" y="3925900"/>
            <a:ext cx="3792531" cy="2071670"/>
          </a:xfrm>
          <a:prstGeom prst="rect">
            <a:avLst/>
          </a:prstGeom>
          <a:ln>
            <a:noFill/>
          </a:ln>
          <a:effectLst>
            <a:softEdge rad="112500"/>
          </a:effectLst>
        </p:spPr>
      </p:pic>
      <p:pic>
        <p:nvPicPr>
          <p:cNvPr id="8" name="Picture 8" descr="http://static2.bakseyret.com/Galleries/egitim/hic-duymadiginiz-ilginc-ve-gercek-bilgiler/79a93c74-1a2d-4e39-9da7-e373e8d7fc5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571876"/>
            <a:ext cx="3635896" cy="2726922"/>
          </a:xfrm>
          <a:prstGeom prst="rect">
            <a:avLst/>
          </a:prstGeom>
          <a:ln>
            <a:noFill/>
          </a:ln>
          <a:effectLst>
            <a:softEdge rad="112500"/>
          </a:effectLst>
        </p:spPr>
      </p:pic>
      <p:pic>
        <p:nvPicPr>
          <p:cNvPr id="9" name="Picture 2" descr="http://visualgallery.ru/wp-content/uploads/2012/05/0049-Tell-the-kids-a-story-Grandma-Bee-560x43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71868" y="4000504"/>
            <a:ext cx="3470746" cy="271462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opowerpoint.ru/wp-content/uploads/2013/02/Light_green.jpg"/>
          <p:cNvPicPr>
            <a:picLocks noChangeAspect="1" noChangeArrowheads="1"/>
          </p:cNvPicPr>
          <p:nvPr/>
        </p:nvPicPr>
        <p:blipFill>
          <a:blip r:embed="rId2" cstate="print"/>
          <a:srcRect/>
          <a:stretch>
            <a:fillRect/>
          </a:stretch>
        </p:blipFill>
        <p:spPr bwMode="auto">
          <a:xfrm>
            <a:off x="0" y="0"/>
            <a:ext cx="9144000" cy="6868163"/>
          </a:xfrm>
          <a:prstGeom prst="rect">
            <a:avLst/>
          </a:prstGeom>
          <a:noFill/>
        </p:spPr>
      </p:pic>
      <p:sp>
        <p:nvSpPr>
          <p:cNvPr id="3" name="Прямоугольник 2"/>
          <p:cNvSpPr/>
          <p:nvPr/>
        </p:nvSpPr>
        <p:spPr>
          <a:xfrm>
            <a:off x="179512" y="188640"/>
            <a:ext cx="4463926" cy="2862322"/>
          </a:xfrm>
          <a:prstGeom prst="rect">
            <a:avLst/>
          </a:prstGeom>
        </p:spPr>
        <p:txBody>
          <a:bodyPr wrap="square">
            <a:spAutoFit/>
          </a:bodyPr>
          <a:lstStyle/>
          <a:p>
            <a:r>
              <a:rPr lang="ru-RU" dirty="0"/>
              <a:t>  </a:t>
            </a:r>
            <a:r>
              <a:rPr lang="ru-RU" sz="2000" b="1" dirty="0">
                <a:solidFill>
                  <a:srgbClr val="0000CC"/>
                </a:solidFill>
                <a:latin typeface="Times New Roman" pitchFamily="18" charset="0"/>
                <a:cs typeface="Times New Roman" pitchFamily="18" charset="0"/>
              </a:rPr>
              <a:t>Муравьи очень трудолюбивы. Они поднимают груз, приблизительно в сто раз тяжелее собственного веса, постоянно занимаются общественно-полезной работой: заготавливают корм, ухаживают за потомством, пасут свой «домашний скот» — </a:t>
            </a:r>
            <a:r>
              <a:rPr lang="ru-RU" sz="2000" b="1" dirty="0" smtClean="0">
                <a:solidFill>
                  <a:srgbClr val="0000CC"/>
                </a:solidFill>
                <a:latin typeface="Times New Roman" pitchFamily="18" charset="0"/>
                <a:cs typeface="Times New Roman" pitchFamily="18" charset="0"/>
              </a:rPr>
              <a:t>тлю. Они </a:t>
            </a:r>
            <a:r>
              <a:rPr lang="ru-RU" sz="2000" b="1" dirty="0">
                <a:solidFill>
                  <a:srgbClr val="0000CC"/>
                </a:solidFill>
                <a:latin typeface="Times New Roman" pitchFamily="18" charset="0"/>
                <a:cs typeface="Times New Roman" pitchFamily="18" charset="0"/>
              </a:rPr>
              <a:t>очень аккуратны и чистоплотны</a:t>
            </a:r>
          </a:p>
        </p:txBody>
      </p:sp>
      <p:pic>
        <p:nvPicPr>
          <p:cNvPr id="5" name="Picture 16" descr="http://img-fotki.yandex.ru/get/6722/79855262.48c/0_9cd8b_f575ae7_X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3212976"/>
            <a:ext cx="4320480" cy="3240360"/>
          </a:xfrm>
          <a:prstGeom prst="rect">
            <a:avLst/>
          </a:prstGeom>
          <a:ln>
            <a:noFill/>
          </a:ln>
          <a:effectLst>
            <a:softEdge rad="112500"/>
          </a:effectLst>
        </p:spPr>
      </p:pic>
      <p:pic>
        <p:nvPicPr>
          <p:cNvPr id="6" name="Picture 18" descr="http://www.degreeshop.ru/assets/images/kollege/stroitelstvo/medium/1911131336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4876" y="2571744"/>
            <a:ext cx="3704170" cy="2324800"/>
          </a:xfrm>
          <a:prstGeom prst="rect">
            <a:avLst/>
          </a:prstGeom>
          <a:ln>
            <a:noFill/>
          </a:ln>
          <a:effectLst>
            <a:softEdge rad="112500"/>
          </a:effectLst>
        </p:spPr>
      </p:pic>
      <p:pic>
        <p:nvPicPr>
          <p:cNvPr id="7" name="Picture 4" descr="http://www.optibacprobiotics.hk/uploads/1/focusonwildlifecom.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64165" y="4786322"/>
            <a:ext cx="3129097" cy="2071678"/>
          </a:xfrm>
          <a:prstGeom prst="rect">
            <a:avLst/>
          </a:prstGeom>
          <a:ln>
            <a:noFill/>
          </a:ln>
          <a:effectLst>
            <a:softEdge rad="112500"/>
          </a:effectLst>
        </p:spPr>
      </p:pic>
      <p:pic>
        <p:nvPicPr>
          <p:cNvPr id="20484" name="Picture 4" descr="http://haberciniz.biz/iste-karincalarin-inanilmaz-dunyasi-28610-5g.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3438" y="0"/>
            <a:ext cx="3707904" cy="2554978"/>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0"/>
            <a:ext cx="9144000" cy="6868163"/>
          </a:xfrm>
          <a:prstGeom prst="rect">
            <a:avLst/>
          </a:prstGeom>
          <a:noFill/>
        </p:spPr>
      </p:pic>
      <p:sp>
        <p:nvSpPr>
          <p:cNvPr id="3" name="Прямоугольник 2"/>
          <p:cNvSpPr/>
          <p:nvPr/>
        </p:nvSpPr>
        <p:spPr>
          <a:xfrm>
            <a:off x="467544" y="548680"/>
            <a:ext cx="3675828" cy="3754874"/>
          </a:xfrm>
          <a:prstGeom prst="rect">
            <a:avLst/>
          </a:prstGeom>
        </p:spPr>
        <p:txBody>
          <a:bodyPr wrap="square">
            <a:spAutoFit/>
          </a:bodyPr>
          <a:lstStyle/>
          <a:p>
            <a:r>
              <a:rPr lang="ru-RU" b="1" dirty="0" smtClean="0">
                <a:latin typeface="Times New Roman" pitchFamily="18" charset="0"/>
                <a:cs typeface="Times New Roman" pitchFamily="18" charset="0"/>
              </a:rPr>
              <a:t> </a:t>
            </a:r>
            <a:r>
              <a:rPr lang="ru-RU" sz="2000" b="1" dirty="0">
                <a:solidFill>
                  <a:srgbClr val="0000CC"/>
                </a:solidFill>
                <a:latin typeface="Times New Roman" pitchFamily="18" charset="0"/>
                <a:cs typeface="Times New Roman" pitchFamily="18" charset="0"/>
              </a:rPr>
              <a:t>В </a:t>
            </a:r>
            <a:r>
              <a:rPr lang="ru-RU" sz="2000" b="1" dirty="0" smtClean="0">
                <a:solidFill>
                  <a:srgbClr val="0000CC"/>
                </a:solidFill>
                <a:latin typeface="Times New Roman" pitchFamily="18" charset="0"/>
                <a:cs typeface="Times New Roman" pitchFamily="18" charset="0"/>
              </a:rPr>
              <a:t> </a:t>
            </a:r>
            <a:r>
              <a:rPr lang="ru-RU" sz="2000" b="1" dirty="0">
                <a:solidFill>
                  <a:srgbClr val="0000CC"/>
                </a:solidFill>
                <a:latin typeface="Times New Roman" pitchFamily="18" charset="0"/>
                <a:cs typeface="Times New Roman" pitchFamily="18" charset="0"/>
              </a:rPr>
              <a:t>роли </a:t>
            </a:r>
            <a:r>
              <a:rPr lang="ru-RU" sz="2000" b="1" dirty="0" smtClean="0">
                <a:solidFill>
                  <a:srgbClr val="0000CC"/>
                </a:solidFill>
                <a:latin typeface="Times New Roman" pitchFamily="18" charset="0"/>
                <a:cs typeface="Times New Roman" pitchFamily="18" charset="0"/>
              </a:rPr>
              <a:t>«домашнего скота» выступает </a:t>
            </a:r>
            <a:r>
              <a:rPr lang="ru-RU" sz="2000" b="1" dirty="0">
                <a:solidFill>
                  <a:srgbClr val="0000CC"/>
                </a:solidFill>
                <a:latin typeface="Times New Roman" pitchFamily="18" charset="0"/>
                <a:cs typeface="Times New Roman" pitchFamily="18" charset="0"/>
              </a:rPr>
              <a:t>тля, причем поедают муравьи не только ее саму, но и ее выделения. Муравьи пасут тлей на </a:t>
            </a:r>
            <a:r>
              <a:rPr lang="ru-RU" sz="2000" b="1" dirty="0" err="1">
                <a:solidFill>
                  <a:srgbClr val="0000CC"/>
                </a:solidFill>
                <a:latin typeface="Times New Roman" pitchFamily="18" charset="0"/>
                <a:cs typeface="Times New Roman" pitchFamily="18" charset="0"/>
              </a:rPr>
              <a:t>близрастущих</a:t>
            </a:r>
            <a:r>
              <a:rPr lang="ru-RU" sz="2000" b="1" dirty="0">
                <a:solidFill>
                  <a:srgbClr val="0000CC"/>
                </a:solidFill>
                <a:latin typeface="Times New Roman" pitchFamily="18" charset="0"/>
                <a:cs typeface="Times New Roman" pitchFamily="18" charset="0"/>
              </a:rPr>
              <a:t> растениях, оберегают их. И по первому требованию тля выделяет им излишки нектара. Чтобы «выдоить» тлю, муравей щекочет усиками ее брюшко</a:t>
            </a:r>
            <a:r>
              <a:rPr lang="ru-RU" sz="2000" b="1" dirty="0" smtClean="0">
                <a:solidFill>
                  <a:srgbClr val="0000CC"/>
                </a:solidFill>
                <a:latin typeface="Times New Roman" pitchFamily="18" charset="0"/>
                <a:cs typeface="Times New Roman" pitchFamily="18" charset="0"/>
              </a:rPr>
              <a:t>..</a:t>
            </a:r>
            <a:endParaRPr lang="ru-RU" sz="2000" b="1" dirty="0">
              <a:solidFill>
                <a:srgbClr val="0000CC"/>
              </a:solidFill>
              <a:latin typeface="Times New Roman" pitchFamily="18" charset="0"/>
              <a:cs typeface="Times New Roman" pitchFamily="18" charset="0"/>
            </a:endParaRPr>
          </a:p>
          <a:p>
            <a:endParaRPr lang="ru-RU" dirty="0"/>
          </a:p>
        </p:txBody>
      </p:sp>
      <p:pic>
        <p:nvPicPr>
          <p:cNvPr id="5" name="Picture 10" descr="http://i50.tinypic.com/2dm5kl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0694" y="-1"/>
            <a:ext cx="3643306" cy="2726787"/>
          </a:xfrm>
          <a:prstGeom prst="rect">
            <a:avLst/>
          </a:prstGeom>
          <a:ln>
            <a:noFill/>
          </a:ln>
          <a:effectLst>
            <a:softEdge rad="112500"/>
          </a:effectLst>
        </p:spPr>
      </p:pic>
      <p:pic>
        <p:nvPicPr>
          <p:cNvPr id="6" name="Picture 14" descr="http://dg52.mycdn.me/getImage?photoId=770697032861&amp;photoType=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6248" y="2500306"/>
            <a:ext cx="3152047" cy="2088232"/>
          </a:xfrm>
          <a:prstGeom prst="rect">
            <a:avLst/>
          </a:prstGeom>
          <a:ln>
            <a:noFill/>
          </a:ln>
          <a:effectLst>
            <a:softEdge rad="112500"/>
          </a:effectLst>
        </p:spPr>
      </p:pic>
      <p:pic>
        <p:nvPicPr>
          <p:cNvPr id="7" name="Picture 12" descr="http://c.mql4.com/forum/2014/02/AntwMilkingaAphidsb016y13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57422" y="4275387"/>
            <a:ext cx="3312368" cy="2582613"/>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opowerpoint.ru/wp-content/uploads/2013/02/Light_green.jpg"/>
          <p:cNvPicPr>
            <a:picLocks noChangeAspect="1" noChangeArrowheads="1"/>
          </p:cNvPicPr>
          <p:nvPr/>
        </p:nvPicPr>
        <p:blipFill>
          <a:blip r:embed="rId2" cstate="print"/>
          <a:srcRect/>
          <a:stretch>
            <a:fillRect/>
          </a:stretch>
        </p:blipFill>
        <p:spPr bwMode="auto">
          <a:xfrm>
            <a:off x="0" y="-10163"/>
            <a:ext cx="9144000" cy="6868163"/>
          </a:xfrm>
          <a:prstGeom prst="rect">
            <a:avLst/>
          </a:prstGeom>
          <a:noFill/>
        </p:spPr>
      </p:pic>
      <p:sp>
        <p:nvSpPr>
          <p:cNvPr id="3" name="Прямоугольник 2"/>
          <p:cNvSpPr/>
          <p:nvPr/>
        </p:nvSpPr>
        <p:spPr>
          <a:xfrm>
            <a:off x="251520" y="1928802"/>
            <a:ext cx="3320348" cy="3416320"/>
          </a:xfrm>
          <a:prstGeom prst="rect">
            <a:avLst/>
          </a:prstGeom>
        </p:spPr>
        <p:txBody>
          <a:bodyPr wrap="square">
            <a:spAutoFit/>
          </a:bodyPr>
          <a:lstStyle/>
          <a:p>
            <a:r>
              <a:rPr lang="ru-RU" sz="2400" b="1" dirty="0">
                <a:solidFill>
                  <a:srgbClr val="0000CC"/>
                </a:solidFill>
                <a:latin typeface="Times New Roman" pitchFamily="18" charset="0"/>
                <a:cs typeface="Times New Roman" pitchFamily="18" charset="0"/>
              </a:rPr>
              <a:t>Пищу, которую муравей находит, он не поедает, а доставляет вверх по инстанциям, и лишь потом, при строгом контроле царицы она распределяется по муравейнику</a:t>
            </a:r>
          </a:p>
        </p:txBody>
      </p:sp>
      <p:pic>
        <p:nvPicPr>
          <p:cNvPr id="5" name="Picture 2" descr="http://cp12.nevsepic.com.ua/7-1/thumbs/1355152377-0913351-www.nevsepic.com.ua.jpg"/>
          <p:cNvPicPr>
            <a:picLocks noChangeAspect="1" noChangeArrowheads="1"/>
          </p:cNvPicPr>
          <p:nvPr/>
        </p:nvPicPr>
        <p:blipFill>
          <a:blip r:embed="rId3" cstate="print"/>
          <a:srcRect/>
          <a:stretch>
            <a:fillRect/>
          </a:stretch>
        </p:blipFill>
        <p:spPr bwMode="auto">
          <a:xfrm>
            <a:off x="3714744" y="285728"/>
            <a:ext cx="4832904" cy="6321439"/>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280"/>
            <a:ext cx="9144000" cy="6868163"/>
          </a:xfrm>
          <a:prstGeom prst="rect">
            <a:avLst/>
          </a:prstGeom>
          <a:noFill/>
        </p:spPr>
      </p:pic>
      <p:sp>
        <p:nvSpPr>
          <p:cNvPr id="5" name="Прямоугольник 4"/>
          <p:cNvSpPr/>
          <p:nvPr/>
        </p:nvSpPr>
        <p:spPr>
          <a:xfrm>
            <a:off x="323528" y="404664"/>
            <a:ext cx="3462654" cy="4708981"/>
          </a:xfrm>
          <a:prstGeom prst="rect">
            <a:avLst/>
          </a:prstGeom>
        </p:spPr>
        <p:txBody>
          <a:bodyPr wrap="square">
            <a:spAutoFit/>
          </a:bodyPr>
          <a:lstStyle/>
          <a:p>
            <a:r>
              <a:rPr lang="ru-RU" sz="2000" b="1" dirty="0">
                <a:solidFill>
                  <a:srgbClr val="0000CC"/>
                </a:solidFill>
                <a:latin typeface="Times New Roman" pitchFamily="18" charset="0"/>
                <a:cs typeface="Times New Roman" pitchFamily="18" charset="0"/>
              </a:rPr>
              <a:t>В среднее по силе гнездо </a:t>
            </a:r>
            <a:r>
              <a:rPr lang="ru-RU" sz="2000" b="1" u="sng" dirty="0" err="1">
                <a:solidFill>
                  <a:srgbClr val="0000CC"/>
                </a:solidFill>
                <a:latin typeface="Times New Roman" pitchFamily="18" charset="0"/>
                <a:cs typeface="Times New Roman" pitchFamily="18" charset="0"/>
                <a:hlinkClick r:id="rId3"/>
              </a:rPr>
              <a:t>Formica</a:t>
            </a:r>
            <a:r>
              <a:rPr lang="ru-RU" sz="2000" b="1" u="sng" dirty="0">
                <a:solidFill>
                  <a:srgbClr val="0000CC"/>
                </a:solidFill>
                <a:latin typeface="Times New Roman" pitchFamily="18" charset="0"/>
                <a:cs typeface="Times New Roman" pitchFamily="18" charset="0"/>
                <a:hlinkClick r:id="rId3"/>
              </a:rPr>
              <a:t> </a:t>
            </a:r>
            <a:r>
              <a:rPr lang="ru-RU" sz="2000" b="1" u="sng" dirty="0" err="1">
                <a:solidFill>
                  <a:srgbClr val="0000CC"/>
                </a:solidFill>
                <a:latin typeface="Times New Roman" pitchFamily="18" charset="0"/>
                <a:cs typeface="Times New Roman" pitchFamily="18" charset="0"/>
                <a:hlinkClick r:id="rId3"/>
              </a:rPr>
              <a:t>rufa</a:t>
            </a:r>
            <a:r>
              <a:rPr lang="ru-RU" sz="2000" b="1" u="sng" dirty="0">
                <a:solidFill>
                  <a:srgbClr val="0000CC"/>
                </a:solidFill>
                <a:latin typeface="Times New Roman" pitchFamily="18" charset="0"/>
                <a:cs typeface="Times New Roman" pitchFamily="18" charset="0"/>
                <a:hlinkClick r:id="rId3"/>
              </a:rPr>
              <a:t> (рыжий лесной муравей)</a:t>
            </a:r>
            <a:r>
              <a:rPr lang="ru-RU" sz="2000" b="1" dirty="0">
                <a:solidFill>
                  <a:srgbClr val="0000CC"/>
                </a:solidFill>
                <a:latin typeface="Times New Roman" pitchFamily="18" charset="0"/>
                <a:cs typeface="Times New Roman" pitchFamily="18" charset="0"/>
              </a:rPr>
              <a:t> ежеминутно сносится всего два-три десятка насекомых, за час их поступает уже тысячи полторы, за день - около двадцати тысяч, а за пять-шесть месяцев, пока муравьи в средних широтах активны, пусть за это время будет даже только сто нехолодных дней, муравейник очистит лес от двух миллионов насекомых.</a:t>
            </a:r>
          </a:p>
        </p:txBody>
      </p:sp>
      <p:pic>
        <p:nvPicPr>
          <p:cNvPr id="6" name="Picture 20" descr="http://img1.liveinternet.ru/images/attach/c/9/105/393/105393431_rpo.jpg"/>
          <p:cNvPicPr>
            <a:picLocks noChangeAspect="1" noChangeArrowheads="1"/>
          </p:cNvPicPr>
          <p:nvPr/>
        </p:nvPicPr>
        <p:blipFill>
          <a:blip r:embed="rId4" cstate="print"/>
          <a:srcRect/>
          <a:stretch>
            <a:fillRect/>
          </a:stretch>
        </p:blipFill>
        <p:spPr bwMode="auto">
          <a:xfrm>
            <a:off x="3851920" y="188640"/>
            <a:ext cx="5048250" cy="3362326"/>
          </a:xfrm>
          <a:prstGeom prst="rect">
            <a:avLst/>
          </a:prstGeom>
          <a:ln>
            <a:noFill/>
          </a:ln>
          <a:effectLst>
            <a:softEdge rad="112500"/>
          </a:effectLst>
        </p:spPr>
      </p:pic>
      <p:pic>
        <p:nvPicPr>
          <p:cNvPr id="7" name="Picture 10" descr="http://www.wettropics.gov.au/site/user-assets/images/mtgreenan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51920" y="3356992"/>
            <a:ext cx="5040560" cy="3345672"/>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280"/>
            <a:ext cx="9144000" cy="6868163"/>
          </a:xfrm>
          <a:prstGeom prst="rect">
            <a:avLst/>
          </a:prstGeom>
          <a:noFill/>
        </p:spPr>
      </p:pic>
      <p:sp>
        <p:nvSpPr>
          <p:cNvPr id="3" name="Прямоугольник 2"/>
          <p:cNvSpPr/>
          <p:nvPr/>
        </p:nvSpPr>
        <p:spPr>
          <a:xfrm>
            <a:off x="467544" y="357166"/>
            <a:ext cx="7962108" cy="2308324"/>
          </a:xfrm>
          <a:prstGeom prst="rect">
            <a:avLst/>
          </a:prstGeom>
        </p:spPr>
        <p:txBody>
          <a:bodyPr wrap="square">
            <a:spAutoFit/>
          </a:bodyPr>
          <a:lstStyle/>
          <a:p>
            <a:r>
              <a:rPr lang="ru-RU" sz="2400" b="1" dirty="0">
                <a:solidFill>
                  <a:srgbClr val="0000CC"/>
                </a:solidFill>
                <a:latin typeface="Times New Roman" pitchFamily="18" charset="0"/>
                <a:cs typeface="Times New Roman" pitchFamily="18" charset="0"/>
              </a:rPr>
              <a:t>Если муравьи видят, что их сородич заразился спорами грибка-паразита, они не изолируют его, а проводят процедуру вакцинации сообщества. Инфицированный муравей передаёт здоровым небольшое количество спор, которое недостаточно для полноценного заражения, но стимулирует работу иммунной системы.</a:t>
            </a:r>
          </a:p>
        </p:txBody>
      </p:sp>
      <p:pic>
        <p:nvPicPr>
          <p:cNvPr id="12290" name="Picture 2" descr="http://loveopium.ru/content/2012/10/ants/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7290" y="2786058"/>
            <a:ext cx="6091223" cy="4071942"/>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opowerpoint.ru/wp-content/uploads/2013/02/Light_green.jpg"/>
          <p:cNvPicPr>
            <a:picLocks noChangeAspect="1" noChangeArrowheads="1"/>
          </p:cNvPicPr>
          <p:nvPr/>
        </p:nvPicPr>
        <p:blipFill>
          <a:blip r:embed="rId2" cstate="print"/>
          <a:srcRect/>
          <a:stretch>
            <a:fillRect/>
          </a:stretch>
        </p:blipFill>
        <p:spPr bwMode="auto">
          <a:xfrm>
            <a:off x="0" y="-280"/>
            <a:ext cx="9144000" cy="6868163"/>
          </a:xfrm>
          <a:prstGeom prst="rect">
            <a:avLst/>
          </a:prstGeom>
          <a:noFill/>
        </p:spPr>
      </p:pic>
      <p:sp>
        <p:nvSpPr>
          <p:cNvPr id="3" name="Прямоугольник 2"/>
          <p:cNvSpPr/>
          <p:nvPr/>
        </p:nvSpPr>
        <p:spPr>
          <a:xfrm>
            <a:off x="107504" y="116632"/>
            <a:ext cx="8822214" cy="2554545"/>
          </a:xfrm>
          <a:prstGeom prst="rect">
            <a:avLst/>
          </a:prstGeom>
        </p:spPr>
        <p:txBody>
          <a:bodyPr wrap="square">
            <a:spAutoFit/>
          </a:bodyPr>
          <a:lstStyle/>
          <a:p>
            <a:r>
              <a:rPr lang="ru-RU" b="1" dirty="0"/>
              <a:t> </a:t>
            </a:r>
            <a:r>
              <a:rPr lang="ru-RU" sz="2000" b="1" dirty="0" smtClean="0">
                <a:solidFill>
                  <a:srgbClr val="0000CC"/>
                </a:solidFill>
                <a:latin typeface="Times New Roman" pitchFamily="18" charset="0"/>
                <a:cs typeface="Times New Roman" pitchFamily="18" charset="0"/>
              </a:rPr>
              <a:t>Муравьи одни из самых долгоживущих насекомых в мире. Рабочие особи живут от1 до 5 лет, матки - 15-20 лет! </a:t>
            </a:r>
          </a:p>
          <a:p>
            <a:r>
              <a:rPr lang="ru-RU" sz="2000" b="1" dirty="0" smtClean="0">
                <a:solidFill>
                  <a:srgbClr val="0000CC"/>
                </a:solidFill>
                <a:latin typeface="Times New Roman" pitchFamily="18" charset="0"/>
                <a:cs typeface="Times New Roman" pitchFamily="18" charset="0"/>
              </a:rPr>
              <a:t> </a:t>
            </a:r>
            <a:r>
              <a:rPr lang="ru-RU" sz="2000" b="1" dirty="0">
                <a:solidFill>
                  <a:srgbClr val="0000CC"/>
                </a:solidFill>
                <a:latin typeface="Times New Roman" pitchFamily="18" charset="0"/>
                <a:cs typeface="Times New Roman" pitchFamily="18" charset="0"/>
              </a:rPr>
              <a:t>Муравьи очень справедливы. Они докармливают своих собратьев получивших увечье при исполнении трудового долга, </a:t>
            </a:r>
            <a:r>
              <a:rPr lang="ru-RU" sz="2000" b="1" dirty="0" smtClean="0">
                <a:solidFill>
                  <a:srgbClr val="0000CC"/>
                </a:solidFill>
                <a:latin typeface="Times New Roman" pitchFamily="18" charset="0"/>
                <a:cs typeface="Times New Roman" pitchFamily="18" charset="0"/>
              </a:rPr>
              <a:t>Их кормят до тех пор, пока те в состоянии просить еду, то есть постукивать усиками по определенным участкам головы здорового муравья.  </a:t>
            </a:r>
          </a:p>
          <a:p>
            <a:r>
              <a:rPr lang="ru-RU" sz="2000" b="1" dirty="0" smtClean="0">
                <a:solidFill>
                  <a:srgbClr val="0000CC"/>
                </a:solidFill>
                <a:latin typeface="Times New Roman" pitchFamily="18" charset="0"/>
                <a:cs typeface="Times New Roman" pitchFamily="18" charset="0"/>
              </a:rPr>
              <a:t>но </a:t>
            </a:r>
            <a:r>
              <a:rPr lang="ru-RU" sz="2000" b="1" dirty="0">
                <a:solidFill>
                  <a:srgbClr val="0000CC"/>
                </a:solidFill>
                <a:latin typeface="Times New Roman" pitchFamily="18" charset="0"/>
                <a:cs typeface="Times New Roman" pitchFamily="18" charset="0"/>
              </a:rPr>
              <a:t>очень строго относятся к муравьям-фуражирам, которые перестают приносить корм в муравейник – они их просто убивают.</a:t>
            </a:r>
          </a:p>
        </p:txBody>
      </p:sp>
      <p:pic>
        <p:nvPicPr>
          <p:cNvPr id="4" name="Picture 8" descr="http://img11.nnm.me/8/9/c/4/2/c297ce5d438566ccdfa209607d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480" y="2825552"/>
            <a:ext cx="5561998" cy="4032448"/>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10163"/>
            <a:ext cx="9144000" cy="6868163"/>
          </a:xfrm>
          <a:prstGeom prst="rect">
            <a:avLst/>
          </a:prstGeom>
          <a:noFill/>
        </p:spPr>
      </p:pic>
      <p:sp>
        <p:nvSpPr>
          <p:cNvPr id="3" name="Прямоугольник 2"/>
          <p:cNvSpPr/>
          <p:nvPr/>
        </p:nvSpPr>
        <p:spPr>
          <a:xfrm>
            <a:off x="395536" y="4071942"/>
            <a:ext cx="8391306" cy="2308324"/>
          </a:xfrm>
          <a:prstGeom prst="rect">
            <a:avLst/>
          </a:prstGeom>
        </p:spPr>
        <p:txBody>
          <a:bodyPr wrap="square">
            <a:spAutoFit/>
          </a:bodyPr>
          <a:lstStyle/>
          <a:p>
            <a:r>
              <a:rPr lang="ru-RU" sz="2400" b="1" dirty="0">
                <a:solidFill>
                  <a:srgbClr val="0000CC"/>
                </a:solidFill>
                <a:latin typeface="Times New Roman" pitchFamily="18" charset="0"/>
                <a:cs typeface="Times New Roman" pitchFamily="18" charset="0"/>
              </a:rPr>
              <a:t>"Муравьиная кислота" обладает, великолепным болеутоляющим, противовоспалительным, согревающим и проникающим тонизирующим свойствами и используется для лечения таких заболеваний, как: артрит, артроз, остеохондроз, ревматизм, варикозное расширение вен, отложение солей, подагра и пр.</a:t>
            </a:r>
          </a:p>
        </p:txBody>
      </p:sp>
      <p:pic>
        <p:nvPicPr>
          <p:cNvPr id="15362" name="Picture 2" descr="http://svit24.net/images/stories/articles/2013/Tecnology/08-2013/02/m1.jpg"/>
          <p:cNvPicPr>
            <a:picLocks noChangeAspect="1" noChangeArrowheads="1"/>
          </p:cNvPicPr>
          <p:nvPr/>
        </p:nvPicPr>
        <p:blipFill>
          <a:blip r:embed="rId3" cstate="print"/>
          <a:srcRect/>
          <a:stretch>
            <a:fillRect/>
          </a:stretch>
        </p:blipFill>
        <p:spPr bwMode="auto">
          <a:xfrm>
            <a:off x="1071538" y="0"/>
            <a:ext cx="6761052" cy="378619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opowerpoint.ru/wp-content/uploads/2013/02/Light_green.jpg"/>
          <p:cNvPicPr>
            <a:picLocks noChangeAspect="1" noChangeArrowheads="1"/>
          </p:cNvPicPr>
          <p:nvPr/>
        </p:nvPicPr>
        <p:blipFill>
          <a:blip r:embed="rId2" cstate="print"/>
          <a:srcRect/>
          <a:stretch>
            <a:fillRect/>
          </a:stretch>
        </p:blipFill>
        <p:spPr bwMode="auto">
          <a:xfrm>
            <a:off x="0" y="0"/>
            <a:ext cx="9144000" cy="6868163"/>
          </a:xfrm>
          <a:prstGeom prst="rect">
            <a:avLst/>
          </a:prstGeom>
          <a:noFill/>
        </p:spPr>
      </p:pic>
      <p:sp>
        <p:nvSpPr>
          <p:cNvPr id="8193" name="Rectangle 1"/>
          <p:cNvSpPr>
            <a:spLocks noChangeArrowheads="1"/>
          </p:cNvSpPr>
          <p:nvPr/>
        </p:nvSpPr>
        <p:spPr bwMode="auto">
          <a:xfrm>
            <a:off x="0" y="46701"/>
            <a:ext cx="414337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Муравьи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самые старые из всех видов насекомых, им более 100 миллионов лет. Сегодня они обитают по всему миру кроме Исландии, Гренландии и Антарктиды.</a:t>
            </a:r>
            <a:r>
              <a:rPr lang="ru-RU" b="1" dirty="0">
                <a:solidFill>
                  <a:srgbClr val="0000CC"/>
                </a:solidFill>
                <a:latin typeface="Times New Roman" pitchFamily="18" charset="0"/>
                <a:cs typeface="Times New Roman" pitchFamily="18" charset="0"/>
              </a:rPr>
              <a:t> </a:t>
            </a:r>
            <a:r>
              <a:rPr lang="ru-RU" b="1" dirty="0" smtClean="0">
                <a:solidFill>
                  <a:srgbClr val="0000CC"/>
                </a:solidFill>
                <a:latin typeface="Times New Roman" pitchFamily="18" charset="0"/>
                <a:cs typeface="Times New Roman" pitchFamily="18" charset="0"/>
              </a:rPr>
              <a:t>Они </a:t>
            </a:r>
            <a:r>
              <a:rPr lang="ru-RU" b="1" dirty="0">
                <a:solidFill>
                  <a:srgbClr val="0000CC"/>
                </a:solidFill>
                <a:latin typeface="Times New Roman" pitchFamily="18" charset="0"/>
                <a:cs typeface="Times New Roman" pitchFamily="18" charset="0"/>
              </a:rPr>
              <a:t>образуют сложные семьи, состоящие из нескольких каст с разделением труда. </a:t>
            </a:r>
            <a:endParaRPr kumimoji="0" lang="ru-RU"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323528" y="2564904"/>
            <a:ext cx="2448272" cy="369332"/>
          </a:xfrm>
          <a:prstGeom prst="rect">
            <a:avLst/>
          </a:prstGeom>
        </p:spPr>
        <p:txBody>
          <a:bodyPr wrap="square">
            <a:spAutoFit/>
          </a:bodyPr>
          <a:lstStyle/>
          <a:p>
            <a:r>
              <a:rPr lang="ru-RU" dirty="0" smtClean="0"/>
              <a:t>. </a:t>
            </a:r>
            <a:endParaRPr lang="ru-RU" dirty="0"/>
          </a:p>
        </p:txBody>
      </p:sp>
      <p:pic>
        <p:nvPicPr>
          <p:cNvPr id="27650" name="Picture 2" descr="&amp;Mcy;&amp;ucy;&amp;rcy;&amp;acy;&amp;vcy;&amp;iecy;&amp;jcy;-&amp;pcy;&amp;ucy;&amp;lcy;&amp;yacy; &amp;scy;&amp;pcy;&amp;ocy;&amp;scy;&amp;ocy;&amp;bcy;&amp;iecy;&amp;ncy; &amp;vcy;&amp;ycy;&amp;dcy;&amp;iecy;&amp;rcy;&amp;zhcy;&amp;icy;&amp;vcy;&amp;acy;&amp;tcy;&amp;softcy; &amp;tcy;&amp;acy;&amp;kcy;&amp;icy;&amp;iecy; &amp;vcy;&amp;ycy;&amp;scy;&amp;ocy;&amp;kcy;&amp;icy;&amp;iecy; &amp;tcy;&amp;iecy;&amp;mcy;&amp;pcy;&amp;iecy;&amp;rcy;&amp;acy;&amp;tcy;&amp;ucy;&amp;rcy;&amp;ycy;, &amp;pcy;&amp;rcy;&amp;icy; &amp;kcy;&amp;ocy;&amp;tcy;&amp;ocy;&amp;rcy;&amp;ycy;&amp;khcy; &amp;dcy;&amp;rcy;&amp;ucy;&amp;gcy;&amp;icy;&amp;iecy; &amp;ncy;&amp;acy;&amp;scy;&amp;iecy;&amp;kcy;&amp;ocy;&amp;mcy;&amp;ycy;&amp;iecy; &amp;bcy;&amp;ycy;&amp;scy;&amp;tcy;&amp;rcy;&amp;ocy; &amp;pcy;&amp;ocy;&amp;gcy;&amp;icy;&amp;bcy;&amp;acy;&amp;yucy;&amp;tc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6" y="0"/>
            <a:ext cx="4392488" cy="3294366"/>
          </a:xfrm>
          <a:prstGeom prst="rect">
            <a:avLst/>
          </a:prstGeom>
          <a:ln>
            <a:noFill/>
          </a:ln>
          <a:effectLst>
            <a:softEdge rad="112500"/>
          </a:effectLst>
        </p:spPr>
      </p:pic>
      <p:sp>
        <p:nvSpPr>
          <p:cNvPr id="7" name="Прямоугольник 6"/>
          <p:cNvSpPr/>
          <p:nvPr/>
        </p:nvSpPr>
        <p:spPr>
          <a:xfrm>
            <a:off x="5076056" y="3212976"/>
            <a:ext cx="2736304" cy="400110"/>
          </a:xfrm>
          <a:prstGeom prst="rect">
            <a:avLst/>
          </a:prstGeom>
        </p:spPr>
        <p:txBody>
          <a:bodyPr wrap="square">
            <a:spAutoFit/>
          </a:bodyPr>
          <a:lstStyle/>
          <a:p>
            <a:r>
              <a:rPr lang="ru-RU" sz="2000" b="1" dirty="0" smtClean="0">
                <a:latin typeface="Times New Roman" pitchFamily="18" charset="0"/>
                <a:cs typeface="Times New Roman" pitchFamily="18" charset="0"/>
              </a:rPr>
              <a:t>Фараонов муравей</a:t>
            </a:r>
            <a:endParaRPr lang="ru-RU" sz="2000" b="1" dirty="0">
              <a:latin typeface="Times New Roman" pitchFamily="18" charset="0"/>
              <a:cs typeface="Times New Roman" pitchFamily="18" charset="0"/>
            </a:endParaRPr>
          </a:p>
        </p:txBody>
      </p:sp>
      <p:pic>
        <p:nvPicPr>
          <p:cNvPr id="27654" name="Picture 6" descr="&amp;Fcy;&amp;acy;&amp;rcy;&amp;acy;&amp;ocy;&amp;ncy;&amp;ocy;&amp;vcy;&amp;ycy; &amp;mcy;&amp;ucy;&amp;rcy;&amp;acy;&amp;vcy;&amp;softcy;&amp;icy; - &amp;icy;&amp;zcy;&amp;vcy;&amp;iecy;&amp;scy;&amp;tcy;&amp;ncy;&amp;ycy;&amp;iecy; &amp;vcy;&amp;rcy;&amp;iecy;&amp;dcy;&amp;icy;&amp;tcy;&amp;iecy;&amp;lcy;&amp;icy; &amp;kcy;&amp;vcy;&amp;acy;&amp;rcy;&amp;tcy;&amp;icy;&amp;rc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5976" y="3501008"/>
            <a:ext cx="4392488" cy="2978106"/>
          </a:xfrm>
          <a:prstGeom prst="rect">
            <a:avLst/>
          </a:prstGeom>
          <a:ln>
            <a:noFill/>
          </a:ln>
          <a:effectLst>
            <a:softEdge rad="112500"/>
          </a:effectLst>
        </p:spPr>
      </p:pic>
      <p:sp>
        <p:nvSpPr>
          <p:cNvPr id="9" name="Прямоугольник 8"/>
          <p:cNvSpPr/>
          <p:nvPr/>
        </p:nvSpPr>
        <p:spPr>
          <a:xfrm>
            <a:off x="4788024" y="6453336"/>
            <a:ext cx="3927380" cy="400110"/>
          </a:xfrm>
          <a:prstGeom prst="rect">
            <a:avLst/>
          </a:prstGeom>
        </p:spPr>
        <p:txBody>
          <a:bodyPr wrap="square">
            <a:spAutoFit/>
          </a:bodyPr>
          <a:lstStyle/>
          <a:p>
            <a:r>
              <a:rPr lang="ru-RU" sz="2000" b="1" dirty="0" smtClean="0">
                <a:latin typeface="Times New Roman" pitchFamily="18" charset="0"/>
                <a:cs typeface="Times New Roman" pitchFamily="18" charset="0"/>
              </a:rPr>
              <a:t>Самые крошечные вредители</a:t>
            </a:r>
            <a:endParaRPr lang="ru-RU" sz="2000" b="1" dirty="0">
              <a:latin typeface="Times New Roman" pitchFamily="18" charset="0"/>
              <a:cs typeface="Times New Roman" pitchFamily="18" charset="0"/>
            </a:endParaRPr>
          </a:p>
        </p:txBody>
      </p:sp>
      <p:pic>
        <p:nvPicPr>
          <p:cNvPr id="27656" name="Picture 8" descr="&amp;Fcy;&amp;ocy;&amp;tcy;&amp;ocy; &amp;fcy;&amp;acy;&amp;rcy;&amp;acy;&amp;ocy;&amp;ncy;&amp;ocy;&amp;vcy;&amp;ycy;&amp;khcy; &amp;mcy;&amp;ucy;&amp;rcy;&amp;acy;&amp;vcy;&amp;softcy;&amp;iecy;&amp;vcy; &amp;kcy;&amp;rcy;&amp;ucy;&amp;pcy;&amp;ncy;&amp;ycy;&amp;mcy; &amp;pcy;&amp;lcy;&amp;acy;&amp;ncy;&amp;ocy;&amp;mcy;"/>
          <p:cNvPicPr>
            <a:picLocks noChangeAspect="1" noChangeArrowheads="1"/>
          </p:cNvPicPr>
          <p:nvPr/>
        </p:nvPicPr>
        <p:blipFill>
          <a:blip r:embed="rId5" cstate="print"/>
          <a:srcRect/>
          <a:stretch>
            <a:fillRect/>
          </a:stretch>
        </p:blipFill>
        <p:spPr bwMode="auto">
          <a:xfrm>
            <a:off x="0" y="2714620"/>
            <a:ext cx="4186789" cy="2736304"/>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10163"/>
            <a:ext cx="9144000" cy="6868163"/>
          </a:xfrm>
          <a:prstGeom prst="rect">
            <a:avLst/>
          </a:prstGeom>
          <a:noFill/>
        </p:spPr>
      </p:pic>
      <p:sp>
        <p:nvSpPr>
          <p:cNvPr id="35841" name="Rectangle 1"/>
          <p:cNvSpPr>
            <a:spLocks noChangeArrowheads="1"/>
          </p:cNvSpPr>
          <p:nvPr/>
        </p:nvSpPr>
        <p:spPr bwMode="auto">
          <a:xfrm>
            <a:off x="395536" y="900302"/>
            <a:ext cx="417646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Если муравей бездельничает и ничего не делает без видимых причин, то его выгоняют из муравейника. Но интересным также является тот факт, что это касается даже царицы. Муравьи могут выгнать королеву, если она приносит мало потомства и затем выбрать новую.</a:t>
            </a:r>
            <a:endParaRPr kumimoji="0" lang="ru-RU" sz="2400" b="1" i="0" u="none" strike="noStrike" cap="none" normalizeH="0" baseline="0" dirty="0" smtClean="0">
              <a:ln>
                <a:noFill/>
              </a:ln>
              <a:solidFill>
                <a:srgbClr val="0000CC"/>
              </a:solidFill>
              <a:effectLst/>
              <a:latin typeface="Times New Roman" pitchFamily="18" charset="0"/>
              <a:cs typeface="Times New Roman" pitchFamily="18" charset="0"/>
            </a:endParaRPr>
          </a:p>
        </p:txBody>
      </p:sp>
      <p:pic>
        <p:nvPicPr>
          <p:cNvPr id="10242" name="Picture 2" descr="http://mtdata.ru/u8/photo7647/20844053626-0/orig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0903" y="1000108"/>
            <a:ext cx="4537805" cy="500066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10163"/>
            <a:ext cx="9144000" cy="6868163"/>
          </a:xfrm>
          <a:prstGeom prst="rect">
            <a:avLst/>
          </a:prstGeom>
          <a:noFill/>
        </p:spPr>
      </p:pic>
      <p:sp>
        <p:nvSpPr>
          <p:cNvPr id="36865" name="Rectangle 1"/>
          <p:cNvSpPr>
            <a:spLocks noChangeArrowheads="1"/>
          </p:cNvSpPr>
          <p:nvPr/>
        </p:nvSpPr>
        <p:spPr bwMode="auto">
          <a:xfrm>
            <a:off x="0" y="997903"/>
            <a:ext cx="385192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Американский ученый-энтомолог </a:t>
            </a:r>
            <a:r>
              <a:rPr kumimoji="0" lang="ru-RU" sz="2000" b="1" i="0"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Дерек</a:t>
            </a:r>
            <a:r>
              <a:rPr kumimoji="0" lang="ru-RU" sz="20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Морли</a:t>
            </a:r>
            <a:r>
              <a:rPr kumimoji="0" lang="ru-RU" sz="20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следил за поведением муравьев и выяснил, что когда они просыпаются, то они вытягивают все 6 своих лап, после чего широко открывают свои челюсти, значит муравьи тоже потягиваются и зевают, когда просыпаются.</a:t>
            </a:r>
            <a:endParaRPr kumimoji="0" lang="ru-RU" sz="2000" b="1" i="0" u="none" strike="noStrike" cap="none" normalizeH="0" baseline="0" dirty="0" smtClean="0">
              <a:ln>
                <a:noFill/>
              </a:ln>
              <a:solidFill>
                <a:srgbClr val="0000CC"/>
              </a:solidFill>
              <a:effectLst/>
              <a:latin typeface="Times New Roman" pitchFamily="18" charset="0"/>
              <a:cs typeface="Times New Roman" pitchFamily="18" charset="0"/>
            </a:endParaRPr>
          </a:p>
        </p:txBody>
      </p:sp>
      <p:pic>
        <p:nvPicPr>
          <p:cNvPr id="9218" name="Picture 2" descr="http://spi1uk.itvnet.lv/upload2/articles/52/521738/images/Andreja-Pavlova-skudras-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4445" y="764704"/>
            <a:ext cx="5457501" cy="4164494"/>
          </a:xfrm>
          <a:prstGeom prst="rect">
            <a:avLst/>
          </a:prstGeom>
          <a:ln>
            <a:noFill/>
          </a:ln>
          <a:effectLst>
            <a:softEdge rad="112500"/>
          </a:effectLst>
        </p:spPr>
      </p:pic>
      <p:pic>
        <p:nvPicPr>
          <p:cNvPr id="5" name="Picture 2" descr="http://i2.2photo.ru/v/z/9589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14281" y="4429132"/>
            <a:ext cx="3549078" cy="2214578"/>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280"/>
            <a:ext cx="9144000" cy="6868163"/>
          </a:xfrm>
          <a:prstGeom prst="rect">
            <a:avLst/>
          </a:prstGeom>
          <a:noFill/>
        </p:spPr>
      </p:pic>
      <p:sp>
        <p:nvSpPr>
          <p:cNvPr id="22529" name="Rectangle 1"/>
          <p:cNvSpPr>
            <a:spLocks noChangeArrowheads="1"/>
          </p:cNvSpPr>
          <p:nvPr/>
        </p:nvSpPr>
        <p:spPr bwMode="auto">
          <a:xfrm>
            <a:off x="0" y="27866"/>
            <a:ext cx="471487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Существуют некоторые виды </a:t>
            </a:r>
            <a:r>
              <a:rPr kumimoji="0" lang="ru-RU" sz="16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hlinkClick r:id="rId3" tooltip="Факты о пауках"/>
              </a:rPr>
              <a:t>пауков</a:t>
            </a:r>
            <a:r>
              <a:rPr kumimoji="0" lang="ru-RU" sz="16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которые как две капли воды похожи на муравьев, за исключением того, что у муравьев 6 ног, а у пауков 8. Такие пауки, как правило, пользуются этим сходством для защиты от птиц и других насекомых, так как муравьи не являются предметом гастрономической страсти ни для кого (кроме, наверное, муравьедов). Но некоторые такие пауки, наоборот, пользуются этим сходством для охоты на самих муравьев. Они поджимают две лапы, заходят в муравейник, </a:t>
            </a:r>
            <a:r>
              <a:rPr kumimoji="0" lang="ru-RU" sz="1600" b="1" i="0" u="none" strike="noStrike" cap="none" normalizeH="0" baseline="0" dirty="0" err="1" smtClean="0">
                <a:ln>
                  <a:noFill/>
                </a:ln>
                <a:solidFill>
                  <a:srgbClr val="0000CC"/>
                </a:solidFill>
                <a:effectLst/>
                <a:latin typeface="Times New Roman" pitchFamily="18" charset="0"/>
                <a:ea typeface="Times New Roman" pitchFamily="18" charset="0"/>
                <a:cs typeface="Times New Roman" pitchFamily="18" charset="0"/>
              </a:rPr>
              <a:t>выцепляют</a:t>
            </a:r>
            <a:r>
              <a:rPr kumimoji="0" lang="ru-RU" sz="16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и убивают муравья, после чего выносят его из муравейника, как умершего товарища, а сами поедают его.</a:t>
            </a:r>
            <a:endParaRPr kumimoji="0" lang="ru-RU" sz="1600" b="1" i="0" u="none" strike="noStrike" cap="none" normalizeH="0" baseline="0" dirty="0" smtClean="0">
              <a:ln>
                <a:noFill/>
              </a:ln>
              <a:solidFill>
                <a:srgbClr val="0000CC"/>
              </a:solidFill>
              <a:effectLst/>
              <a:latin typeface="Times New Roman" pitchFamily="18" charset="0"/>
              <a:cs typeface="Times New Roman" pitchFamily="18" charset="0"/>
            </a:endParaRPr>
          </a:p>
        </p:txBody>
      </p:sp>
      <p:pic>
        <p:nvPicPr>
          <p:cNvPr id="12290" name="Picture 2" descr="http://ispiders.ru/uploads/posts/2013-10/1381620315_1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1580" y="3949932"/>
            <a:ext cx="4042420" cy="2908068"/>
          </a:xfrm>
          <a:prstGeom prst="rect">
            <a:avLst/>
          </a:prstGeom>
          <a:ln>
            <a:noFill/>
          </a:ln>
          <a:effectLst>
            <a:softEdge rad="112500"/>
          </a:effectLst>
        </p:spPr>
      </p:pic>
      <p:pic>
        <p:nvPicPr>
          <p:cNvPr id="12292" name="Picture 4" descr="https://upload.wikimedia.org/wikipedia/commons/thumb/e/e2/Myrmarachne-plataleoides.jpg/552px-Myrmarachne-plataleoide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72132" y="0"/>
            <a:ext cx="3241576" cy="3517580"/>
          </a:xfrm>
          <a:prstGeom prst="rect">
            <a:avLst/>
          </a:prstGeom>
          <a:ln>
            <a:noFill/>
          </a:ln>
          <a:effectLst>
            <a:softEdge rad="112500"/>
          </a:effectLst>
        </p:spPr>
      </p:pic>
      <p:pic>
        <p:nvPicPr>
          <p:cNvPr id="12294" name="Picture 6" descr="http://www.pitomec.ru/upload/userfiles/images/%20%D0%BF%D0%B0%D1%83%D0%BA%20Dysdera%20crocata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8596" y="3857628"/>
            <a:ext cx="4067944" cy="2713287"/>
          </a:xfrm>
          <a:prstGeom prst="rect">
            <a:avLst/>
          </a:prstGeom>
          <a:ln>
            <a:noFill/>
          </a:ln>
          <a:effectLst>
            <a:softEdge rad="112500"/>
          </a:effectLst>
        </p:spPr>
      </p:pic>
      <p:pic>
        <p:nvPicPr>
          <p:cNvPr id="12296" name="Picture 8" descr="http://otvet.imgsmail.ru/download/624eb573bfc4b7f0e4cc3618578a8ce7_i-409.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57686" y="2786058"/>
            <a:ext cx="2204994" cy="1772816"/>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0"/>
            <a:ext cx="9144000" cy="6868163"/>
          </a:xfrm>
          <a:prstGeom prst="rect">
            <a:avLst/>
          </a:prstGeom>
          <a:noFill/>
        </p:spPr>
      </p:pic>
      <p:pic>
        <p:nvPicPr>
          <p:cNvPr id="3" name="Picture 2" descr="http://img1.liveinternet.ru/images/attach/c/2/64/705/64705775_28749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0826" y="2857496"/>
            <a:ext cx="2424269" cy="3636404"/>
          </a:xfrm>
          <a:prstGeom prst="rect">
            <a:avLst/>
          </a:prstGeom>
          <a:ln>
            <a:noFill/>
          </a:ln>
          <a:effectLst>
            <a:softEdge rad="112500"/>
          </a:effectLst>
        </p:spPr>
      </p:pic>
      <p:pic>
        <p:nvPicPr>
          <p:cNvPr id="7170" name="Picture 2" descr="http://img0.liveinternet.ru/images/attach/c/2/64/702/64702437_1253955832_45943881_pic_30_475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3744416" cy="2808312"/>
          </a:xfrm>
          <a:prstGeom prst="rect">
            <a:avLst/>
          </a:prstGeom>
          <a:ln>
            <a:noFill/>
          </a:ln>
          <a:effectLst>
            <a:softEdge rad="112500"/>
          </a:effectLst>
        </p:spPr>
      </p:pic>
      <p:pic>
        <p:nvPicPr>
          <p:cNvPr id="6" name="Picture 2" descr="http://future-science.ru/wp-content/uploads/2013-04-15/muravi-ispolzujut-azotnye-udobrenija-dlja-svoih_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83850" y="0"/>
            <a:ext cx="3260150" cy="2787430"/>
          </a:xfrm>
          <a:prstGeom prst="rect">
            <a:avLst/>
          </a:prstGeom>
          <a:ln>
            <a:noFill/>
          </a:ln>
          <a:effectLst>
            <a:softEdge rad="112500"/>
          </a:effectLst>
        </p:spPr>
      </p:pic>
      <p:pic>
        <p:nvPicPr>
          <p:cNvPr id="17410" name="Picture 2" descr="http://lemur59.ru/sites/default/files/images/d0b8d0b7d0bed0b1d180d0b0d0b6d0b5d0bdd0b8d0b5-01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501" y="3356992"/>
            <a:ext cx="3840428" cy="2880320"/>
          </a:xfrm>
          <a:prstGeom prst="rect">
            <a:avLst/>
          </a:prstGeom>
          <a:ln>
            <a:noFill/>
          </a:ln>
          <a:effectLst>
            <a:softEdge rad="112500"/>
          </a:effectLst>
        </p:spPr>
      </p:pic>
      <p:pic>
        <p:nvPicPr>
          <p:cNvPr id="5" name="Picture 6" descr="http://new-obojka.ru/files/priroda/640x480/5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00430" y="1643050"/>
            <a:ext cx="3072341" cy="2304256"/>
          </a:xfrm>
          <a:prstGeom prst="rect">
            <a:avLst/>
          </a:prstGeom>
          <a:ln>
            <a:noFill/>
          </a:ln>
          <a:effectLst>
            <a:softEdge rad="112500"/>
          </a:effectLst>
        </p:spPr>
      </p:pic>
      <p:sp>
        <p:nvSpPr>
          <p:cNvPr id="8" name="TextBox 7"/>
          <p:cNvSpPr txBox="1"/>
          <p:nvPr/>
        </p:nvSpPr>
        <p:spPr>
          <a:xfrm>
            <a:off x="3929058" y="3929066"/>
            <a:ext cx="2587158" cy="1384995"/>
          </a:xfrm>
          <a:prstGeom prst="rect">
            <a:avLst/>
          </a:prstGeom>
          <a:noFill/>
        </p:spPr>
        <p:txBody>
          <a:bodyPr wrap="square" rtlCol="0">
            <a:spAutoFit/>
          </a:bodyPr>
          <a:lstStyle/>
          <a:p>
            <a:pPr algn="ctr"/>
            <a:r>
              <a:rPr lang="ru-RU" sz="2800" b="1" dirty="0" smtClean="0">
                <a:solidFill>
                  <a:srgbClr val="0000CC"/>
                </a:solidFill>
                <a:latin typeface="Times New Roman" pitchFamily="18" charset="0"/>
                <a:cs typeface="Times New Roman" pitchFamily="18" charset="0"/>
              </a:rPr>
              <a:t>Муравейники в разных странах.</a:t>
            </a:r>
            <a:endParaRPr lang="ru-RU" sz="2800" b="1" dirty="0">
              <a:solidFill>
                <a:srgbClr val="0000CC"/>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280"/>
            <a:ext cx="9144000" cy="6868163"/>
          </a:xfrm>
          <a:prstGeom prst="rect">
            <a:avLst/>
          </a:prstGeom>
          <a:noFill/>
        </p:spPr>
      </p:pic>
      <p:pic>
        <p:nvPicPr>
          <p:cNvPr id="3" name="Picture 4" descr="http://podelki.mybabbie.ru/image/687474703a2f2f7335362e726164696b616c2e72752f693135342f303931322f66362f3335373531653961393236312e6a7067"/>
          <p:cNvPicPr>
            <a:picLocks noChangeAspect="1" noChangeArrowheads="1"/>
          </p:cNvPicPr>
          <p:nvPr/>
        </p:nvPicPr>
        <p:blipFill>
          <a:blip r:embed="rId3" cstate="print"/>
          <a:srcRect/>
          <a:stretch>
            <a:fillRect/>
          </a:stretch>
        </p:blipFill>
        <p:spPr bwMode="auto">
          <a:xfrm>
            <a:off x="323529" y="219694"/>
            <a:ext cx="8468256" cy="6377658"/>
          </a:xfrm>
          <a:prstGeom prst="rect">
            <a:avLst/>
          </a:prstGeom>
          <a:ln>
            <a:noFill/>
          </a:ln>
          <a:effectLst>
            <a:softEdge rad="112500"/>
          </a:effectLst>
        </p:spPr>
      </p:pic>
      <p:sp>
        <p:nvSpPr>
          <p:cNvPr id="5" name="TextBox 4"/>
          <p:cNvSpPr txBox="1"/>
          <p:nvPr/>
        </p:nvSpPr>
        <p:spPr>
          <a:xfrm>
            <a:off x="357158" y="6215082"/>
            <a:ext cx="3357586" cy="400110"/>
          </a:xfrm>
          <a:prstGeom prst="rect">
            <a:avLst/>
          </a:prstGeom>
          <a:solidFill>
            <a:srgbClr val="92D050"/>
          </a:solidFill>
        </p:spPr>
        <p:txBody>
          <a:bodyPr wrap="square" rtlCol="0">
            <a:spAutoFit/>
          </a:bodyPr>
          <a:lstStyle/>
          <a:p>
            <a:r>
              <a:rPr lang="ru-RU" sz="2000" b="1" dirty="0" smtClean="0">
                <a:solidFill>
                  <a:srgbClr val="0000CC"/>
                </a:solidFill>
                <a:latin typeface="Times New Roman" pitchFamily="18" charset="0"/>
                <a:cs typeface="Times New Roman" pitchFamily="18" charset="0"/>
              </a:rPr>
              <a:t>Муравейник</a:t>
            </a:r>
            <a:r>
              <a:rPr lang="ru-RU" b="1" dirty="0" smtClean="0">
                <a:solidFill>
                  <a:srgbClr val="0000CC"/>
                </a:solidFill>
              </a:rPr>
              <a:t> в разрезе</a:t>
            </a:r>
            <a:endParaRPr lang="ru-RU" b="1" dirty="0">
              <a:solidFill>
                <a:srgbClr val="0000CC"/>
              </a:solidFill>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280"/>
            <a:ext cx="9144000" cy="6868163"/>
          </a:xfrm>
          <a:prstGeom prst="rect">
            <a:avLst/>
          </a:prstGeom>
          <a:noFill/>
        </p:spPr>
      </p:pic>
      <p:pic>
        <p:nvPicPr>
          <p:cNvPr id="5" name="Picture 2" descr="http://shoosh33.ucoz.ru/ne_razorjaj_muravejniki.jpg"/>
          <p:cNvPicPr>
            <a:picLocks noChangeAspect="1" noChangeArrowheads="1"/>
          </p:cNvPicPr>
          <p:nvPr/>
        </p:nvPicPr>
        <p:blipFill>
          <a:blip r:embed="rId3" cstate="print"/>
          <a:srcRect/>
          <a:stretch>
            <a:fillRect/>
          </a:stretch>
        </p:blipFill>
        <p:spPr bwMode="auto">
          <a:xfrm>
            <a:off x="500034" y="267868"/>
            <a:ext cx="8286808" cy="6215108"/>
          </a:xfrm>
          <a:prstGeom prst="rect">
            <a:avLst/>
          </a:prstGeom>
        </p:spPr>
        <p:style>
          <a:lnRef idx="1">
            <a:schemeClr val="accent3"/>
          </a:lnRef>
          <a:fillRef idx="2">
            <a:schemeClr val="accent3"/>
          </a:fillRef>
          <a:effectRef idx="1">
            <a:schemeClr val="accent3"/>
          </a:effectRef>
          <a:fontRef idx="minor">
            <a:schemeClr val="dk1"/>
          </a:fontRef>
        </p:style>
      </p:pic>
      <p:pic>
        <p:nvPicPr>
          <p:cNvPr id="6" name="Picture 4" descr="http://www.altai-mountains.ru/apps/tectonit/add_files/images/%D0%BC%D1%83%D1%80%D0%B0%D0%B2%D0%B5%D0%B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1604" y="357166"/>
            <a:ext cx="953204" cy="953204"/>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10163"/>
            <a:ext cx="9144000" cy="6868163"/>
          </a:xfrm>
          <a:prstGeom prst="rect">
            <a:avLst/>
          </a:prstGeom>
          <a:noFill/>
        </p:spPr>
      </p:pic>
      <p:sp>
        <p:nvSpPr>
          <p:cNvPr id="5" name="TextBox 4"/>
          <p:cNvSpPr txBox="1"/>
          <p:nvPr/>
        </p:nvSpPr>
        <p:spPr>
          <a:xfrm>
            <a:off x="1357290" y="1500174"/>
            <a:ext cx="6357982" cy="2554545"/>
          </a:xfrm>
          <a:prstGeom prst="rect">
            <a:avLst/>
          </a:prstGeom>
          <a:noFill/>
        </p:spPr>
        <p:txBody>
          <a:bodyPr wrap="square" rtlCol="0">
            <a:spAutoFit/>
          </a:bodyPr>
          <a:lstStyle/>
          <a:p>
            <a:pPr algn="ctr"/>
            <a:r>
              <a:rPr lang="ru-RU" sz="8000" b="1" i="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Спасибо за внимание!!!</a:t>
            </a:r>
            <a:endParaRPr lang="ru-RU" sz="8000" b="1" i="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opowerpoint.ru/wp-content/uploads/2013/02/Light_green.jpg"/>
          <p:cNvPicPr>
            <a:picLocks noChangeAspect="1" noChangeArrowheads="1"/>
          </p:cNvPicPr>
          <p:nvPr/>
        </p:nvPicPr>
        <p:blipFill>
          <a:blip r:embed="rId2" cstate="print"/>
          <a:srcRect/>
          <a:stretch>
            <a:fillRect/>
          </a:stretch>
        </p:blipFill>
        <p:spPr bwMode="auto">
          <a:xfrm>
            <a:off x="0" y="0"/>
            <a:ext cx="9144000" cy="6868163"/>
          </a:xfrm>
          <a:prstGeom prst="rect">
            <a:avLst/>
          </a:prstGeom>
          <a:noFill/>
        </p:spPr>
      </p:pic>
      <p:sp>
        <p:nvSpPr>
          <p:cNvPr id="3" name="Прямоугольник 2"/>
          <p:cNvSpPr/>
          <p:nvPr/>
        </p:nvSpPr>
        <p:spPr>
          <a:xfrm>
            <a:off x="251520" y="188640"/>
            <a:ext cx="3320348" cy="6001643"/>
          </a:xfrm>
          <a:prstGeom prst="rect">
            <a:avLst/>
          </a:prstGeom>
        </p:spPr>
        <p:txBody>
          <a:bodyPr wrap="square">
            <a:spAutoFit/>
          </a:bodyPr>
          <a:lstStyle/>
          <a:p>
            <a:r>
              <a:rPr lang="ru-RU" sz="2400" b="1" dirty="0">
                <a:solidFill>
                  <a:srgbClr val="0000CC"/>
                </a:solidFill>
                <a:latin typeface="Times New Roman" pitchFamily="18" charset="0"/>
                <a:cs typeface="Times New Roman" pitchFamily="18" charset="0"/>
              </a:rPr>
              <a:t>Первую часть жизни муравей живет в свое удовольствие (в роли личинки). О нем проявляют все виды забот: постоянно переносят из одних камер в другие, тем самым поддерживая надлежащую температуру и влажность; очищают от частичек грязи; вскармливают перемолотой во рту пищей. </a:t>
            </a:r>
          </a:p>
        </p:txBody>
      </p:sp>
      <p:pic>
        <p:nvPicPr>
          <p:cNvPr id="6" name="Picture 4" descr="http://almaty.jazi.by/images/classified/119538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248" y="3786190"/>
            <a:ext cx="4095747" cy="3071810"/>
          </a:xfrm>
          <a:prstGeom prst="rect">
            <a:avLst/>
          </a:prstGeom>
          <a:ln>
            <a:noFill/>
          </a:ln>
          <a:effectLst>
            <a:softEdge rad="112500"/>
          </a:effectLst>
        </p:spPr>
      </p:pic>
      <p:pic>
        <p:nvPicPr>
          <p:cNvPr id="8" name="Picture 14" descr="http://365psd.com/images/previews/23b/nature-background-nature-background-4348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86182" y="0"/>
            <a:ext cx="5080663" cy="3816424"/>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0"/>
            <a:ext cx="9144000" cy="6868163"/>
          </a:xfrm>
          <a:prstGeom prst="rect">
            <a:avLst/>
          </a:prstGeom>
          <a:noFill/>
        </p:spPr>
      </p:pic>
      <p:pic>
        <p:nvPicPr>
          <p:cNvPr id="5" name="Picture 2" descr="http://stop-klopam.ru/images/mur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57166"/>
            <a:ext cx="4840584" cy="3358156"/>
          </a:xfrm>
          <a:prstGeom prst="rect">
            <a:avLst/>
          </a:prstGeom>
          <a:ln>
            <a:noFill/>
          </a:ln>
          <a:effectLst>
            <a:softEdge rad="112500"/>
          </a:effectLst>
        </p:spPr>
      </p:pic>
      <p:sp>
        <p:nvSpPr>
          <p:cNvPr id="6" name="Прямоугольник 5"/>
          <p:cNvSpPr/>
          <p:nvPr/>
        </p:nvSpPr>
        <p:spPr>
          <a:xfrm>
            <a:off x="214282" y="4214818"/>
            <a:ext cx="5143536" cy="2554545"/>
          </a:xfrm>
          <a:prstGeom prst="rect">
            <a:avLst/>
          </a:prstGeom>
        </p:spPr>
        <p:txBody>
          <a:bodyPr wrap="square">
            <a:spAutoFit/>
          </a:bodyPr>
          <a:lstStyle/>
          <a:p>
            <a:r>
              <a:rPr lang="ru-RU" sz="2000" b="1" dirty="0" smtClean="0">
                <a:solidFill>
                  <a:srgbClr val="0000CC"/>
                </a:solidFill>
                <a:latin typeface="Times New Roman" pitchFamily="18" charset="0"/>
                <a:cs typeface="Times New Roman" pitchFamily="18" charset="0"/>
              </a:rPr>
              <a:t>Вторую часть жизни муравей посвящает заботе о личинках, строительству, добыванию пищи для семьи и охране муравейника. Каждый муравей выполняет свой, определенный вид работы. Их отношение к труду поражает, муравьи - самые трудолюбивые существа в мире! </a:t>
            </a:r>
            <a:endParaRPr lang="ru-RU" sz="2000" dirty="0">
              <a:solidFill>
                <a:srgbClr val="0000CC"/>
              </a:solidFill>
              <a:latin typeface="Times New Roman" pitchFamily="18" charset="0"/>
              <a:cs typeface="Times New Roman" pitchFamily="18" charset="0"/>
            </a:endParaRPr>
          </a:p>
        </p:txBody>
      </p:sp>
      <p:pic>
        <p:nvPicPr>
          <p:cNvPr id="7" name="Picture 8" descr="http://msnbcmedia.msn.com/j/MSNBC/Components/Slideshows/_production/ss-121019-nikon-small-world/ss-121023-nikon-small-world-tease-ant.photoblog6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3155" y="1340768"/>
            <a:ext cx="3927317" cy="2945488"/>
          </a:xfrm>
          <a:prstGeom prst="rect">
            <a:avLst/>
          </a:prstGeom>
          <a:ln>
            <a:noFill/>
          </a:ln>
          <a:effectLst>
            <a:softEdge rad="112500"/>
          </a:effectLst>
        </p:spPr>
      </p:pic>
      <p:sp>
        <p:nvSpPr>
          <p:cNvPr id="8" name="TextBox 7"/>
          <p:cNvSpPr txBox="1"/>
          <p:nvPr/>
        </p:nvSpPr>
        <p:spPr>
          <a:xfrm>
            <a:off x="5508104" y="620688"/>
            <a:ext cx="3281026" cy="523220"/>
          </a:xfrm>
          <a:prstGeom prst="rect">
            <a:avLst/>
          </a:prstGeom>
          <a:noFill/>
        </p:spPr>
        <p:txBody>
          <a:bodyPr wrap="none" rtlCol="0">
            <a:spAutoFit/>
          </a:bodyPr>
          <a:lstStyle/>
          <a:p>
            <a:r>
              <a:rPr lang="ru-RU" sz="2800" b="1" dirty="0" smtClean="0">
                <a:solidFill>
                  <a:srgbClr val="FF0000"/>
                </a:solidFill>
                <a:latin typeface="Times New Roman" pitchFamily="18" charset="0"/>
                <a:cs typeface="Times New Roman" pitchFamily="18" charset="0"/>
              </a:rPr>
              <a:t>Забота о потомстве</a:t>
            </a:r>
            <a:endParaRPr lang="ru-RU" sz="2800" b="1" dirty="0">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0"/>
            <a:ext cx="9144000" cy="6868163"/>
          </a:xfrm>
          <a:prstGeom prst="rect">
            <a:avLst/>
          </a:prstGeom>
          <a:noFill/>
        </p:spPr>
      </p:pic>
      <p:sp>
        <p:nvSpPr>
          <p:cNvPr id="3" name="Прямоугольник 2"/>
          <p:cNvSpPr/>
          <p:nvPr/>
        </p:nvSpPr>
        <p:spPr>
          <a:xfrm>
            <a:off x="179512" y="116632"/>
            <a:ext cx="4248472" cy="2246769"/>
          </a:xfrm>
          <a:prstGeom prst="rect">
            <a:avLst/>
          </a:prstGeom>
        </p:spPr>
        <p:txBody>
          <a:bodyPr wrap="square">
            <a:spAutoFit/>
          </a:bodyPr>
          <a:lstStyle/>
          <a:p>
            <a:r>
              <a:rPr lang="ru-RU" sz="2000" b="1" dirty="0">
                <a:solidFill>
                  <a:srgbClr val="0000CC"/>
                </a:solidFill>
                <a:latin typeface="Times New Roman" pitchFamily="18" charset="0"/>
                <a:cs typeface="Times New Roman" pitchFamily="18" charset="0"/>
              </a:rPr>
              <a:t>Оказывается муравьиные яйца способны питаться и расти. С самого начала матка откладывает недоразвитое яйцо, в котором содержится минимум питательных веществ, что не дает возможности развитию зародыша</a:t>
            </a:r>
            <a:r>
              <a:rPr lang="ru-RU" sz="2000" b="1" dirty="0" smtClean="0">
                <a:solidFill>
                  <a:srgbClr val="0000CC"/>
                </a:solidFill>
                <a:latin typeface="Times New Roman" pitchFamily="18" charset="0"/>
                <a:cs typeface="Times New Roman" pitchFamily="18" charset="0"/>
              </a:rPr>
              <a:t>..</a:t>
            </a:r>
            <a:endParaRPr lang="ru-RU" sz="2000" b="1" dirty="0">
              <a:solidFill>
                <a:srgbClr val="0000CC"/>
              </a:solidFill>
              <a:latin typeface="Times New Roman" pitchFamily="18" charset="0"/>
              <a:cs typeface="Times New Roman" pitchFamily="18" charset="0"/>
            </a:endParaRPr>
          </a:p>
        </p:txBody>
      </p:sp>
      <p:pic>
        <p:nvPicPr>
          <p:cNvPr id="13314" name="Picture 2" descr="http://s51.radikal.ru/i133/1309/05/e1e8e032390f.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29046" y="188640"/>
            <a:ext cx="4200927" cy="3097484"/>
          </a:xfrm>
          <a:prstGeom prst="rect">
            <a:avLst/>
          </a:prstGeom>
          <a:ln>
            <a:noFill/>
          </a:ln>
          <a:effectLst>
            <a:softEdge rad="112500"/>
          </a:effectLst>
        </p:spPr>
      </p:pic>
      <p:pic>
        <p:nvPicPr>
          <p:cNvPr id="13316" name="Picture 4" descr="http://img15.nnm.me/f/2/4/d/b/72242a63f12e77d785cd73741b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395736"/>
            <a:ext cx="4572000" cy="3049488"/>
          </a:xfrm>
          <a:prstGeom prst="rect">
            <a:avLst/>
          </a:prstGeom>
          <a:ln>
            <a:noFill/>
          </a:ln>
          <a:effectLst>
            <a:softEdge rad="112500"/>
          </a:effectLst>
        </p:spPr>
      </p:pic>
      <p:pic>
        <p:nvPicPr>
          <p:cNvPr id="13320" name="Picture 8" descr="http://img07.slando.ua/images_slandocomua/86425953_5_1000x700_dom-bez-nasekomyh-bez-vyhodnyh-krym_rev0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43298" y="3429000"/>
            <a:ext cx="4240662" cy="3032074"/>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2" cstate="print"/>
          <a:srcRect/>
          <a:stretch>
            <a:fillRect/>
          </a:stretch>
        </p:blipFill>
        <p:spPr bwMode="auto">
          <a:xfrm>
            <a:off x="0" y="-280"/>
            <a:ext cx="9144000" cy="6868163"/>
          </a:xfrm>
          <a:prstGeom prst="rect">
            <a:avLst/>
          </a:prstGeom>
          <a:noFill/>
        </p:spPr>
      </p:pic>
      <p:sp>
        <p:nvSpPr>
          <p:cNvPr id="3" name="Прямоугольник 2"/>
          <p:cNvSpPr/>
          <p:nvPr/>
        </p:nvSpPr>
        <p:spPr>
          <a:xfrm>
            <a:off x="0" y="476673"/>
            <a:ext cx="4000496" cy="5632311"/>
          </a:xfrm>
          <a:prstGeom prst="rect">
            <a:avLst/>
          </a:prstGeom>
        </p:spPr>
        <p:txBody>
          <a:bodyPr wrap="square">
            <a:spAutoFit/>
          </a:bodyPr>
          <a:lstStyle/>
          <a:p>
            <a:r>
              <a:rPr lang="ru-RU" b="1" dirty="0" smtClean="0">
                <a:solidFill>
                  <a:srgbClr val="0000CC"/>
                </a:solidFill>
                <a:latin typeface="Times New Roman" pitchFamily="18" charset="0"/>
                <a:cs typeface="Times New Roman" pitchFamily="18" charset="0"/>
              </a:rPr>
              <a:t>Однако рабочие муравьи постоянно подкармливают яйца, облизывая их. В их слюне содержится много питательных веществ, которые всасываясь проникают сквозь оболочку и яйцо постепенно увеличивается в объеме. Выходит, в отличие от яиц многих насекомых, муравьиное яйцо в том виде, как оно подхвачено рабочим-повитухой, еще не содержит всего количества питательных веществ, потребного для созревания личинки. Благодаря питающему облизыванию яйца разрастаются, а одновременно слюна, обладающая бактерицидными свойствами, убивает на их оболочке споры губительной плесени и склеивает их в пакеты</a:t>
            </a:r>
            <a:endParaRPr lang="ru-RU" b="1" dirty="0">
              <a:solidFill>
                <a:srgbClr val="0000CC"/>
              </a:solidFill>
              <a:latin typeface="Times New Roman" pitchFamily="18" charset="0"/>
              <a:cs typeface="Times New Roman" pitchFamily="18" charset="0"/>
            </a:endParaRPr>
          </a:p>
        </p:txBody>
      </p:sp>
      <p:pic>
        <p:nvPicPr>
          <p:cNvPr id="5" name="Picture 6" descr="http://www.ochevidets.ru/userfiles/2014/09/20/02a7e4c668_sma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3546" y="785794"/>
            <a:ext cx="5250453" cy="392909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opowerpoint.ru/wp-content/uploads/2013/02/Light_green.jpg"/>
          <p:cNvPicPr>
            <a:picLocks noChangeAspect="1" noChangeArrowheads="1"/>
          </p:cNvPicPr>
          <p:nvPr/>
        </p:nvPicPr>
        <p:blipFill>
          <a:blip r:embed="rId2" cstate="print"/>
          <a:srcRect/>
          <a:stretch>
            <a:fillRect/>
          </a:stretch>
        </p:blipFill>
        <p:spPr bwMode="auto">
          <a:xfrm>
            <a:off x="0" y="-10163"/>
            <a:ext cx="9144000" cy="6868163"/>
          </a:xfrm>
          <a:prstGeom prst="rect">
            <a:avLst/>
          </a:prstGeom>
          <a:solidFill>
            <a:srgbClr val="BFFAA8"/>
          </a:solidFill>
        </p:spPr>
      </p:pic>
      <p:sp>
        <p:nvSpPr>
          <p:cNvPr id="3" name="Прямоугольник 2"/>
          <p:cNvSpPr/>
          <p:nvPr/>
        </p:nvSpPr>
        <p:spPr>
          <a:xfrm>
            <a:off x="251520" y="1124744"/>
            <a:ext cx="3024337" cy="646331"/>
          </a:xfrm>
          <a:prstGeom prst="rect">
            <a:avLst/>
          </a:prstGeom>
        </p:spPr>
        <p:txBody>
          <a:bodyPr wrap="square">
            <a:spAutoFit/>
          </a:bodyPr>
          <a:lstStyle/>
          <a:p>
            <a:endParaRPr lang="ru-RU" dirty="0" smtClean="0"/>
          </a:p>
          <a:p>
            <a:endParaRPr lang="ru-RU" dirty="0"/>
          </a:p>
        </p:txBody>
      </p:sp>
      <p:sp>
        <p:nvSpPr>
          <p:cNvPr id="1027" name="Rectangle 3"/>
          <p:cNvSpPr>
            <a:spLocks noChangeArrowheads="1"/>
          </p:cNvSpPr>
          <p:nvPr/>
        </p:nvSpPr>
        <p:spPr bwMode="auto">
          <a:xfrm>
            <a:off x="0" y="209278"/>
            <a:ext cx="723629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0" y="260648"/>
            <a:ext cx="3000364" cy="5509200"/>
          </a:xfrm>
          <a:prstGeom prst="rect">
            <a:avLst/>
          </a:prstGeom>
        </p:spPr>
        <p:txBody>
          <a:bodyPr wrap="square">
            <a:spAutoFit/>
          </a:bodyPr>
          <a:lstStyle/>
          <a:p>
            <a:pPr algn="just" fontAlgn="base">
              <a:spcBef>
                <a:spcPct val="0"/>
              </a:spcBef>
              <a:spcAft>
                <a:spcPct val="0"/>
              </a:spcAft>
            </a:pPr>
            <a:r>
              <a:rPr lang="ru-RU" sz="1600" b="1" dirty="0" smtClean="0">
                <a:solidFill>
                  <a:srgbClr val="0000CC"/>
                </a:solidFill>
                <a:latin typeface="Times New Roman" pitchFamily="18" charset="0"/>
                <a:cs typeface="Times New Roman" pitchFamily="18" charset="0"/>
              </a:rPr>
              <a:t>Рабочий </a:t>
            </a:r>
            <a:r>
              <a:rPr lang="ru-RU" sz="1600" b="1" dirty="0">
                <a:solidFill>
                  <a:srgbClr val="0000CC"/>
                </a:solidFill>
                <a:latin typeface="Times New Roman" pitchFamily="18" charset="0"/>
                <a:cs typeface="Times New Roman" pitchFamily="18" charset="0"/>
              </a:rPr>
              <a:t>муравей может засыпать более чем 200 раз в сутки, но происходит это на очень короткое время. В целом рабочий муравей спит примерно 5 </a:t>
            </a:r>
            <a:r>
              <a:rPr lang="ru-RU" sz="1600" b="1" dirty="0" smtClean="0">
                <a:solidFill>
                  <a:srgbClr val="0000CC"/>
                </a:solidFill>
                <a:latin typeface="Times New Roman" pitchFamily="18" charset="0"/>
                <a:cs typeface="Times New Roman" pitchFamily="18" charset="0"/>
              </a:rPr>
              <a:t>часов сутки</a:t>
            </a:r>
            <a:r>
              <a:rPr lang="ru-RU" sz="1600" b="1" dirty="0">
                <a:solidFill>
                  <a:srgbClr val="0000CC"/>
                </a:solidFill>
                <a:latin typeface="Times New Roman" pitchFamily="18" charset="0"/>
                <a:cs typeface="Times New Roman" pitchFamily="18" charset="0"/>
              </a:rPr>
              <a:t>.</a:t>
            </a:r>
            <a:br>
              <a:rPr lang="ru-RU" sz="1600" b="1" dirty="0">
                <a:solidFill>
                  <a:srgbClr val="0000CC"/>
                </a:solidFill>
                <a:latin typeface="Times New Roman" pitchFamily="18" charset="0"/>
                <a:cs typeface="Times New Roman" pitchFamily="18" charset="0"/>
              </a:rPr>
            </a:br>
            <a:r>
              <a:rPr lang="ru-RU" sz="1600" b="1" dirty="0" smtClean="0">
                <a:solidFill>
                  <a:srgbClr val="0000CC"/>
                </a:solidFill>
                <a:latin typeface="Times New Roman" pitchFamily="18" charset="0"/>
                <a:cs typeface="Times New Roman" pitchFamily="18" charset="0"/>
              </a:rPr>
              <a:t>Г</a:t>
            </a:r>
            <a:r>
              <a:rPr kumimoji="0" lang="ru-RU" sz="16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лавное занятие муравьев — это подготовка запасов пищи на зиму.</a:t>
            </a:r>
            <a:r>
              <a:rPr lang="ru-RU" sz="1600" b="1" dirty="0">
                <a:solidFill>
                  <a:srgbClr val="0000CC"/>
                </a:solidFill>
                <a:latin typeface="Times New Roman" pitchFamily="18" charset="0"/>
                <a:cs typeface="Times New Roman" pitchFamily="18" charset="0"/>
              </a:rPr>
              <a:t> М</a:t>
            </a:r>
            <a:r>
              <a:rPr lang="ru-RU" sz="1600" b="1" dirty="0" smtClean="0">
                <a:solidFill>
                  <a:srgbClr val="0000CC"/>
                </a:solidFill>
                <a:latin typeface="Times New Roman" pitchFamily="18" charset="0"/>
                <a:cs typeface="Times New Roman" pitchFamily="18" charset="0"/>
              </a:rPr>
              <a:t>уравей-разведчик </a:t>
            </a:r>
            <a:r>
              <a:rPr lang="ru-RU" sz="1600" b="1" dirty="0">
                <a:solidFill>
                  <a:srgbClr val="0000CC"/>
                </a:solidFill>
                <a:latin typeface="Times New Roman" pitchFamily="18" charset="0"/>
                <a:cs typeface="Times New Roman" pitchFamily="18" charset="0"/>
              </a:rPr>
              <a:t>находит еду в специально сконструированном лабиринте, он возвращается и объясняет, как пройти к ней, другим муравьям.</a:t>
            </a:r>
            <a:r>
              <a:rPr kumimoji="0" lang="ru-RU" sz="16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Они прячут собранные ночью зерна, а днем выносят их сушить на солнце. Эту сушку они производят в хорошую погоду и никогда не вынесут свои запасы перед дождем, как будто предчувствуя перемену погоды.</a:t>
            </a:r>
            <a:endParaRPr kumimoji="0" lang="ru-RU" sz="1600" b="1" i="0" u="none" strike="noStrike" cap="none" normalizeH="0" baseline="0" dirty="0" smtClean="0">
              <a:ln>
                <a:noFill/>
              </a:ln>
              <a:solidFill>
                <a:srgbClr val="0000CC"/>
              </a:solidFill>
              <a:effectLst/>
              <a:latin typeface="Times New Roman" pitchFamily="18" charset="0"/>
              <a:cs typeface="Times New Roman" pitchFamily="18" charset="0"/>
            </a:endParaRPr>
          </a:p>
        </p:txBody>
      </p:sp>
      <p:sp>
        <p:nvSpPr>
          <p:cNvPr id="26626" name="AutoShape 2" descr="http://%D0%BF%D0%BE%D0%B4%D0%B2%D0%BE%D0%B4%D0%BD%D1%8B%D0%B9.%D1%80%D1%84/upload/blog/28f/fgjkj%20hogxgbvftr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28" name="AutoShape 4" descr="http://&amp;pcy;&amp;ocy;&amp;dcy;&amp;vcy;&amp;ocy;&amp;dcy;&amp;ncy;&amp;ycy;&amp;jcy;.&amp;rcy;&amp;fcy;/upload/blog/28f/fgjkj%20hogxgbvftr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6634" name="Picture 10" descr="http://uslide.ru/images/11/17190/960/img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5328" y="571480"/>
            <a:ext cx="6048672" cy="4536504"/>
          </a:xfrm>
          <a:prstGeom prst="rect">
            <a:avLst/>
          </a:prstGeom>
          <a:ln>
            <a:noFill/>
          </a:ln>
          <a:effectLst>
            <a:softEdge rad="112500"/>
          </a:effectLst>
        </p:spPr>
      </p:pic>
      <p:pic>
        <p:nvPicPr>
          <p:cNvPr id="9" name="Picture 6" descr="http://davaiknam.ru/texts/837/836185/836185_html_477fb104.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56376" y="188640"/>
            <a:ext cx="1008112" cy="1037762"/>
          </a:xfrm>
          <a:prstGeom prst="rect">
            <a:avLst/>
          </a:prstGeom>
          <a:solidFill>
            <a:srgbClr val="BFFAA8"/>
          </a:solid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opowerpoint.ru/wp-content/uploads/2013/02/Light_green.jpg"/>
          <p:cNvPicPr>
            <a:picLocks noChangeAspect="1" noChangeArrowheads="1"/>
          </p:cNvPicPr>
          <p:nvPr/>
        </p:nvPicPr>
        <p:blipFill>
          <a:blip r:embed="rId2" cstate="print"/>
          <a:srcRect/>
          <a:stretch>
            <a:fillRect/>
          </a:stretch>
        </p:blipFill>
        <p:spPr bwMode="auto">
          <a:xfrm>
            <a:off x="0" y="-280"/>
            <a:ext cx="9144000" cy="6868163"/>
          </a:xfrm>
          <a:prstGeom prst="rect">
            <a:avLst/>
          </a:prstGeom>
          <a:noFill/>
        </p:spPr>
      </p:pic>
      <p:sp>
        <p:nvSpPr>
          <p:cNvPr id="5" name="Прямоугольник 4"/>
          <p:cNvSpPr/>
          <p:nvPr/>
        </p:nvSpPr>
        <p:spPr>
          <a:xfrm>
            <a:off x="251520" y="476672"/>
            <a:ext cx="3820414" cy="6463308"/>
          </a:xfrm>
          <a:prstGeom prst="rect">
            <a:avLst/>
          </a:prstGeom>
        </p:spPr>
        <p:txBody>
          <a:bodyPr wrap="square">
            <a:spAutoFit/>
          </a:bodyPr>
          <a:lstStyle/>
          <a:p>
            <a:r>
              <a:rPr lang="ru-RU" b="1" dirty="0" smtClean="0">
                <a:solidFill>
                  <a:srgbClr val="0000CC"/>
                </a:solidFill>
                <a:latin typeface="Times New Roman" pitchFamily="18" charset="0"/>
                <a:cs typeface="Times New Roman" pitchFamily="18" charset="0"/>
              </a:rPr>
              <a:t>В муравейнике главная царица – это самка, откладывающая яйца. Она управляет всем гнездом. Рабочие муравьи — тоже самки, но они не могут производить потомство, пока жива царица. Ее срок жизни составляет 15-20 лет. А самцы живут всего один сезон и погибают, </a:t>
            </a:r>
          </a:p>
          <a:p>
            <a:r>
              <a:rPr lang="ru-RU" b="1" dirty="0" smtClean="0">
                <a:solidFill>
                  <a:srgbClr val="0000CC"/>
                </a:solidFill>
                <a:latin typeface="Times New Roman" pitchFamily="18" charset="0"/>
                <a:cs typeface="Times New Roman" pitchFamily="18" charset="0"/>
              </a:rPr>
              <a:t>в </a:t>
            </a:r>
            <a:r>
              <a:rPr lang="ru-RU" b="1" dirty="0">
                <a:solidFill>
                  <a:srgbClr val="0000CC"/>
                </a:solidFill>
                <a:latin typeface="Times New Roman" pitchFamily="18" charset="0"/>
                <a:cs typeface="Times New Roman" pitchFamily="18" charset="0"/>
              </a:rPr>
              <a:t>жизни муравейника не участвуют</a:t>
            </a:r>
            <a:r>
              <a:rPr lang="ru-RU" b="1" dirty="0" smtClean="0">
                <a:solidFill>
                  <a:srgbClr val="0000CC"/>
                </a:solidFill>
                <a:latin typeface="Times New Roman" pitchFamily="18" charset="0"/>
                <a:cs typeface="Times New Roman" pitchFamily="18" charset="0"/>
              </a:rPr>
              <a:t>.</a:t>
            </a:r>
            <a:r>
              <a:rPr lang="ru-RU" b="1" dirty="0">
                <a:solidFill>
                  <a:srgbClr val="0000CC"/>
                </a:solidFill>
                <a:latin typeface="Times New Roman" pitchFamily="18" charset="0"/>
                <a:cs typeface="Times New Roman" pitchFamily="18" charset="0"/>
              </a:rPr>
              <a:t> У некоторых видов муравьев есть жало, например у красных муравьев. </a:t>
            </a:r>
            <a:endParaRPr lang="ru-RU" b="1" dirty="0" smtClean="0">
              <a:solidFill>
                <a:srgbClr val="0000CC"/>
              </a:solidFill>
              <a:latin typeface="Times New Roman" pitchFamily="18" charset="0"/>
              <a:cs typeface="Times New Roman" pitchFamily="18" charset="0"/>
            </a:endParaRPr>
          </a:p>
          <a:p>
            <a:r>
              <a:rPr lang="ru-RU" b="1" dirty="0" smtClean="0">
                <a:solidFill>
                  <a:srgbClr val="0000CC"/>
                </a:solidFill>
                <a:latin typeface="Times New Roman" pitchFamily="18" charset="0"/>
                <a:cs typeface="Times New Roman" pitchFamily="18" charset="0"/>
              </a:rPr>
              <a:t>Существуют </a:t>
            </a:r>
            <a:r>
              <a:rPr lang="ru-RU" b="1" dirty="0">
                <a:solidFill>
                  <a:srgbClr val="0000CC"/>
                </a:solidFill>
                <a:latin typeface="Times New Roman" pitchFamily="18" charset="0"/>
                <a:cs typeface="Times New Roman" pitchFamily="18" charset="0"/>
              </a:rPr>
              <a:t>виды размером не более 2мм (</a:t>
            </a:r>
            <a:r>
              <a:rPr lang="ru-RU" b="1" dirty="0" err="1">
                <a:solidFill>
                  <a:srgbClr val="0000CC"/>
                </a:solidFill>
                <a:latin typeface="Times New Roman" pitchFamily="18" charset="0"/>
                <a:cs typeface="Times New Roman" pitchFamily="18" charset="0"/>
              </a:rPr>
              <a:t>Leptothorax</a:t>
            </a:r>
            <a:r>
              <a:rPr lang="ru-RU" b="1" dirty="0">
                <a:solidFill>
                  <a:srgbClr val="0000CC"/>
                </a:solidFill>
                <a:latin typeface="Times New Roman" pitchFamily="18" charset="0"/>
                <a:cs typeface="Times New Roman" pitchFamily="18" charset="0"/>
              </a:rPr>
              <a:t>), а есть гиганты, достигающие 3см в длину </a:t>
            </a:r>
            <a:r>
              <a:rPr lang="ru-RU" b="1" dirty="0" smtClean="0">
                <a:solidFill>
                  <a:srgbClr val="0000CC"/>
                </a:solidFill>
                <a:latin typeface="Times New Roman" pitchFamily="18" charset="0"/>
                <a:cs typeface="Times New Roman" pitchFamily="18" charset="0"/>
              </a:rPr>
              <a:t> Черные </a:t>
            </a:r>
            <a:r>
              <a:rPr lang="ru-RU" b="1" dirty="0">
                <a:solidFill>
                  <a:srgbClr val="0000CC"/>
                </a:solidFill>
                <a:latin typeface="Times New Roman" pitchFamily="18" charset="0"/>
                <a:cs typeface="Times New Roman" pitchFamily="18" charset="0"/>
              </a:rPr>
              <a:t>и лесные муравьи не имеют жала, но они могут пускать струю муравьиной кислоты. Некоторые птицы используют муравьев для избавления от паразитов</a:t>
            </a:r>
            <a:endParaRPr lang="ru-RU" b="1" dirty="0" smtClean="0">
              <a:solidFill>
                <a:srgbClr val="0000CC"/>
              </a:solidFill>
              <a:latin typeface="Times New Roman" pitchFamily="18" charset="0"/>
              <a:cs typeface="Times New Roman" pitchFamily="18" charset="0"/>
            </a:endParaRPr>
          </a:p>
          <a:p>
            <a:endParaRPr lang="ru-RU" dirty="0"/>
          </a:p>
        </p:txBody>
      </p:sp>
      <p:sp>
        <p:nvSpPr>
          <p:cNvPr id="6" name="TextBox 5"/>
          <p:cNvSpPr txBox="1"/>
          <p:nvPr/>
        </p:nvSpPr>
        <p:spPr>
          <a:xfrm>
            <a:off x="3923928" y="620688"/>
            <a:ext cx="3024337" cy="646331"/>
          </a:xfrm>
          <a:prstGeom prst="rect">
            <a:avLst/>
          </a:prstGeom>
          <a:noFill/>
        </p:spPr>
        <p:txBody>
          <a:bodyPr wrap="square" rtlCol="0">
            <a:spAutoFit/>
          </a:bodyPr>
          <a:lstStyle/>
          <a:p>
            <a:r>
              <a:rPr lang="ru-RU" dirty="0"/>
              <a:t/>
            </a:r>
            <a:br>
              <a:rPr lang="ru-RU" dirty="0"/>
            </a:br>
            <a:endParaRPr lang="ru-RU" dirty="0"/>
          </a:p>
        </p:txBody>
      </p:sp>
      <p:pic>
        <p:nvPicPr>
          <p:cNvPr id="25602" name="Picture 2" descr="http://edu.zelenogorsk.ru/projs/eko/bespozv/26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9124" y="2688419"/>
            <a:ext cx="3096344" cy="4169581"/>
          </a:xfrm>
          <a:prstGeom prst="rect">
            <a:avLst/>
          </a:prstGeom>
          <a:ln>
            <a:noFill/>
          </a:ln>
          <a:effectLst>
            <a:softEdge rad="112500"/>
          </a:effectLst>
        </p:spPr>
      </p:pic>
      <p:pic>
        <p:nvPicPr>
          <p:cNvPr id="25604" name="Picture 4" descr="http://warnet.ws/img3/170/metod/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71934" y="428604"/>
            <a:ext cx="3855737" cy="2564904"/>
          </a:xfrm>
          <a:prstGeom prst="rect">
            <a:avLst/>
          </a:prstGeom>
          <a:ln>
            <a:noFill/>
          </a:ln>
          <a:effectLst>
            <a:softEdge rad="112500"/>
          </a:effectLst>
        </p:spPr>
      </p:pic>
      <p:sp>
        <p:nvSpPr>
          <p:cNvPr id="7" name="TextBox 6"/>
          <p:cNvSpPr txBox="1"/>
          <p:nvPr/>
        </p:nvSpPr>
        <p:spPr>
          <a:xfrm>
            <a:off x="4143372" y="0"/>
            <a:ext cx="3643338" cy="523220"/>
          </a:xfrm>
          <a:prstGeom prst="rect">
            <a:avLst/>
          </a:prstGeom>
          <a:noFill/>
        </p:spPr>
        <p:txBody>
          <a:bodyPr wrap="square" rtlCol="0">
            <a:spAutoFit/>
          </a:bodyPr>
          <a:lstStyle/>
          <a:p>
            <a:pPr algn="ctr"/>
            <a:r>
              <a:rPr lang="ru-RU" sz="2800" b="1" dirty="0" smtClean="0">
                <a:solidFill>
                  <a:srgbClr val="FF0000"/>
                </a:solidFill>
                <a:latin typeface="Times New Roman" pitchFamily="18" charset="0"/>
                <a:cs typeface="Times New Roman" pitchFamily="18" charset="0"/>
              </a:rPr>
              <a:t>Царица</a:t>
            </a:r>
            <a:endParaRPr lang="ru-RU" sz="2800" b="1" dirty="0">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powerpoint.ru/wp-content/uploads/2013/02/Light_green.jpg"/>
          <p:cNvPicPr>
            <a:picLocks noChangeAspect="1" noChangeArrowheads="1"/>
          </p:cNvPicPr>
          <p:nvPr/>
        </p:nvPicPr>
        <p:blipFill>
          <a:blip r:embed="rId3" cstate="print"/>
          <a:srcRect/>
          <a:stretch>
            <a:fillRect/>
          </a:stretch>
        </p:blipFill>
        <p:spPr bwMode="auto">
          <a:xfrm>
            <a:off x="0" y="-99392"/>
            <a:ext cx="9144000" cy="6957392"/>
          </a:xfrm>
          <a:prstGeom prst="rect">
            <a:avLst/>
          </a:prstGeom>
          <a:noFill/>
        </p:spPr>
      </p:pic>
      <p:sp>
        <p:nvSpPr>
          <p:cNvPr id="3" name="Прямоугольник 2"/>
          <p:cNvSpPr/>
          <p:nvPr/>
        </p:nvSpPr>
        <p:spPr>
          <a:xfrm>
            <a:off x="323528" y="214290"/>
            <a:ext cx="3319778" cy="4955203"/>
          </a:xfrm>
          <a:prstGeom prst="rect">
            <a:avLst/>
          </a:prstGeom>
        </p:spPr>
        <p:txBody>
          <a:bodyPr wrap="square">
            <a:spAutoFit/>
          </a:bodyPr>
          <a:lstStyle/>
          <a:p>
            <a:r>
              <a:rPr lang="ru-RU" b="1" dirty="0" smtClean="0"/>
              <a:t> </a:t>
            </a:r>
          </a:p>
          <a:p>
            <a:r>
              <a:rPr lang="ru-RU" b="1" dirty="0" smtClean="0"/>
              <a:t> </a:t>
            </a:r>
            <a:r>
              <a:rPr lang="ru-RU" sz="2000" b="1" dirty="0" smtClean="0">
                <a:solidFill>
                  <a:srgbClr val="0000CC"/>
                </a:solidFill>
                <a:latin typeface="Times New Roman" pitchFamily="18" charset="0"/>
                <a:cs typeface="Times New Roman" pitchFamily="18" charset="0"/>
              </a:rPr>
              <a:t>Среди  муравьёв встречаются и камикадзе, они умеют взрывать себя, защищая свои колонии. Для этого они собирают в области брюшка накопления в виде кислоты и  потом разрезают или прокалывают это место после чего происходит небольшой взрыв способный остановить врагов.</a:t>
            </a:r>
            <a:r>
              <a:rPr lang="ru-RU" sz="2000" b="1" dirty="0" smtClean="0"/>
              <a:t/>
            </a:r>
            <a:br>
              <a:rPr lang="ru-RU" sz="2000" b="1" dirty="0" smtClean="0"/>
            </a:br>
            <a:endParaRPr lang="ru-RU" sz="2000" b="1" dirty="0"/>
          </a:p>
        </p:txBody>
      </p:sp>
      <p:pic>
        <p:nvPicPr>
          <p:cNvPr id="6" name="Picture 16" descr="http://azadxeber.net/resimler/foto/874448_0_78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29058" y="3426126"/>
            <a:ext cx="4571143" cy="3431874"/>
          </a:xfrm>
          <a:prstGeom prst="rect">
            <a:avLst/>
          </a:prstGeom>
          <a:ln>
            <a:noFill/>
          </a:ln>
          <a:effectLst>
            <a:softEdge rad="112500"/>
          </a:effectLst>
        </p:spPr>
      </p:pic>
      <p:pic>
        <p:nvPicPr>
          <p:cNvPr id="24578" name="Picture 2" descr="http://mtdata.ru/u16/photoE1D0/20638153433-0/origina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14744" y="-84894"/>
            <a:ext cx="4929222" cy="3522965"/>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996</Words>
  <Application>Microsoft Office PowerPoint</Application>
  <PresentationFormat>Экран (4:3)</PresentationFormat>
  <Paragraphs>43</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Administrator</cp:lastModifiedBy>
  <cp:revision>126</cp:revision>
  <dcterms:created xsi:type="dcterms:W3CDTF">2015-06-16T16:50:53Z</dcterms:created>
  <dcterms:modified xsi:type="dcterms:W3CDTF">2015-11-02T14:55:17Z</dcterms:modified>
</cp:coreProperties>
</file>