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0" r:id="rId3"/>
    <p:sldId id="259" r:id="rId4"/>
    <p:sldId id="263" r:id="rId5"/>
    <p:sldId id="266" r:id="rId6"/>
    <p:sldId id="265" r:id="rId7"/>
    <p:sldId id="264" r:id="rId8"/>
    <p:sldId id="262" r:id="rId9"/>
    <p:sldId id="267" r:id="rId10"/>
    <p:sldId id="268" r:id="rId11"/>
    <p:sldId id="273" r:id="rId12"/>
    <p:sldId id="274" r:id="rId13"/>
    <p:sldId id="269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1978" autoAdjust="0"/>
  </p:normalViewPr>
  <p:slideViewPr>
    <p:cSldViewPr showGuides="1">
      <p:cViewPr varScale="1">
        <p:scale>
          <a:sx n="104" d="100"/>
          <a:sy n="104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B0BC6A-D5DA-41C5-B2CC-CB2183AE5403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EB8450-77B6-48DE-92D7-B61659A36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1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9C74E-725F-4D23-9AE2-E508F7234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9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76C5-F3C2-47B4-9FD0-67E7F80E7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7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DDD1-B990-434E-B52B-83D350DC3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5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ACF7-F393-4CD1-AB59-79AD7C119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4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8042-2085-4314-AEB7-01A4AFD5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A648-C8BB-4643-B499-1A49D430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4546-7C78-4876-B483-15E925524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E141-C980-4C62-9012-F92B5A43B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973B-BB2E-43CD-B335-AEA123EE1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3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524A-0FC3-4D59-A996-DC057484C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0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A23F-A5D9-4996-AFF3-331CBF711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7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308C-873D-43C8-8E22-BB9EB53A8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8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9AF796-F7A0-469F-8C53-5CE2AF3DB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4648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Презентация 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проектной деятельности</a:t>
            </a:r>
          </a:p>
        </p:txBody>
      </p:sp>
      <p:graphicFrame>
        <p:nvGraphicFramePr>
          <p:cNvPr id="26629" name="Group 5"/>
          <p:cNvGraphicFramePr>
            <a:graphicFrameLocks noGrp="1"/>
          </p:cNvGraphicFramePr>
          <p:nvPr>
            <p:ph idx="1"/>
          </p:nvPr>
        </p:nvGraphicFramePr>
        <p:xfrm>
          <a:off x="5334000" y="5029200"/>
          <a:ext cx="3810000" cy="1555751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Авторы проекта: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Рахманова Ю.С.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Внукова Е.В.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295400" y="25908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/>
              <a:t>«Мы живём в России»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362200" y="1524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/>
              <a:t>МБДОУЦРР №28 «Огонёк» г. Бердска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CC0000"/>
                </a:solidFill>
                <a:latin typeface="Times New Roman" pitchFamily="18" charset="0"/>
              </a:rPr>
              <a:t>Реализация проекта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8001000" cy="609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400" smtClean="0"/>
              <a:t>- Знакомство с символикой Российского государства</a:t>
            </a:r>
          </a:p>
        </p:txBody>
      </p:sp>
      <p:pic>
        <p:nvPicPr>
          <p:cNvPr id="11269" name="Picture 6" descr="Государственный герб Российской Феде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381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i-flag-h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825"/>
            <a:ext cx="52578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i-gim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314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400" smtClean="0"/>
              <a:t>- Уголок патриотического воспитания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8004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932238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400" smtClean="0"/>
              <a:t>- Аппликация «Флаг России»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876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altLang="ru-RU" sz="2400" smtClean="0"/>
              <a:t>- Коллективная работа «Мы живём в России»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830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image?t=3&amp;bid=812331056757&amp;id=812331056757&amp;plc=WEB&amp;tkn=*qITiFQnCpYt5f3VI1FAP6hdBga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4800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400" smtClean="0"/>
              <a:t>- Выставка детских работ, оформление стендов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6134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etTheme?photoId=365&amp;type=51&amp;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9800" y="2819400"/>
            <a:ext cx="490974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>
              <a:defRPr/>
            </a:pP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"/>
            <a:ext cx="327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85800" y="4953000"/>
            <a:ext cx="7772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66"/>
                </a:solidFill>
              </a:rPr>
              <a:t>Вид проекта:</a:t>
            </a:r>
            <a:r>
              <a:rPr lang="ru-RU" altLang="ru-RU" b="1">
                <a:solidFill>
                  <a:srgbClr val="002060"/>
                </a:solidFill>
              </a:rPr>
              <a:t> </a:t>
            </a:r>
            <a:r>
              <a:rPr lang="ru-RU" altLang="ru-RU" b="1"/>
              <a:t>информационно-познавательный.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>
                <a:solidFill>
                  <a:srgbClr val="FF0066"/>
                </a:solidFill>
              </a:rPr>
              <a:t>Срок реализации:</a:t>
            </a:r>
            <a:r>
              <a:rPr lang="ru-RU" altLang="ru-RU" b="1">
                <a:solidFill>
                  <a:srgbClr val="0070C0"/>
                </a:solidFill>
              </a:rPr>
              <a:t> </a:t>
            </a:r>
            <a:r>
              <a:rPr lang="ru-RU" altLang="ru-RU" b="1"/>
              <a:t>краткосрочный.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667000" y="1981200"/>
            <a:ext cx="3886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66"/>
                </a:solidFill>
              </a:rPr>
              <a:t>Участники проекта:</a:t>
            </a:r>
          </a:p>
        </p:txBody>
      </p:sp>
      <p:sp>
        <p:nvSpPr>
          <p:cNvPr id="3078" name="Oval 9"/>
          <p:cNvSpPr>
            <a:spLocks noChangeArrowheads="1"/>
          </p:cNvSpPr>
          <p:nvPr/>
        </p:nvSpPr>
        <p:spPr bwMode="auto">
          <a:xfrm>
            <a:off x="685800" y="3733800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/>
              <a:t>дети средней группы</a:t>
            </a:r>
          </a:p>
        </p:txBody>
      </p:sp>
      <p:sp>
        <p:nvSpPr>
          <p:cNvPr id="3079" name="Oval 10"/>
          <p:cNvSpPr>
            <a:spLocks noChangeArrowheads="1"/>
          </p:cNvSpPr>
          <p:nvPr/>
        </p:nvSpPr>
        <p:spPr bwMode="auto">
          <a:xfrm>
            <a:off x="3657600" y="3657600"/>
            <a:ext cx="2362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/>
              <a:t>родители</a:t>
            </a:r>
          </a:p>
        </p:txBody>
      </p:sp>
      <p:sp>
        <p:nvSpPr>
          <p:cNvPr id="3080" name="Oval 11"/>
          <p:cNvSpPr>
            <a:spLocks noChangeArrowheads="1"/>
          </p:cNvSpPr>
          <p:nvPr/>
        </p:nvSpPr>
        <p:spPr bwMode="auto">
          <a:xfrm>
            <a:off x="6400800" y="3657600"/>
            <a:ext cx="2438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/>
              <a:t>воспитатели</a:t>
            </a:r>
          </a:p>
        </p:txBody>
      </p:sp>
      <p:sp>
        <p:nvSpPr>
          <p:cNvPr id="3081" name="Line 13"/>
          <p:cNvSpPr>
            <a:spLocks noChangeShapeType="1"/>
          </p:cNvSpPr>
          <p:nvPr/>
        </p:nvSpPr>
        <p:spPr bwMode="auto">
          <a:xfrm>
            <a:off x="6629400" y="2971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>
            <a:off x="4800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 flipH="1">
            <a:off x="1981200" y="2971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34025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68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FF0066"/>
                </a:solidFill>
                <a:latin typeface="Times New Roman" pitchFamily="18" charset="0"/>
              </a:rPr>
              <a:t>Тема проекта: </a:t>
            </a:r>
            <a:r>
              <a:rPr lang="ru-RU" altLang="ru-RU" sz="3200" b="1" i="1" smtClean="0">
                <a:solidFill>
                  <a:schemeClr val="accent2"/>
                </a:solidFill>
                <a:latin typeface="Times New Roman" pitchFamily="18" charset="0"/>
              </a:rPr>
              <a:t>«Мы живём в России»</a:t>
            </a:r>
            <a:endParaRPr lang="ru-RU" altLang="ru-RU" sz="3200" b="1" i="1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686800" cy="4495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FF0066"/>
                </a:solidFill>
                <a:latin typeface="Times New Roman" pitchFamily="18" charset="0"/>
              </a:rPr>
              <a:t>Цель:</a:t>
            </a:r>
            <a:r>
              <a:rPr lang="ru-RU" altLang="ru-RU" sz="2400" smtClean="0">
                <a:latin typeface="Times New Roman" pitchFamily="18" charset="0"/>
              </a:rPr>
              <a:t> воспитание нравственно - патриотических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           чувств у дошкольников средней группы.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400" b="1" i="1" smtClean="0">
                <a:solidFill>
                  <a:srgbClr val="FF0066"/>
                </a:solidFill>
                <a:latin typeface="Times New Roman" pitchFamily="18" charset="0"/>
              </a:rPr>
              <a:t>Задачи: </a:t>
            </a:r>
            <a:r>
              <a:rPr lang="ru-RU" altLang="ru-RU" sz="240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ru-RU" altLang="ru-RU" sz="24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altLang="ru-RU" sz="2400" i="1" u="sng" smtClean="0">
                <a:solidFill>
                  <a:schemeClr val="accent2"/>
                </a:solidFill>
                <a:latin typeface="Times New Roman" pitchFamily="18" charset="0"/>
              </a:rPr>
              <a:t>1.</a:t>
            </a:r>
            <a:r>
              <a:rPr lang="ru-RU" altLang="ru-RU" sz="2400" u="sng" smtClean="0">
                <a:solidFill>
                  <a:schemeClr val="accent2"/>
                </a:solidFill>
                <a:latin typeface="Times New Roman" pitchFamily="18" charset="0"/>
              </a:rPr>
              <a:t> </a:t>
            </a:r>
            <a:r>
              <a:rPr lang="ru-RU" altLang="ru-RU" sz="2400" i="1" u="sng" smtClean="0">
                <a:solidFill>
                  <a:schemeClr val="accent2"/>
                </a:solidFill>
                <a:latin typeface="Times New Roman" pitchFamily="18" charset="0"/>
              </a:rPr>
              <a:t>Образовательные:</a:t>
            </a:r>
            <a:r>
              <a:rPr lang="ru-RU" altLang="ru-RU" sz="2400" smtClean="0">
                <a:latin typeface="Times New Roman" pitchFamily="18" charset="0"/>
              </a:rPr>
              <a:t> углублять и уточнять представления о России; познакомить с главными символами (гимн, флаг, герб); расширять представления детей о государственной символике российского государства.</a:t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2400" i="1" u="sng" smtClean="0">
                <a:solidFill>
                  <a:schemeClr val="accent2"/>
                </a:solidFill>
                <a:latin typeface="Times New Roman" pitchFamily="18" charset="0"/>
              </a:rPr>
              <a:t>2. Развивающие:</a:t>
            </a:r>
            <a:r>
              <a:rPr lang="ru-RU" altLang="ru-RU" sz="2400" u="sng" smtClean="0">
                <a:solidFill>
                  <a:schemeClr val="accent2"/>
                </a:solidFill>
                <a:latin typeface="Times New Roman" pitchFamily="18" charset="0"/>
              </a:rPr>
              <a:t> </a:t>
            </a:r>
            <a:r>
              <a:rPr lang="ru-RU" altLang="ru-RU" sz="2400" smtClean="0">
                <a:latin typeface="Times New Roman" pitchFamily="18" charset="0"/>
              </a:rPr>
              <a:t>развивать  интерес к истории  России;  развивать внимание, речь, умение анализировать. </a:t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2400" u="sng" smtClean="0">
                <a:solidFill>
                  <a:schemeClr val="accent2"/>
                </a:solidFill>
                <a:latin typeface="Times New Roman" pitchFamily="18" charset="0"/>
              </a:rPr>
              <a:t>3. </a:t>
            </a:r>
            <a:r>
              <a:rPr lang="ru-RU" altLang="ru-RU" sz="2400" i="1" u="sng" smtClean="0">
                <a:solidFill>
                  <a:schemeClr val="accent2"/>
                </a:solidFill>
                <a:latin typeface="Times New Roman" pitchFamily="18" charset="0"/>
              </a:rPr>
              <a:t>Воспитательные:</a:t>
            </a:r>
            <a:r>
              <a:rPr lang="ru-RU" altLang="ru-RU" sz="2400" smtClean="0">
                <a:latin typeface="Times New Roman" pitchFamily="18" charset="0"/>
              </a:rPr>
              <a:t> воспитывать чувство любви и гордости за свою страну.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38200" y="2286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              Схема решения поставленных задач через</a:t>
            </a:r>
            <a:br>
              <a:rPr lang="ru-RU" altLang="ru-RU" b="1">
                <a:latin typeface="Times New Roman" pitchFamily="18" charset="0"/>
              </a:rPr>
            </a:br>
            <a:r>
              <a:rPr lang="ru-RU" altLang="ru-RU" b="1">
                <a:latin typeface="Times New Roman" pitchFamily="18" charset="0"/>
              </a:rPr>
              <a:t>           интеграцию образовательных областей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33800" y="1752600"/>
            <a:ext cx="1657350" cy="144145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66FF"/>
                </a:solidFill>
              </a:rPr>
              <a:t>Воспитание</a:t>
            </a:r>
          </a:p>
          <a:p>
            <a:pPr algn="ctr" eaLnBrk="1" hangingPunct="1"/>
            <a:r>
              <a:rPr lang="ru-RU" altLang="ru-RU" sz="1800" b="1">
                <a:solidFill>
                  <a:srgbClr val="0066FF"/>
                </a:solidFill>
              </a:rPr>
              <a:t>чувства </a:t>
            </a:r>
          </a:p>
          <a:p>
            <a:pPr algn="ctr" eaLnBrk="1" hangingPunct="1"/>
            <a:r>
              <a:rPr lang="ru-RU" altLang="ru-RU" sz="1800" b="1">
                <a:solidFill>
                  <a:srgbClr val="0066FF"/>
                </a:solidFill>
              </a:rPr>
              <a:t>патриотизма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1295400"/>
            <a:ext cx="2879725" cy="1223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FF3300"/>
                </a:solidFill>
              </a:rPr>
              <a:t>«Познание»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Знакомство с символикой 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Российского Государства; 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растительным и животным 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миром; столицей Родины.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124200" y="5029200"/>
            <a:ext cx="3168650" cy="1152525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FF3300"/>
                </a:solidFill>
              </a:rPr>
              <a:t>« Музыка»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Прослушивание гимна и песен 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о России.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62600" y="3352800"/>
            <a:ext cx="3241675" cy="1268413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FF3300"/>
                </a:solidFill>
              </a:rPr>
              <a:t>« Чтение художественной</a:t>
            </a:r>
          </a:p>
          <a:p>
            <a:pPr algn="ctr" eaLnBrk="1" hangingPunct="1"/>
            <a:r>
              <a:rPr lang="ru-RU" altLang="ru-RU" sz="1800" b="1">
                <a:solidFill>
                  <a:srgbClr val="FF3300"/>
                </a:solidFill>
              </a:rPr>
              <a:t>литературы»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Обогащение запаса знаний детей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о родной стране с помощью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художественного слова</a:t>
            </a:r>
            <a:r>
              <a:rPr lang="ru-RU" altLang="ru-RU" sz="1400"/>
              <a:t>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67400" y="1295400"/>
            <a:ext cx="2879725" cy="1223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FF3300"/>
                </a:solidFill>
              </a:rPr>
              <a:t>« Художественное </a:t>
            </a:r>
          </a:p>
          <a:p>
            <a:pPr algn="ctr" eaLnBrk="1" hangingPunct="1"/>
            <a:r>
              <a:rPr lang="ru-RU" altLang="ru-RU" sz="1800" b="1">
                <a:solidFill>
                  <a:srgbClr val="FF3300"/>
                </a:solidFill>
              </a:rPr>
              <a:t>Творчество»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Отражение полученных знаний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о стране в продуктивной </a:t>
            </a:r>
          </a:p>
          <a:p>
            <a:pPr algn="ctr" eaLnBrk="1" hangingPunct="1"/>
            <a:r>
              <a:rPr lang="ru-RU" altLang="ru-RU" sz="1400" b="1">
                <a:solidFill>
                  <a:srgbClr val="0066FF"/>
                </a:solidFill>
              </a:rPr>
              <a:t>деятельности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228600" y="3276600"/>
            <a:ext cx="3379788" cy="14589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FF3300"/>
                </a:solidFill>
              </a:rPr>
              <a:t>    « Социализация»</a:t>
            </a:r>
          </a:p>
          <a:p>
            <a:pPr eaLnBrk="1" hangingPunct="1"/>
            <a:r>
              <a:rPr lang="ru-RU" altLang="ru-RU" sz="1400" b="1">
                <a:solidFill>
                  <a:srgbClr val="0066FF"/>
                </a:solidFill>
              </a:rPr>
              <a:t>    Обогащение знаний детей</a:t>
            </a:r>
          </a:p>
          <a:p>
            <a:pPr eaLnBrk="1" hangingPunct="1"/>
            <a:r>
              <a:rPr lang="ru-RU" altLang="ru-RU" sz="1400" b="1">
                <a:solidFill>
                  <a:srgbClr val="0066FF"/>
                </a:solidFill>
              </a:rPr>
              <a:t>  об общественной жизни людей</a:t>
            </a:r>
          </a:p>
          <a:p>
            <a:pPr eaLnBrk="1" hangingPunct="1"/>
            <a:r>
              <a:rPr lang="ru-RU" altLang="ru-RU" sz="1400" b="1">
                <a:solidFill>
                  <a:srgbClr val="0066FF"/>
                </a:solidFill>
              </a:rPr>
              <a:t>  в стране через организацию</a:t>
            </a:r>
          </a:p>
          <a:p>
            <a:pPr eaLnBrk="1" hangingPunct="1"/>
            <a:r>
              <a:rPr lang="ru-RU" altLang="ru-RU" sz="1400" b="1">
                <a:solidFill>
                  <a:srgbClr val="0066FF"/>
                </a:solidFill>
              </a:rPr>
              <a:t>  сюжетно-ролевой игры</a:t>
            </a:r>
          </a:p>
          <a:p>
            <a:pPr eaLnBrk="1" hangingPunct="1"/>
            <a:endParaRPr lang="ru-RU" altLang="ru-RU" sz="1400" b="1">
              <a:solidFill>
                <a:srgbClr val="0066FF"/>
              </a:solidFill>
            </a:endParaRPr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648200" y="3429000"/>
            <a:ext cx="0" cy="1079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H="1" flipV="1">
            <a:off x="3276600" y="2209800"/>
            <a:ext cx="381000" cy="17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>
            <a:off x="5486400" y="2057400"/>
            <a:ext cx="3587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 flipH="1">
            <a:off x="2743200" y="2514600"/>
            <a:ext cx="863600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>
            <a:off x="5486400" y="2590800"/>
            <a:ext cx="503238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1676400"/>
            <a:ext cx="8229600" cy="393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/>
              <a:t>     Знакомство детей с родной страной: с историей,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стране, полученные в детстве, нередко остаются в памяти человека на всю жизнь. Любовь к близким людям, к детскому саду, к малой родине и родной стране играют огромную роль в становлении личности ребенка.</a:t>
            </a:r>
          </a:p>
          <a:p>
            <a:pPr eaLnBrk="1" hangingPunct="1"/>
            <a:r>
              <a:rPr lang="ru-RU" altLang="ru-RU" sz="1800"/>
              <a:t>      Задачи воспитания чувства патриотизма традиционно решается в ДОУ. Но результаты исследования показывают, что у некоторых детей отмечается низкий уровень знаний истории родного края, страны; отсутствует познавательный интерес; родители порой тоже затрудняются в знании истории родного края. Поэтому возникла необходимость ознакомления детей с особенностями родного страны. Решением данной проблемы является реализация проекта: </a:t>
            </a:r>
            <a:r>
              <a:rPr lang="ru-RU" altLang="ru-RU" sz="1800" b="1"/>
              <a:t>«Мы живём в России».</a:t>
            </a:r>
          </a:p>
        </p:txBody>
      </p:sp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34025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C0000"/>
                </a:solidFill>
                <a:latin typeface="Times New Roman" pitchFamily="18" charset="0"/>
              </a:rPr>
              <a:t>АКТУАЛЬНОСТЬ</a:t>
            </a:r>
          </a:p>
        </p:txBody>
      </p:sp>
      <p:sp>
        <p:nvSpPr>
          <p:cNvPr id="615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762000"/>
            <a:ext cx="51816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i="1" smtClean="0"/>
              <a:t>«Человеку никак нельзя жить без Родины, как нельзя жить без сердца».</a:t>
            </a:r>
            <a:br>
              <a:rPr lang="ru-RU" altLang="ru-RU" sz="2000" i="1" smtClean="0"/>
            </a:br>
            <a:r>
              <a:rPr lang="ru-RU" altLang="ru-RU" sz="2000" i="1" smtClean="0"/>
              <a:t>                                К. Паустовский</a:t>
            </a: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Этапы проекта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8458200" cy="38100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u="sng" smtClean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   Сбор фотоматериалов о России, её жителях, а также иллюстраций о растительном и животном мире.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   Подбор стихов и песен о России, о природе родного края.</a:t>
            </a:r>
            <a:r>
              <a:rPr lang="ru-RU" altLang="ru-RU" sz="2800" smtClean="0">
                <a:latin typeface="Times New Roman" pitchFamily="18" charset="0"/>
              </a:rPr>
              <a:t>    </a:t>
            </a:r>
          </a:p>
        </p:txBody>
      </p:sp>
      <p:pic>
        <p:nvPicPr>
          <p:cNvPr id="7173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304800"/>
            <a:ext cx="3392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u="sng">
                <a:latin typeface="Times New Roman" pitchFamily="18" charset="0"/>
              </a:rPr>
              <a:t>2</a:t>
            </a:r>
            <a:r>
              <a:rPr lang="ru-RU" altLang="ru-RU" sz="3200" b="1" u="sng">
                <a:latin typeface="Times New Roman" pitchFamily="18" charset="0"/>
              </a:rPr>
              <a:t>. </a:t>
            </a:r>
            <a:r>
              <a:rPr lang="ru-RU" altLang="ru-RU" sz="3200" u="sng">
                <a:latin typeface="Times New Roman" pitchFamily="18" charset="0"/>
              </a:rPr>
              <a:t>Основной этап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19200" y="1173163"/>
            <a:ext cx="69342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1800">
                <a:latin typeface="Times New Roman" pitchFamily="18" charset="0"/>
              </a:rPr>
              <a:t>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Наблюдение и проведение индивидуальных бесед с детьми, для того чтобы узнать их запас знаний по данной теме; </a:t>
            </a:r>
            <a:endParaRPr lang="ru-RU" altLang="ru-RU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проведение цикла познавательных занятий;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дидактические игры;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беседы;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оформление стендов;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работа с уголком патриотического воспитания;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консультации для родителей;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чтение стихов о природе родного края, о России;</a:t>
            </a:r>
          </a:p>
          <a:p>
            <a:pPr eaLnBrk="1" hangingPunct="1">
              <a:buFontTx/>
              <a:buChar char="•"/>
            </a:pPr>
            <a:r>
              <a:rPr lang="ru-RU" altLang="ru-RU">
                <a:latin typeface="Times New Roman" pitchFamily="18" charset="0"/>
              </a:rPr>
              <a:t> прослушивание гимна и песен о России. </a:t>
            </a:r>
          </a:p>
        </p:txBody>
      </p:sp>
      <p:pic>
        <p:nvPicPr>
          <p:cNvPr id="8197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66800" y="2101850"/>
            <a:ext cx="7848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3200">
                <a:latin typeface="Times New Roman" pitchFamily="18" charset="0"/>
              </a:rPr>
              <a:t> </a:t>
            </a:r>
            <a:r>
              <a:rPr lang="ru-RU" altLang="ru-RU" sz="2800">
                <a:latin typeface="Times New Roman" pitchFamily="18" charset="0"/>
              </a:rPr>
              <a:t>Итоговое занятие – коллективная работа «Мы живём в России»;</a:t>
            </a:r>
          </a:p>
          <a:p>
            <a:pPr eaLnBrk="1" hangingPunct="1">
              <a:buFontTx/>
              <a:buChar char="•"/>
            </a:pPr>
            <a:r>
              <a:rPr lang="ru-RU" altLang="ru-RU" sz="2800">
                <a:latin typeface="Times New Roman" pitchFamily="18" charset="0"/>
              </a:rPr>
              <a:t> выставка продуктов детской деятельности;</a:t>
            </a:r>
          </a:p>
          <a:p>
            <a:pPr eaLnBrk="1" hangingPunct="1">
              <a:buFontTx/>
              <a:buChar char="•"/>
            </a:pPr>
            <a:r>
              <a:rPr lang="ru-RU" altLang="ru-RU" sz="2800">
                <a:latin typeface="Times New Roman" pitchFamily="18" charset="0"/>
              </a:rPr>
              <a:t> оценка этапов реализации проекта детьми;</a:t>
            </a:r>
          </a:p>
          <a:p>
            <a:pPr eaLnBrk="1" hangingPunct="1">
              <a:buFontTx/>
              <a:buChar char="•"/>
            </a:pPr>
            <a:r>
              <a:rPr lang="ru-RU" altLang="ru-RU" sz="2800">
                <a:latin typeface="Times New Roman" pitchFamily="18" charset="0"/>
              </a:rPr>
              <a:t> беседа “Что мы хотели узнать, что узнали, для чего узнали?”</a:t>
            </a:r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u="sng" smtClean="0"/>
              <a:t>3. Заключительный этап:</a:t>
            </a:r>
            <a:br>
              <a:rPr lang="ru-RU" altLang="ru-RU" sz="3200" u="sng" smtClean="0"/>
            </a:br>
            <a:endParaRPr lang="ru-RU" altLang="ru-RU" sz="3200" u="sng" smtClean="0"/>
          </a:p>
        </p:txBody>
      </p:sp>
      <p:pic>
        <p:nvPicPr>
          <p:cNvPr id="9221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Документы Ирэн\Мои рисунки\Оформление презентаций\ФОНЫ\Полянки\dcd0e688db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00"/>
                </a:solidFill>
              </a:rPr>
              <a:t>Ожидаемые результаты: 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</a:rPr>
              <a:t>Сформированы первичные представления о своей стране и о своём народе.</a:t>
            </a:r>
          </a:p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  <p:pic>
        <p:nvPicPr>
          <p:cNvPr id="10245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500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Тема проекта: «Мы живём в России»</vt:lpstr>
      <vt:lpstr>Презентация PowerPoint</vt:lpstr>
      <vt:lpstr>АКТУАЛЬНОСТЬ</vt:lpstr>
      <vt:lpstr>Этапы проекта</vt:lpstr>
      <vt:lpstr>Презентация PowerPoint</vt:lpstr>
      <vt:lpstr>3. Заключительный этап: </vt:lpstr>
      <vt:lpstr>Ожидаемые результаты: </vt:lpstr>
      <vt:lpstr>Реализация проекта</vt:lpstr>
      <vt:lpstr>- Уголок патриотического воспитания</vt:lpstr>
      <vt:lpstr>- Аппликация «Флаг России» </vt:lpstr>
      <vt:lpstr>- Коллективная работа «Мы живём в России»</vt:lpstr>
      <vt:lpstr>- Выставка детских работ, оформление стендов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1111</dc:creator>
  <cp:lastModifiedBy>Administrator</cp:lastModifiedBy>
  <cp:revision>8</cp:revision>
  <cp:lastPrinted>1601-01-01T00:00:00Z</cp:lastPrinted>
  <dcterms:created xsi:type="dcterms:W3CDTF">2015-11-18T03:43:03Z</dcterms:created>
  <dcterms:modified xsi:type="dcterms:W3CDTF">2015-12-27T12:21:09Z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