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00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a46/00070f25-397b979e/1/hello_html_682eb8c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836712" y="3347864"/>
            <a:ext cx="5616624" cy="29523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Консультация «Режим дня в жизни ребенка».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24744" y="3995936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 для родителей</a:t>
            </a:r>
          </a:p>
          <a:p>
            <a:pPr algn="ctr"/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«Режим дня в жизни ребенка». </a:t>
            </a:r>
            <a:endParaRPr lang="ru-RU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752" y="179512"/>
            <a:ext cx="434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«ЦРР № 28 «Огонек»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4864" y="6660232"/>
            <a:ext cx="41822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Подготовили воспитатели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гр. № 3 «Незабудки»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Внукова  Е.В.,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Валуйко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С.С.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640" y="251520"/>
            <a:ext cx="6480720" cy="86409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4664" y="169640"/>
            <a:ext cx="6230686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Каждый родитель желает, чтобы его ребенок был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здоров, весел и правильно развивался.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правильная организация режима дня. Что такое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дня?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Режим дня – это хорошо продуманный распорядок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труда, отдыха, питания, соответствующий возрасту.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детском саду все подчинено заранее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установленно-му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распорядку. Поэтому соблюдение режима 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явля-ется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отличительным признаком воспитания ребенка в ДОУ от домашнего.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Режим дня приучает ребенка к аккуратности,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точнос-ти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порядку. По мере роста ребенка распорядок 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бу-дет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меняться. Но на всю жизнь должна сохраниться основа, заложенная в раннем детстве – чередование всех форм деятельности организма в определенном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ре-жиме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Хорошая работоспособность в течение 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обеспечи-вается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разнообразием видов деятельности и 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чередо-ванием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 физиологических позиций это объясняется способностью коры головного мозга одновременно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ра-ботать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отдыхать. В каждый отдельный момент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рабо-тает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вся ее поверхность, а отдельные участки. Остальные области коры в это время находятся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сос-тоянии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покоя. При изменении характера занятий поле оптимальной возбудимости перемещается и создаются условия для отдыха ранее функционировавших участков коры головного мозга.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640" y="251520"/>
            <a:ext cx="6480720" cy="86409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6193" y="683568"/>
            <a:ext cx="660180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быстро устают и поэтому нуждаются в частом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продолжительном отдыхе. Главным видом отдыха – сон.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Если он недостаточно продолжителен, то организм не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отдыхает в полной мере. Это отрицательно влияет на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нервную систему ребенка. Ослабленные дети независимо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возраста должны спать больше. Важно приучать детей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ложиться спать и вставать в определенное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время. Перед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сном рекомендуются только спокойные игры, очень по-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лезна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прогулка.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2656" y="4283968"/>
          <a:ext cx="3672408" cy="1031245"/>
        </p:xfrm>
        <a:graphic>
          <a:graphicData uri="http://schemas.openxmlformats.org/drawingml/2006/table">
            <a:tbl>
              <a:tblPr/>
              <a:tblGrid>
                <a:gridCol w="1457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69" marR="52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 и старше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69" marR="52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Ночной сон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69" marR="52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Около 10 ч.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69" marR="52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Дневной сон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69" marR="52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менее 2 ч.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69" marR="52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96752" y="3419872"/>
            <a:ext cx="43767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Рекомендуемая в течение суток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сна составляет: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dutsadok.com.ua/clipart/ljudi/7265d95d90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080" y="3995936"/>
            <a:ext cx="2376706" cy="1584176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348880" y="5868144"/>
            <a:ext cx="51845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Утром, проснувшись, ребенок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должен сразу встать с постели и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Пойти в ванную. Ребенок должен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амостоятельно научиться мыть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лицо, уши, чистить зубы. Когда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одевается, убирает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постель,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взрослые должны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гать ему как можно меньше.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8" name="Picture 10" descr="https://ds02.infourok.ru/uploads/ex/1037/0007b156-9a552768/1/hello_html_70ce93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5796136"/>
            <a:ext cx="2818580" cy="2421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640" y="251520"/>
            <a:ext cx="6480720" cy="86409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1049" y="5004048"/>
            <a:ext cx="66569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Ребенку нужно находиться как можно больше на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 воздухе. Длительность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прогулки напрямую зависит от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возраста, сезона, и погоды. В холодное время года нужно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Проводить на улице, по меньшей мере, 2-4 часа в сутки, 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летом ребенок может проводить все дома как можно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времени.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https://vos-ds54-elochka.edumsko.ru/uploads/2000/1825/section/99461/12.png?1467356590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24" y="6588224"/>
            <a:ext cx="3744416" cy="222649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60648" y="323528"/>
            <a:ext cx="65973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Утренняя зарядка создает                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бодрое настроение, улучшает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дыхание, кровообращение, по-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вышает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тонус мышечной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мы, улучшает обмен веществ и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возбуждает аппетит. Зарядка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 обязательно при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открытом окне. Зарядку нужно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делать в трусах, майке, босиком.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Обычный комплекс утренней зарядки для дошкольников включает ходьбу, дыхательные упражнения,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корригирую-щие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осанку (повороты, наклоны, приседания),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кратко-временные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прыжки или бег и снова ходьбу. Ребенок с удовольствием занимается зарядкой, если придать ей вид игры и делать упражнения вместе с ним.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http://wikiclipart.com/wp-content/uploads/2016/11/Gymnastics-clipart-black-and-white-free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683568"/>
            <a:ext cx="2408796" cy="2259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640" y="251520"/>
            <a:ext cx="6480720" cy="86409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8640" y="467544"/>
            <a:ext cx="66693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 течении дня так же важным  для отдыха для ребенка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подвижные игры, занятия физкультурой и спор-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том. Закаливание и занятия физкультурой способствуют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укреплению организма ребенка и повышают его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заболеваниям.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Часто взрослые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тают, чтобы ребенок играл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спокойные игры, меньше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бегал и прыгал, что ведет 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излишней вялости.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Ограничивая ребенка в движении, родители неосознан-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наносят вред здоровью ребенка.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ds02.infourok.ru/uploads/ex/04a9/00016438-95838915/hello_html_692d457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960" y="1835696"/>
            <a:ext cx="3600400" cy="2016224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60648" y="4427984"/>
            <a:ext cx="63427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Питание – ещё один из важных пунктов режима дня.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Полноценное питание – это залог здоровья вашего ребенка. Наверное, не стоит напоминать, что то, чем вы кормите ребенка, должно быть исключительно качественным, свежим и здоровым. Питание должно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сбалансированным,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сочетая в равных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количествах белки,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жиры и витамины.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7" descr="https://velichko-volok-dou26.edumsko.ru/uploads/7000/26707/persona/articles/.thumbs/02-2.png?14858427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6156176"/>
            <a:ext cx="2880320" cy="2160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7280" y="539552"/>
            <a:ext cx="6214931" cy="84249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32656" y="899592"/>
            <a:ext cx="633670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Детям дошкольного возраста выделяется специальное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для занятий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рисованием,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лепкой/аппликацией,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счетом и развитием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речи.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Занятия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проводятся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завтрака.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Любое занятие идет на пользу ребенку тогда, когда он занимается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охот-но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увлечением. Содержание занятий следует менять день ото дня с тем, чтобы поддержать внимание ребенка и заинтересовать его.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://dutsadok.com.ua/clipart/ljudi/ca22599136c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7814">
            <a:off x="658485" y="1858772"/>
            <a:ext cx="960237" cy="1533959"/>
          </a:xfrm>
          <a:prstGeom prst="rect">
            <a:avLst/>
          </a:prstGeom>
          <a:noFill/>
        </p:spPr>
      </p:pic>
      <p:pic>
        <p:nvPicPr>
          <p:cNvPr id="24581" name="Picture 5" descr="https://morozovamv-psiholog-egords6.edumsko.ru/uploads/6000/23570/section/601736/.thumbs/artwork-clipart-18.jpg?15115532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8" b="96061" l="2041" r="98129">
                        <a14:foregroundMark x1="14286" y1="26061" x2="14286" y2="26061"/>
                        <a14:foregroundMark x1="21939" y1="34848" x2="21939" y2="34848"/>
                        <a14:foregroundMark x1="40476" y1="35455" x2="40476" y2="35455"/>
                        <a14:foregroundMark x1="33163" y1="44242" x2="33163" y2="44242"/>
                        <a14:foregroundMark x1="8333" y1="80606" x2="8333" y2="80606"/>
                        <a14:foregroundMark x1="4932" y1="80909" x2="4932" y2="80909"/>
                        <a14:foregroundMark x1="7483" y1="85455" x2="7653" y2="85455"/>
                        <a14:foregroundMark x1="12925" y1="83939" x2="12925" y2="83939"/>
                        <a14:foregroundMark x1="17007" y1="76364" x2="17007" y2="76364"/>
                        <a14:foregroundMark x1="18707" y1="77879" x2="18707" y2="77879"/>
                        <a14:foregroundMark x1="24320" y1="80606" x2="24320" y2="80606"/>
                        <a14:foregroundMark x1="28571" y1="80606" x2="28571" y2="80606"/>
                        <a14:foregroundMark x1="31803" y1="79091" x2="31803" y2="79091"/>
                        <a14:foregroundMark x1="16497" y1="84848" x2="16497" y2="84848"/>
                        <a14:foregroundMark x1="13265" y1="88485" x2="13265" y2="88485"/>
                        <a14:foregroundMark x1="27891" y1="90303" x2="27891" y2="90303"/>
                        <a14:foregroundMark x1="56463" y1="85455" x2="56463" y2="85455"/>
                        <a14:foregroundMark x1="52721" y1="84545" x2="52721" y2="84545"/>
                        <a14:foregroundMark x1="57143" y1="76061" x2="57143" y2="76061"/>
                        <a14:foregroundMark x1="62245" y1="78788" x2="62245" y2="78788"/>
                        <a14:foregroundMark x1="65476" y1="84848" x2="65476" y2="84848"/>
                        <a14:foregroundMark x1="63265" y1="83333" x2="63265" y2="83333"/>
                        <a14:foregroundMark x1="60544" y1="83030" x2="60544" y2="83030"/>
                        <a14:foregroundMark x1="68537" y1="85455" x2="68537" y2="85455"/>
                        <a14:foregroundMark x1="66837" y1="90909" x2="66837" y2="90909"/>
                        <a14:foregroundMark x1="65136" y1="90909" x2="65136" y2="90909"/>
                        <a14:foregroundMark x1="74490" y1="80000" x2="74490" y2="80000"/>
                        <a14:foregroundMark x1="77041" y1="85455" x2="77041" y2="85455"/>
                        <a14:foregroundMark x1="82483" y1="81515" x2="82483" y2="81515"/>
                        <a14:foregroundMark x1="78231" y1="80606" x2="78231" y2="80606"/>
                        <a14:foregroundMark x1="90136" y1="77879" x2="90136" y2="77879"/>
                        <a14:foregroundMark x1="83503" y1="75455" x2="83503" y2="75455"/>
                        <a14:foregroundMark x1="90986" y1="87273" x2="90986" y2="87273"/>
                        <a14:foregroundMark x1="85714" y1="88788" x2="85714" y2="88788"/>
                        <a14:foregroundMark x1="92347" y1="84545" x2="92347" y2="84545"/>
                        <a14:foregroundMark x1="42347" y1="78182" x2="42347" y2="78182"/>
                        <a14:foregroundMark x1="41497" y1="88182" x2="41497" y2="88182"/>
                        <a14:foregroundMark x1="35884" y1="83939" x2="35884" y2="83939"/>
                        <a14:foregroundMark x1="30442" y1="85455" x2="30442" y2="85455"/>
                        <a14:foregroundMark x1="21939" y1="76667" x2="21939" y2="76667"/>
                        <a14:foregroundMark x1="4762" y1="75152" x2="4762" y2="75152"/>
                        <a14:foregroundMark x1="35204" y1="74242" x2="35204" y2="74242"/>
                        <a14:foregroundMark x1="45068" y1="75455" x2="45068" y2="75455"/>
                        <a14:foregroundMark x1="51190" y1="74242" x2="51190" y2="74242"/>
                        <a14:foregroundMark x1="48129" y1="83333" x2="47619" y2="85455"/>
                        <a14:foregroundMark x1="45748" y1="90909" x2="45748" y2="90909"/>
                        <a14:foregroundMark x1="38605" y1="92121" x2="38605" y2="92121"/>
                        <a14:foregroundMark x1="23639" y1="92424" x2="23639" y2="92424"/>
                        <a14:foregroundMark x1="6973" y1="92727" x2="6973" y2="92727"/>
                        <a14:foregroundMark x1="4592" y1="91212" x2="4592" y2="91212"/>
                        <a14:foregroundMark x1="74150" y1="93333" x2="74150" y2="93333"/>
                        <a14:foregroundMark x1="71769" y1="81515" x2="71769" y2="81515"/>
                        <a14:foregroundMark x1="66667" y1="76061" x2="66667" y2="76061"/>
                        <a14:foregroundMark x1="76531" y1="93939" x2="76531" y2="93939"/>
                        <a14:foregroundMark x1="87755" y1="92424" x2="87755" y2="92424"/>
                        <a14:foregroundMark x1="91327" y1="93333" x2="91327" y2="93333"/>
                        <a14:backgroundMark x1="69048" y1="66970" x2="69048" y2="66970"/>
                        <a14:backgroundMark x1="14456" y1="90303" x2="14966" y2="9030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49080" y="1619672"/>
            <a:ext cx="2443131" cy="1372928"/>
          </a:xfrm>
          <a:prstGeom prst="rect">
            <a:avLst/>
          </a:prstGeom>
          <a:noFill/>
        </p:spPr>
      </p:pic>
      <p:pic>
        <p:nvPicPr>
          <p:cNvPr id="24583" name="Picture 7" descr="https://erpuleva-krasds1.edumsko.ru/uploads/33900/33874/section/675841/konsul_tacii/.thumbs/30.png?15146423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4784" y="3347864"/>
            <a:ext cx="3816424" cy="1820934"/>
          </a:xfrm>
          <a:prstGeom prst="rect">
            <a:avLst/>
          </a:prstGeom>
          <a:noFill/>
        </p:spPr>
      </p:pic>
      <p:pic>
        <p:nvPicPr>
          <p:cNvPr id="24585" name="Picture 9" descr="https://ds04.infourok.ru/uploads/ex/0c67/0007fba6-060f3cb6/hello_html_m55a9f91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8880" y="6669463"/>
            <a:ext cx="3240360" cy="223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640" y="251520"/>
            <a:ext cx="6480720" cy="86409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8640" y="909464"/>
            <a:ext cx="640871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Таким образом, режим дня – это режим жизни.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Дети, не соблюдая режим, больше подвержены простудным заболеваниям.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 насколько более тщательно родители продумают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ре-жим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дня для своего ребенка и постараются внедрить его в жизнь, настолько это положительно отразиться на всех сторонах жизни и здоровья вашего ребенка.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indent="95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Соблюдение правильного режима дня должно стать для ребенка устойчивой привычкой, превратиться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потреб-ность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этого необходима последовательность.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Доста-точно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позволить ребенку не вовремя лечь спать, позже встать, увлечься играми — полезные навыки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разрушат-ся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беспорядок станет привычным.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www.psyoffice.ru/uploads/news/13/2017/7213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5099776"/>
            <a:ext cx="4680520" cy="363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656</Words>
  <Application>Microsoft Office PowerPoint</Application>
  <PresentationFormat>Экран (4:3)</PresentationFormat>
  <Paragraphs>94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Вадим и Света</cp:lastModifiedBy>
  <cp:revision>24</cp:revision>
  <dcterms:created xsi:type="dcterms:W3CDTF">2018-10-17T08:12:29Z</dcterms:created>
  <dcterms:modified xsi:type="dcterms:W3CDTF">2018-11-11T05:12:14Z</dcterms:modified>
</cp:coreProperties>
</file>