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74D5-B658-43A3-9E5C-0EA37DC5FE04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6CBF-D47C-44FE-8F14-E7D08C9D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02EE-7D04-4164-B9E8-6648202BAA83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2AAD-F495-462B-BE5D-5CE9F33C1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1B7C-06C7-458B-870D-CF5F0EDFFE48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AEF7-E85C-40F1-865D-D62D1D58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3016-7632-4765-A7E2-0F5D1D9371A1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43ED-BAAE-4FBD-BB91-DCA777728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A572-D4FA-44EF-A4E4-02D9666AC1EA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E9C4-A497-4DCC-BE64-8AF7A13D4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1D9A-BEFD-4FE0-B402-5839DDC1BF54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6B3E-2D39-4608-AF16-B0BBF0C4B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AF25-F5B4-4745-B4B0-06598F22CB96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3FFA-10AE-4D03-9EA3-833650E8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628C-0279-4369-A275-55092EAB6E0A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6A8C-9F97-4B81-9512-0EEFFF32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5678-C2AF-40B7-AFA8-D191D6E20ACF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4F7A-02FF-43E6-88B6-F55865B6D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A722-342C-4E93-8D50-82117F39BEB6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F478-D52D-4DBF-B237-47EA5CB0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AB25-59DA-402B-A4B6-358F7FB71D7C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6A38-A318-43D2-9FE0-D3A3C9245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ABBD3F-6BC9-42F1-AF4D-55BC902C4AC6}" type="datetimeFigureOut">
              <a:rPr lang="ru-RU"/>
              <a:pPr>
                <a:defRPr/>
              </a:pPr>
              <a:t>чт 27.12.18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4C438-F42F-4588-A55D-398CB055F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hyperlink" Target="https://alter-zdrav.ru/ryabina-krasnaya-poleznye-svojstva-i-protivopokazaniya/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hyperlink" Target="https://alter-zdrav.ru/poleznye-svojstva-shipovnika/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hyperlink" Target="https://alter-zdrav.ru/shpinat-polza-i-vred-poleznye-svojstva-i-protivopokazaniya/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s://alter-zdrav.ru/cheremsha-poleznye-svojstva-i-protivopokazaniya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st2.depositphotos.com/1013886/10274/i/950/depositphotos_102741340-stock-photo-organic-food-background-food-phot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68538" y="1338263"/>
            <a:ext cx="64436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«ЦРР №28 «Огонек»</a:t>
            </a:r>
            <a:endParaRPr lang="ru-RU" sz="2000"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eaLnBrk="0" hangingPunct="0"/>
            <a:endParaRPr lang="ru-RU" sz="28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</a:t>
            </a:r>
          </a:p>
          <a:p>
            <a:pPr algn="ctr" eaLnBrk="0" hangingPunct="0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витаминов в детском питании»</a:t>
            </a:r>
          </a:p>
          <a:p>
            <a:pPr eaLnBrk="0" hangingPunct="0"/>
            <a:endParaRPr lang="ru-RU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Подготовили воспитатели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гр. №3 «Незабудки»:</a:t>
            </a:r>
          </a:p>
          <a:p>
            <a:pPr eaLnBrk="0" hangingPunct="0"/>
            <a:r>
              <a:rPr 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Внукова Е.В.,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Савотина Л.М.</a:t>
            </a:r>
          </a:p>
          <a:p>
            <a:pPr algn="ctr" eaLnBrk="0" hangingPunct="0"/>
            <a:endParaRPr lang="ru-RU" sz="2000" b="1">
              <a:latin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</a:rPr>
              <a:t>2018 г. </a:t>
            </a:r>
            <a:endParaRPr lang="ru-RU" sz="20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https://thumbs.dreamstime.com/z/%D0%BE%D0%B2%D0%BE%D1%89%D0%B8-%D1%80%D0%B0%D0%BC%D0%BA%D0%B8-%D1%83%D1%81%D1%82%D0%B0%D0%BD%D0%BE%D0%B2-%D0%B5%D0%BD%D0%BD%D1%8B%D0%B5-58223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55650" y="482600"/>
            <a:ext cx="7993063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Витамины играют огромную роль во всех процессах жизнедеятельности 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организма: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1) регулируют обмен веществ;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участвуют в образовании ферментов и гормонов, в окислительных реакциях;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повышают сопротивляемость организма к различным заболеваниям и  другим вредным факторам окружающей среды.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Особенно важно достаточное поступление витаминов в организм в период дошкольного возраста, отличающийся интенсивным развитием и формированием различных органов и систем, напряженностью обменных процессов, совершенствованием структуры и функций центральной нервной системы.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Обычно детям не хватает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витаминов группы С, В, А и бетакаротина.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 рацион детей необходимо регулярно включать достаточное количество продуктов, являющихся основными источниками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  <a:r>
              <a:rPr lang="ru-RU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  </a:t>
            </a:r>
          </a:p>
          <a:p>
            <a:r>
              <a:rPr lang="ru-RU" b="1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Признаки, которые проявляются при недостатке витаминов у детей: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повышенная восприимчивость к инфекционным заболеваниям; отставание детей в росте и развитии; быстрая утомляемость; общая слабость; снижение эмоциональной активности, вялость, раздражительность; снижение памяти, головные боли; кровоточивость десен; сухость кожи.</a:t>
            </a:r>
            <a:endParaRPr lang="ru-RU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9144000" y="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помидоры, капуста брокколи, сладкий красный перец, морковь, тыква, бобовые.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Фрукты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хурма, абрикосы, персики, виноград, арбуз, дыня.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Ягоды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2"/>
              </a:rPr>
              <a:t>шиповник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3"/>
              </a:rPr>
              <a:t>красная рябина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боярышник, облепиха, калина, черешня.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Зелень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укроп, петрушка, зеленый лук, сельдерей, 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4"/>
              </a:rPr>
              <a:t>черемша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щавель, 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5"/>
              </a:rPr>
              <a:t>шпинат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Другие продукты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говяжья печень, маргарин, сметана, творог, красная икра, желток яйца курицы, рыбий жир, угорь.</a:t>
            </a:r>
          </a:p>
        </p:txBody>
      </p:sp>
      <p:pic>
        <p:nvPicPr>
          <p:cNvPr id="15363" name="Picture 2" descr="https://arhivurokov.ru/kopilka/up/html/2017/06/25/k_594faaa9ed289/423106_1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6192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388" y="1844675"/>
            <a:ext cx="5543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 </a:t>
            </a:r>
          </a:p>
          <a:p>
            <a:r>
              <a:rPr lang="ru-RU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необходим:</a:t>
            </a: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крепкие кости и зубы;</a:t>
            </a: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здоровая слизистая оболочка;</a:t>
            </a: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хорошее зрение;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здоровая кожа, волосы и ногти;</a:t>
            </a: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крепкая иммунная система;</a:t>
            </a:r>
          </a:p>
          <a:p>
            <a:pPr>
              <a:buFont typeface="Arial" charset="0"/>
              <a:buChar char="•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профилактика раковых заболеваний</a:t>
            </a:r>
          </a:p>
        </p:txBody>
      </p:sp>
      <p:pic>
        <p:nvPicPr>
          <p:cNvPr id="15365" name="Picture 14" descr="http://zergutdesign.ru/images/news/2014/10/27/broccol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http://funforkids.ru/pictures/tomatophoto/tomato02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076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0" descr="https://images.ua.prom.st/100173546_w640_h640_perec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768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2" descr="https://img-fotki.yandex.ru/get/62142/200418627.15c/0_16e7e8_bbc6edff_ori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12842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6"/>
          <p:cNvSpPr>
            <a:spLocks noChangeArrowheads="1"/>
          </p:cNvSpPr>
          <p:nvPr/>
        </p:nvSpPr>
        <p:spPr bwMode="auto">
          <a:xfrm>
            <a:off x="1476375" y="836613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>
              <a:latin typeface="Calibri" pitchFamily="34" charset="0"/>
            </a:endParaRPr>
          </a:p>
        </p:txBody>
      </p:sp>
      <p:pic>
        <p:nvPicPr>
          <p:cNvPr id="15370" name="Picture 24" descr="http://pngimg.com/uploads/pea/pea_PNG2433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1149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8" descr="http://pngimg.com/uploads/persimmon/persimmon_PNG9199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5876925"/>
            <a:ext cx="1300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0" descr="http://www.pngmart.com/files/1/Apricot-PNG-Clipart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661025"/>
            <a:ext cx="1563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2" descr="https://www.freeiconspng.com/uploads/peach-png-peaches-25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465296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Прямоугольник 24"/>
          <p:cNvSpPr>
            <a:spLocks noChangeArrowheads="1"/>
          </p:cNvSpPr>
          <p:nvPr/>
        </p:nvSpPr>
        <p:spPr bwMode="auto">
          <a:xfrm>
            <a:off x="6443663" y="5229225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>
              <a:latin typeface="Calibri" pitchFamily="34" charset="0"/>
            </a:endParaRPr>
          </a:p>
        </p:txBody>
      </p:sp>
      <p:pic>
        <p:nvPicPr>
          <p:cNvPr id="15375" name="Picture 34" descr="https://img-fotki.yandex.ru/get/196237/200418627.199/0_1868e4_b945cf4_orig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7264">
            <a:off x="4678363" y="4202113"/>
            <a:ext cx="216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Прямоугольник 26"/>
          <p:cNvSpPr>
            <a:spLocks noChangeArrowheads="1"/>
          </p:cNvSpPr>
          <p:nvPr/>
        </p:nvSpPr>
        <p:spPr bwMode="auto">
          <a:xfrm>
            <a:off x="250825" y="5373688"/>
            <a:ext cx="3924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продукты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говяжья печень, маргарин, сметана, творог, красная икра, желток яйца курицы, рыбий жир, угорь.</a:t>
            </a:r>
          </a:p>
        </p:txBody>
      </p:sp>
      <p:pic>
        <p:nvPicPr>
          <p:cNvPr id="15377" name="Picture 36" descr="https://tsvetyzhizni.ru/wp-content/uploads/2018/05/watermelon-154510_960_720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573463"/>
            <a:ext cx="1677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38" descr="http://pngimg.com/uploads/melon/melon_PNG14380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778500"/>
            <a:ext cx="1457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Прямоугольник 29"/>
          <p:cNvSpPr>
            <a:spLocks noChangeArrowheads="1"/>
          </p:cNvSpPr>
          <p:nvPr/>
        </p:nvSpPr>
        <p:spPr bwMode="auto">
          <a:xfrm>
            <a:off x="6948488" y="2708275"/>
            <a:ext cx="85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Ягоды</a:t>
            </a:r>
            <a:endParaRPr lang="ru-RU">
              <a:latin typeface="Calibri" pitchFamily="34" charset="0"/>
            </a:endParaRPr>
          </a:p>
        </p:txBody>
      </p:sp>
      <p:pic>
        <p:nvPicPr>
          <p:cNvPr id="15380" name="Picture 40" descr="http://s017.radikal.ru/i422/1111/4f/6dc8e9f28696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142546">
            <a:off x="8015288" y="2008188"/>
            <a:ext cx="9064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2" descr="http://www.playcast.ru/uploads/2018/10/31/26058055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92613" flipH="1">
            <a:off x="6880225" y="2208213"/>
            <a:ext cx="914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4" descr="https://i2.wp.com/berry.in.ua/wp-content/uploads/2017/11/%D0%B2%D0%B8%D0%B7%D0%B8%D1%82%D0%BA%D0%B0.png?resize=650%2C340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14398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6" descr="http://www.playcast.ru/uploads/2017/08/09/23181264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1279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48" descr="http://www.playcast.ru/uploads/2017/02/10/21600852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9241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Прямоугольник 35"/>
          <p:cNvSpPr>
            <a:spLocks noChangeArrowheads="1"/>
          </p:cNvSpPr>
          <p:nvPr/>
        </p:nvSpPr>
        <p:spPr bwMode="auto">
          <a:xfrm>
            <a:off x="5940425" y="908050"/>
            <a:ext cx="89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Зелень</a:t>
            </a:r>
            <a:endParaRPr lang="ru-RU">
              <a:latin typeface="Calibri" pitchFamily="34" charset="0"/>
            </a:endParaRPr>
          </a:p>
        </p:txBody>
      </p:sp>
      <p:pic>
        <p:nvPicPr>
          <p:cNvPr id="15386" name="Picture 50" descr="https://www.gourmeteria.ru/uploads/good/970_59a3ca15abede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588" y="0"/>
            <a:ext cx="12684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52" descr="https://img-fotki.yandex.ru/get/5504/ladyo2004.1ad/0_58ac1_669c3d02_XL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124618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4" descr="http://irkcr.ru/files/products/4d665ed4a69de%5B1%5D.355x.png?696546133b55bd4833e5a67c3ddec34b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82219">
            <a:off x="5911056" y="-270668"/>
            <a:ext cx="16303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56" descr="http://diysolarpanelsv.com/images/lettuce-clipart-black-and-white-no-background-43.pn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125538"/>
            <a:ext cx="1317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58" descr="https://pngimg.com/uploads/salad/salad_PNG2814.pn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1393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keydoc.ru/wp-content/uploads/2015/12/vitamin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925" y="188913"/>
            <a:ext cx="27590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820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Витамины группы В – это группа водорастворимых соединений,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которые принимают участие во всех обменных процессах,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протекающих в организме. Они способствуют высвобождению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энергии из различных пищевых веществ, в которых присутству-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ют калории. Препараты витаминов данной группы широко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применяются для лечения заболеваний нервной системы.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6388" name="Picture 4" descr="http://okeydoc.ru/wp-content/uploads/2015/12/vitamina-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095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okeydoc.ru/wp-content/uploads/2015/12/9096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082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okeydoc.ru/wp-content/uploads/2015/12/1363882109_v-kakih-produktah-soderzhitsya-vitamin-v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2349500"/>
            <a:ext cx="1620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okeydoc.ru/wp-content/uploads/2015/12/1363882109_v-kakih-produktah-soderzhitsya-vitamin-v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429000"/>
            <a:ext cx="15478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okeydoc.ru/wp-content/uploads/2015/12/1363882109_v-kakih-produktah-soderzhitsya-vitamin-v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023127">
            <a:off x="6059488" y="2293938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okeydoc.ru/wp-content/uploads/2015/12/1363882109_v-kakih-produktah-soderzhitsya-vitamin-v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1308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http://okeydoc.ru/wp-content/uploads/2015/12/vitamina-B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7596188" y="2997200"/>
            <a:ext cx="431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6396" name="Picture 4" descr="http://okeydoc.ru/wp-content/uploads/2015/12/vitamina-B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 descr="ÐÐ¾ÑÐ¼Ñ Ð¿Ð¾ÑÑÐµÐ±Ð»ÐµÐ½Ð¸Ñ Ð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4213"/>
            <a:ext cx="320516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ttp://okeydoc.ru/wp-content/uploads/2015/12/Vitamin-b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3938" y="4364038"/>
            <a:ext cx="23526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6" descr="ÐÐ´Ðµ ÑÐ¾Ð´ÐµÑÐ¶Ð¸ÑÑÑ Ð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31321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4" descr="http://okeydoc.ru/wp-content/uploads/2015/12/vitamina-B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792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7667625" y="4221163"/>
            <a:ext cx="433388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¤ÑÐ½ÐºÑÐ¸Ð¸ Ð²Ð¸ÑÐ°Ð¼Ð¸Ð½Ð° Ð¡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403350" y="1268413"/>
            <a:ext cx="16557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404813"/>
            <a:ext cx="88931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Витамин С выполняет следующие функции: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- участвует в синтезе антистрессовых гормонов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(адреналина, кортизола),  помогая преодоле-                  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вать стрессы;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- помогает выводить из организма  токсичес-                     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кие веществ (свинец, ртуть, оксиды углерода);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- снижает проницаемость сосудистых стенок;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- помогает синтезировать гормон радости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серотонин, благодаря которому улучшается настроение, устраняется депрессивное состояние;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повышает сопротивляемость организма к вирусам и бактериям – стимулирует иммун-ную систему;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улучшает желчеотделение;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регулирует свёртываемость крови;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стимулирует обмен веществ в организме.</a:t>
            </a:r>
          </a:p>
        </p:txBody>
      </p:sp>
      <p:pic>
        <p:nvPicPr>
          <p:cNvPr id="17413" name="Picture 18" descr="http://funforkids.ru/pictures/tomatophoto/tomato02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573463"/>
            <a:ext cx="1406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4" descr="https://i2.wp.com/berry.in.ua/wp-content/uploads/2017/11/%D0%B2%D0%B8%D0%B7%D0%B8%D1%82%D0%BA%D0%B0.png?resize=650%2C3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6525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6" descr="http://diysolarpanelsv.com/images/lettuce-clipart-black-and-white-no-background-4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661025"/>
            <a:ext cx="1676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0" descr="https://images.ua.prom.st/100173546_w640_h640_perec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1057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 descr="http://www.playcast.ru/uploads/2015/10/20/1553106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14398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http://clipart-library.com/img/200454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634038"/>
            <a:ext cx="11382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https://img-fotki.yandex.ru/get/15542/134091466.2f2/0_137a9e_5d30fefa_L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1462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0" descr="http://www.playcast.ru/uploads/2017/07/17/23038563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20113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2" descr="http://img-fotki.yandex.ru/get/9751/16969765.218/0_8e35e_cf1efd41_orig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084763"/>
            <a:ext cx="149066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thumbs.dreamstime.com/z/%D0%BE%D0%B2%D0%BE%D1%89%D0%B8-%D1%80%D0%B0%D0%BC%D0%BA%D0%B8-%D1%83%D1%81%D1%82%D0%B0%D0%BD%D0%BE%D0%B2-%D0%B5%D0%BD%D0%BD%D1%8B%D0%B5-58223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350" y="1916113"/>
            <a:ext cx="64436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 eaLnBrk="0" hangingPunct="0">
              <a:defRPr/>
            </a:pP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5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lang="ru-RU" sz="20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379</Words>
  <Application>Microsoft Office PowerPoint</Application>
  <PresentationFormat>Экран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 и Света</dc:creator>
  <cp:lastModifiedBy>Вадим и Света</cp:lastModifiedBy>
  <cp:revision>25</cp:revision>
  <dcterms:modified xsi:type="dcterms:W3CDTF">2018-12-27T14:25:35Z</dcterms:modified>
</cp:coreProperties>
</file>