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5" r:id="rId4"/>
    <p:sldId id="257" r:id="rId5"/>
    <p:sldId id="264" r:id="rId6"/>
    <p:sldId id="258" r:id="rId7"/>
    <p:sldId id="263" r:id="rId8"/>
    <p:sldId id="262" r:id="rId9"/>
    <p:sldId id="261" r:id="rId10"/>
    <p:sldId id="259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 noChangeArrowheads="1"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/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99C4-E94B-45FF-AE67-CFA791C8A27C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DB67E-0755-44A8-8971-B644D4D5DEB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EE17-A89D-4C16-9BC5-B3A15DD71B21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A0094-0F2B-4372-8295-46D79B2D9D2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 panose="020B0604020202020204"/>
                <a:cs typeface="+mn-cs"/>
              </a:rPr>
              <a:t>“</a:t>
            </a:r>
            <a:endParaRPr lang="en-US" sz="8000" dirty="0">
              <a:ln w="3175" cmpd="sng">
                <a:noFill/>
              </a:ln>
              <a:solidFill>
                <a:schemeClr val="accent1"/>
              </a:solidFill>
              <a:latin typeface="Arial" panose="020B0604020202020204"/>
              <a:cs typeface="+mn-cs"/>
            </a:endParaRP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 panose="020B0604020202020204"/>
                <a:cs typeface="+mn-cs"/>
              </a:rPr>
              <a:t>”</a:t>
            </a:r>
            <a:endParaRPr lang="en-US" sz="8000" dirty="0">
              <a:ln w="3175" cmpd="sng">
                <a:noFill/>
              </a:ln>
              <a:solidFill>
                <a:schemeClr val="accent1"/>
              </a:solidFill>
              <a:latin typeface="Arial" panose="020B0604020202020204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D4BDE-4741-4565-A7BD-60594AD45BB8}" type="datetimeFigureOut">
              <a:rPr lang="en-US"/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19C57-E36A-469B-9768-3D3571A0E1DA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726C-CDC6-4F20-BEF1-F4A6728E5A31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8A9F7-F0CE-496A-BB94-F718128ECDB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 panose="020B0604020202020204"/>
                <a:cs typeface="+mn-cs"/>
              </a:rPr>
              <a:t>“</a:t>
            </a:r>
            <a:endParaRPr lang="en-US" sz="8000" dirty="0">
              <a:ln w="3175" cmpd="sng">
                <a:noFill/>
              </a:ln>
              <a:solidFill>
                <a:schemeClr val="accent1"/>
              </a:solidFill>
              <a:latin typeface="Arial" panose="020B0604020202020204"/>
              <a:cs typeface="+mn-cs"/>
            </a:endParaRP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 panose="020B0604020202020204"/>
                <a:cs typeface="+mn-cs"/>
              </a:rPr>
              <a:t>”</a:t>
            </a:r>
            <a:endParaRPr lang="en-US" sz="8000" dirty="0">
              <a:ln w="3175" cmpd="sng">
                <a:noFill/>
              </a:ln>
              <a:solidFill>
                <a:schemeClr val="accent1"/>
              </a:solidFill>
              <a:latin typeface="Arial" panose="020B0604020202020204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DBE9B-C2C1-4240-80BC-39DDFD32220B}" type="datetimeFigureOut">
              <a:rPr lang="en-US"/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7F459-6E80-459D-8645-5937C7CD7311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18FE3-877D-411E-B495-557C9013CD5D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05E5-98CD-4BAF-BFA2-743F93F22DA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DB64B-D6A0-4052-82F0-ECCFC933BC7C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08711-7546-4995-88A9-10E8683AF14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D28D-9AFD-48F4-BB8C-A246316E87BB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F972F-BACB-4FB0-A112-311EEB839DA4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5A00D-C046-4BF0-BFE4-CC0FCFB0F2BF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2A75F-9729-40F6-BB61-E01076C2FE8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 noChangeArrowheads="1"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D0F46-B8DB-42A2-8297-667738EE75BE}" type="datetimeFigureOut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C9BB-6514-4AF9-8EAB-C6462F0A2E40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EFF4-8FE9-4ED3-A12F-86091D63EB5C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66BFE-09D9-48EE-9079-A57731AF561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5B9FB-4B91-41FF-8DBC-63BABE9B2139}" type="datetimeFigureOut">
              <a:rPr lang="en-US"/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C7B7-77E2-4ABA-9CE1-F4585B28035F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1B572-5093-4E53-B181-9271A45033DA}" type="datetimeFigureOut">
              <a:rPr lang="en-US"/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351A-8C81-48EB-B964-4BD3C4A8EE1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D79D-6AA4-4521-A24F-D84F2F6EC33B}" type="datetimeFigureOut">
              <a:rPr lang="en-US"/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F9FF7-9DB9-49C6-986C-A431ECB8423C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E7799-F056-45DC-8A3A-437411E1919E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1F8FC-092E-4D7B-A75D-1EEDB987EBA7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 noChangeArrowheads="1"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>
              <a:gd name="T0" fmla="*/ 0 w 9248"/>
              <a:gd name="T1" fmla="*/ 0 h 10000"/>
              <a:gd name="T2" fmla="*/ 9248 w 9248"/>
              <a:gd name="T3" fmla="*/ 10000 h 10000"/>
            </a:gdLst>
            <a:ahLst/>
            <a:cxnLst/>
            <a:rect l="T0" t="T1" r="T2" b="T3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79851-AA97-44FD-B16A-D176183F623B}" type="datetimeFigureOut">
              <a:rPr lang="en-US"/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55359-78A8-4E17-A97B-2BB3689F106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/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 noChangeArrowheads="1"/>
            </p:cNvSpPr>
            <p:nvPr/>
          </p:nvSpPr>
          <p:spPr bwMode="auto">
            <a:xfrm>
              <a:off x="2487613" y="2284222"/>
              <a:ext cx="85200" cy="534098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/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2"/>
            <p:cNvSpPr>
              <a:spLocks noChangeArrowheads="1"/>
            </p:cNvSpPr>
            <p:nvPr/>
          </p:nvSpPr>
          <p:spPr bwMode="auto">
            <a:xfrm>
              <a:off x="2597156" y="2779108"/>
              <a:ext cx="550418" cy="1978191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/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Freeform 13"/>
            <p:cNvSpPr>
              <a:spLocks noChangeArrowheads="1"/>
            </p:cNvSpPr>
            <p:nvPr/>
          </p:nvSpPr>
          <p:spPr bwMode="auto">
            <a:xfrm>
              <a:off x="3174622" y="4730255"/>
              <a:ext cx="519314" cy="1210171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/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9" name="Freeform 14"/>
            <p:cNvSpPr>
              <a:spLocks noChangeArrowheads="1"/>
            </p:cNvSpPr>
            <p:nvPr/>
          </p:nvSpPr>
          <p:spPr bwMode="auto">
            <a:xfrm>
              <a:off x="3305804" y="5630785"/>
              <a:ext cx="146057" cy="309641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/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0" name="Freeform 15"/>
            <p:cNvSpPr>
              <a:spLocks noChangeArrowheads="1"/>
            </p:cNvSpPr>
            <p:nvPr/>
          </p:nvSpPr>
          <p:spPr bwMode="auto">
            <a:xfrm>
              <a:off x="2572813" y="2818321"/>
              <a:ext cx="700533" cy="2834099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/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1" name="Freeform 16"/>
            <p:cNvSpPr>
              <a:spLocks noChangeArrowheads="1"/>
            </p:cNvSpPr>
            <p:nvPr/>
          </p:nvSpPr>
          <p:spPr bwMode="auto">
            <a:xfrm>
              <a:off x="2506546" y="285750"/>
              <a:ext cx="90610" cy="2493358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/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2" name="Freeform 17"/>
            <p:cNvSpPr>
              <a:spLocks noChangeArrowheads="1"/>
            </p:cNvSpPr>
            <p:nvPr/>
          </p:nvSpPr>
          <p:spPr bwMode="auto">
            <a:xfrm>
              <a:off x="2553880" y="2599273"/>
              <a:ext cx="67619" cy="420517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3" name="Freeform 18"/>
            <p:cNvSpPr>
              <a:spLocks noChangeArrowheads="1"/>
            </p:cNvSpPr>
            <p:nvPr/>
          </p:nvSpPr>
          <p:spPr bwMode="auto">
            <a:xfrm>
              <a:off x="3143518" y="4757298"/>
              <a:ext cx="162286" cy="873487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/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4" name="Freeform 19"/>
            <p:cNvSpPr>
              <a:spLocks noChangeArrowheads="1"/>
            </p:cNvSpPr>
            <p:nvPr/>
          </p:nvSpPr>
          <p:spPr bwMode="auto">
            <a:xfrm>
              <a:off x="3147575" y="1282282"/>
              <a:ext cx="1768913" cy="3447973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/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5" name="Freeform 20"/>
            <p:cNvSpPr>
              <a:spLocks noChangeArrowheads="1"/>
            </p:cNvSpPr>
            <p:nvPr/>
          </p:nvSpPr>
          <p:spPr bwMode="auto">
            <a:xfrm>
              <a:off x="3273346" y="5652419"/>
              <a:ext cx="137943" cy="288007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/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6" name="Freeform 21"/>
            <p:cNvSpPr>
              <a:spLocks noChangeArrowheads="1"/>
            </p:cNvSpPr>
            <p:nvPr/>
          </p:nvSpPr>
          <p:spPr bwMode="auto">
            <a:xfrm>
              <a:off x="3143518" y="4655887"/>
              <a:ext cx="31104" cy="189300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7" name="Freeform 22"/>
            <p:cNvSpPr>
              <a:spLocks noChangeArrowheads="1"/>
            </p:cNvSpPr>
            <p:nvPr/>
          </p:nvSpPr>
          <p:spPr bwMode="auto">
            <a:xfrm>
              <a:off x="3211137" y="5410385"/>
              <a:ext cx="204209" cy="530041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/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27" name="Group 9"/>
          <p:cNvGrpSpPr/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 noChangeArrowheads="1"/>
            </p:cNvSpPr>
            <p:nvPr/>
          </p:nvSpPr>
          <p:spPr bwMode="auto">
            <a:xfrm>
              <a:off x="6627813" y="194833"/>
              <a:ext cx="408933" cy="3646504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/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8"/>
            <p:cNvSpPr>
              <a:spLocks noChangeArrowheads="1"/>
            </p:cNvSpPr>
            <p:nvPr/>
          </p:nvSpPr>
          <p:spPr bwMode="auto">
            <a:xfrm>
              <a:off x="7061730" y="3771618"/>
              <a:ext cx="349763" cy="1310216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/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9"/>
            <p:cNvSpPr>
              <a:spLocks noChangeArrowheads="1"/>
            </p:cNvSpPr>
            <p:nvPr/>
          </p:nvSpPr>
          <p:spPr bwMode="auto">
            <a:xfrm>
              <a:off x="7439105" y="5052893"/>
              <a:ext cx="357653" cy="82085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/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7" name="Freeform 30"/>
            <p:cNvSpPr>
              <a:spLocks noChangeArrowheads="1"/>
            </p:cNvSpPr>
            <p:nvPr/>
          </p:nvSpPr>
          <p:spPr bwMode="auto">
            <a:xfrm>
              <a:off x="7036746" y="3811082"/>
              <a:ext cx="457585" cy="1853508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/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8" name="Freeform 31"/>
            <p:cNvSpPr>
              <a:spLocks noChangeArrowheads="1"/>
            </p:cNvSpPr>
            <p:nvPr/>
          </p:nvSpPr>
          <p:spPr bwMode="auto">
            <a:xfrm>
              <a:off x="6993355" y="1263001"/>
              <a:ext cx="144639" cy="2508617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/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32"/>
            <p:cNvSpPr>
              <a:spLocks noChangeArrowheads="1"/>
            </p:cNvSpPr>
            <p:nvPr/>
          </p:nvSpPr>
          <p:spPr bwMode="auto">
            <a:xfrm>
              <a:off x="7525889" y="5640911"/>
              <a:ext cx="111767" cy="232840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/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0" name="Freeform 33"/>
            <p:cNvSpPr>
              <a:spLocks noChangeArrowheads="1"/>
            </p:cNvSpPr>
            <p:nvPr/>
          </p:nvSpPr>
          <p:spPr bwMode="auto">
            <a:xfrm>
              <a:off x="7020967" y="3599290"/>
              <a:ext cx="68375" cy="423584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/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1" name="Freeform 34"/>
            <p:cNvSpPr>
              <a:spLocks noChangeArrowheads="1"/>
            </p:cNvSpPr>
            <p:nvPr/>
          </p:nvSpPr>
          <p:spPr bwMode="auto">
            <a:xfrm>
              <a:off x="7411493" y="2802110"/>
              <a:ext cx="1168945" cy="2250783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/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2" name="Freeform 35"/>
            <p:cNvSpPr>
              <a:spLocks noChangeArrowheads="1"/>
            </p:cNvSpPr>
            <p:nvPr/>
          </p:nvSpPr>
          <p:spPr bwMode="auto">
            <a:xfrm>
              <a:off x="7494331" y="5664590"/>
              <a:ext cx="99932" cy="209161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/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Freeform 36"/>
            <p:cNvSpPr>
              <a:spLocks noChangeArrowheads="1"/>
            </p:cNvSpPr>
            <p:nvPr/>
          </p:nvSpPr>
          <p:spPr bwMode="auto">
            <a:xfrm>
              <a:off x="7411493" y="5081833"/>
              <a:ext cx="114396" cy="559078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/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37"/>
            <p:cNvSpPr>
              <a:spLocks noChangeArrowheads="1"/>
            </p:cNvSpPr>
            <p:nvPr/>
          </p:nvSpPr>
          <p:spPr bwMode="auto">
            <a:xfrm>
              <a:off x="7411493" y="4977910"/>
              <a:ext cx="32872" cy="189429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/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38"/>
            <p:cNvSpPr>
              <a:spLocks noChangeArrowheads="1"/>
            </p:cNvSpPr>
            <p:nvPr/>
          </p:nvSpPr>
          <p:spPr bwMode="auto">
            <a:xfrm>
              <a:off x="7439105" y="5434381"/>
              <a:ext cx="174882" cy="439370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/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miter lim="800000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D43085-E4D8-4F80-B524-347189752618}" type="datetimeFigureOut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F7B099-9020-476F-B607-2B5DFF8FD2A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5550" y="404813"/>
            <a:ext cx="6983413" cy="431800"/>
          </a:xfrm>
        </p:spPr>
        <p:txBody>
          <a:bodyPr/>
          <a:lstStyle/>
          <a:p>
            <a:pPr algn="ctr" eaLnBrk="1" hangingPunct="1"/>
            <a:r>
              <a:rPr lang="ru-RU" sz="1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МБДОУ «ЦРР №28 «Огонек», г. Бердск, Новосибирская область</a:t>
            </a:r>
            <a:endParaRPr lang="ru-RU" sz="1800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Заголовок 1"/>
          <p:cNvSpPr txBox="1"/>
          <p:nvPr/>
        </p:nvSpPr>
        <p:spPr bwMode="auto">
          <a:xfrm>
            <a:off x="766763" y="1916113"/>
            <a:ext cx="7777162" cy="1612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ctr">
              <a:defRPr/>
            </a:pPr>
            <a:r>
              <a:rPr lang="ru-RU" sz="3200" b="1" i="1">
                <a:solidFill>
                  <a:srgbClr val="17073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Знакомство детей и родителей </a:t>
            </a:r>
            <a:endParaRPr lang="ru-RU" sz="3200" b="1" i="1">
              <a:solidFill>
                <a:srgbClr val="17073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200" b="1" i="1">
                <a:solidFill>
                  <a:srgbClr val="17073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с программируемым  мини-роботом Вее-Воt  «Умная пчела»</a:t>
            </a:r>
            <a:r>
              <a:rPr lang="ru-RU" sz="3200">
                <a:solidFill>
                  <a:srgbClr val="17073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ru-RU" sz="3200">
              <a:solidFill>
                <a:srgbClr val="17073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8436" name="Picture 10" descr="1 (700x700, 147Kb)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824788" y="765175"/>
            <a:ext cx="42195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Подзаголовок 2"/>
          <p:cNvSpPr/>
          <p:nvPr/>
        </p:nvSpPr>
        <p:spPr bwMode="auto">
          <a:xfrm>
            <a:off x="6240463" y="4724400"/>
            <a:ext cx="575945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None/>
            </a:pPr>
            <a:r>
              <a:rPr lang="ru-RU" b="1" i="1">
                <a:latin typeface="Times New Roman" panose="02020603050405020304" pitchFamily="18" charset="0"/>
              </a:rPr>
              <a:t>Подготовили:</a:t>
            </a:r>
            <a:r>
              <a:rPr lang="ru-RU" b="1">
                <a:latin typeface="Times New Roman" panose="02020603050405020304" pitchFamily="18" charset="0"/>
              </a:rPr>
              <a:t> </a:t>
            </a:r>
            <a:r>
              <a:rPr lang="ru-RU">
                <a:latin typeface="Times New Roman" panose="02020603050405020304" pitchFamily="18" charset="0"/>
              </a:rPr>
              <a:t>воспитатели гр. №3 «Незабудки»</a:t>
            </a:r>
            <a:endParaRPr lang="ru-RU">
              <a:latin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None/>
            </a:pPr>
            <a:r>
              <a:rPr lang="ru-RU">
                <a:latin typeface="Times New Roman" panose="02020603050405020304" pitchFamily="18" charset="0"/>
              </a:rPr>
              <a:t>Внукова Евгения Владимировна (</a:t>
            </a:r>
            <a:r>
              <a:rPr lang="en-US">
                <a:latin typeface="Times New Roman" panose="02020603050405020304" pitchFamily="18" charset="0"/>
              </a:rPr>
              <a:t>I </a:t>
            </a:r>
            <a:r>
              <a:rPr lang="ru-RU">
                <a:latin typeface="Times New Roman" panose="02020603050405020304" pitchFamily="18" charset="0"/>
              </a:rPr>
              <a:t>кв.категория), </a:t>
            </a:r>
            <a:endParaRPr lang="ru-RU">
              <a:latin typeface="Times New Roman" panose="02020603050405020304" pitchFamily="18" charset="0"/>
            </a:endParaRPr>
          </a:p>
          <a:p>
            <a: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None/>
            </a:pPr>
            <a:r>
              <a:rPr lang="ru-RU">
                <a:latin typeface="Times New Roman" panose="02020603050405020304" pitchFamily="18" charset="0"/>
              </a:rPr>
              <a:t>Сапожникова Мария Шангуловна. </a:t>
            </a:r>
            <a:endParaRPr lang="ru-RU" b="1">
              <a:latin typeface="Times New Roman" panose="02020603050405020304" pitchFamily="18" charset="0"/>
            </a:endParaRPr>
          </a:p>
        </p:txBody>
      </p:sp>
      <p:sp>
        <p:nvSpPr>
          <p:cNvPr id="18438" name="Подзаголовок 2"/>
          <p:cNvSpPr/>
          <p:nvPr/>
        </p:nvSpPr>
        <p:spPr bwMode="auto">
          <a:xfrm>
            <a:off x="3935413" y="6165850"/>
            <a:ext cx="4176712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None/>
            </a:pPr>
            <a:r>
              <a:rPr lang="ru-RU" b="1">
                <a:latin typeface="Times New Roman" panose="02020603050405020304" pitchFamily="18" charset="0"/>
              </a:rPr>
              <a:t>2019 год</a:t>
            </a:r>
            <a:endParaRPr lang="ru-RU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07988" y="2636838"/>
            <a:ext cx="11520487" cy="20145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/>
            <a:r>
              <a:rPr lang="ru-RU">
                <a:latin typeface="Times New Roman" panose="02020603050405020304" pitchFamily="18" charset="0"/>
              </a:rPr>
              <a:t>     Повышение качества образования в соответствии с требованиями современного общества - </a:t>
            </a:r>
            <a:r>
              <a:rPr lang="ru-RU" b="1" i="1">
                <a:latin typeface="Times New Roman" panose="02020603050405020304" pitchFamily="18" charset="0"/>
              </a:rPr>
              <a:t>цель информатизации образования</a:t>
            </a:r>
            <a:r>
              <a:rPr lang="ru-RU">
                <a:latin typeface="Times New Roman" panose="02020603050405020304" pitchFamily="18" charset="0"/>
              </a:rPr>
              <a:t> </a:t>
            </a:r>
            <a:endParaRPr lang="ru-RU">
              <a:latin typeface="Times New Roman" panose="02020603050405020304" pitchFamily="18" charset="0"/>
            </a:endParaRPr>
          </a:p>
          <a:p>
            <a:pPr defTabSz="914400"/>
            <a:r>
              <a:rPr lang="ru-RU">
                <a:latin typeface="Times New Roman" panose="02020603050405020304" pitchFamily="18" charset="0"/>
              </a:rPr>
              <a:t>      Если же говорить о маленьких детях, то познание окружающего мира происходит через игру, которая превращает скучный процесс обучения в увлекательное действие. </a:t>
            </a:r>
            <a:endParaRPr lang="ru-RU">
              <a:latin typeface="Times New Roman" panose="02020603050405020304" pitchFamily="18" charset="0"/>
            </a:endParaRPr>
          </a:p>
          <a:p>
            <a:pPr defTabSz="914400"/>
            <a:r>
              <a:rPr lang="ru-RU">
                <a:latin typeface="Times New Roman" panose="02020603050405020304" pitchFamily="18" charset="0"/>
              </a:rPr>
              <a:t>     Эффективность игры, зависит от игрового оборудования. От того, какие игры и игрушки окружают ребенка, во многом зависит его интеллектуальное, творческое и личностное развитие, а так же формиро-  </a:t>
            </a:r>
            <a:endParaRPr lang="ru-RU">
              <a:latin typeface="Times New Roman" panose="02020603050405020304" pitchFamily="18" charset="0"/>
            </a:endParaRPr>
          </a:p>
          <a:p>
            <a:pPr defTabSz="914400"/>
            <a:r>
              <a:rPr lang="ru-RU">
                <a:latin typeface="Times New Roman" panose="02020603050405020304" pitchFamily="18" charset="0"/>
              </a:rPr>
              <a:t>                        вание его нравственных установок и ценностей. </a:t>
            </a:r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77800" y="333375"/>
            <a:ext cx="11019170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defTabSz="914400"/>
            <a:r>
              <a:rPr lang="ru-RU" dirty="0">
                <a:latin typeface="Times New Roman" panose="02020603050405020304" pitchFamily="18" charset="0"/>
              </a:rPr>
              <a:t>    В современном обществе компьютер – это дидактическое средство, обладающее  огромными </a:t>
            </a:r>
            <a:r>
              <a:rPr lang="ru-RU" dirty="0" err="1">
                <a:latin typeface="Times New Roman" panose="02020603050405020304" pitchFamily="18" charset="0"/>
              </a:rPr>
              <a:t>способнос</a:t>
            </a:r>
            <a:r>
              <a:rPr lang="ru-RU" dirty="0">
                <a:latin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</a:endParaRPr>
          </a:p>
          <a:p>
            <a:pPr defTabSz="914400"/>
            <a:r>
              <a:rPr lang="ru-RU" dirty="0" err="1">
                <a:latin typeface="Times New Roman" panose="02020603050405020304" pitchFamily="18" charset="0"/>
              </a:rPr>
              <a:t>тями</a:t>
            </a:r>
            <a:r>
              <a:rPr lang="ru-RU" dirty="0">
                <a:latin typeface="Times New Roman" panose="02020603050405020304" pitchFamily="18" charset="0"/>
              </a:rPr>
              <a:t>. Информационные компьютерные технологии с каждым днем всё увереннее проникают в различные </a:t>
            </a:r>
            <a:endParaRPr lang="ru-RU" dirty="0">
              <a:latin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</a:rPr>
              <a:t>сферы жизнедеятельности человека. Эффективность образовательного процесса сегодня так же невозможно </a:t>
            </a:r>
            <a:endParaRPr lang="ru-RU" dirty="0">
              <a:latin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</a:rPr>
              <a:t>представить без использования технических и компьютерных средств.</a:t>
            </a:r>
            <a:endParaRPr lang="ru-RU" dirty="0">
              <a:latin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ФЗ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01 сентября 2013 года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п. 26)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говорится о том,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 компьютеры, информационно-телекоммуникационные сети, аппаратно-программные и аудиовизуальные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средства, необходимые для организации образовательной деятельности относятся к средствам обучения 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воспитания.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63525" y="4724400"/>
            <a:ext cx="11664950" cy="173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defTabSz="914400"/>
            <a:r>
              <a:rPr lang="ru-RU" dirty="0"/>
              <a:t>   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активной жизненной позиции заведующего  ДОУ в саду действует инновационная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площадка, реализующая инновационный образовательный проект «Создание условий для формирования конструктивного мышления и элементарного программирования у дошкольников через инновационные средства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би-боты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простейшие роботы, конструктор )».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Было приобретение: комплект  программируемых мини-роботов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Вее-Воt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игровое поле «Остров сокровищ», конструкторы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Куборо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LEGO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 LEGO DUPLO.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47850" y="340350"/>
            <a:ext cx="10344150" cy="6370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 indent="228600"/>
            <a:r>
              <a:rPr lang="ru-RU" sz="2000" dirty="0"/>
              <a:t>                            </a:t>
            </a:r>
            <a:r>
              <a:rPr lang="ru-RU" sz="2400" dirty="0"/>
              <a:t>Принципиально новым в с процессе обучения является   </a:t>
            </a:r>
            <a:endParaRPr lang="ru-RU" sz="2400" dirty="0"/>
          </a:p>
          <a:p>
            <a:pPr indent="228600"/>
            <a:r>
              <a:rPr lang="ru-RU" sz="2400" dirty="0"/>
              <a:t>                    внедрение таких инновационных технологий, как </a:t>
            </a:r>
            <a:r>
              <a:rPr lang="ru-RU" sz="2400" dirty="0" err="1" smtClean="0"/>
              <a:t>прог</a:t>
            </a:r>
            <a:r>
              <a:rPr lang="ru-RU" sz="2400" dirty="0" smtClean="0"/>
              <a:t>-   </a:t>
            </a:r>
            <a:endParaRPr lang="ru-RU" sz="2400" dirty="0" smtClean="0"/>
          </a:p>
          <a:p>
            <a:pPr indent="228600"/>
            <a:r>
              <a:rPr lang="ru-RU" sz="2400" dirty="0" smtClean="0"/>
              <a:t> </a:t>
            </a:r>
            <a:r>
              <a:rPr lang="ru-RU" sz="2400" dirty="0" smtClean="0"/>
              <a:t>                   </a:t>
            </a:r>
            <a:r>
              <a:rPr lang="ru-RU" sz="2400" dirty="0" err="1" smtClean="0"/>
              <a:t>раммируемый</a:t>
            </a:r>
            <a:r>
              <a:rPr lang="ru-RU" sz="2400" dirty="0" smtClean="0"/>
              <a:t> </a:t>
            </a:r>
            <a:r>
              <a:rPr lang="ru-RU" sz="2400" dirty="0"/>
              <a:t>мини-робот </a:t>
            </a:r>
            <a:r>
              <a:rPr lang="ru-RU" sz="2400" i="1" dirty="0"/>
              <a:t>«</a:t>
            </a:r>
            <a:r>
              <a:rPr lang="ru-RU" sz="2400" b="1" i="1" dirty="0" err="1"/>
              <a:t>Bee-Bot</a:t>
            </a:r>
            <a:r>
              <a:rPr lang="ru-RU" sz="2400" i="1" dirty="0"/>
              <a:t>». </a:t>
            </a:r>
            <a:r>
              <a:rPr lang="ru-RU" sz="2400" dirty="0"/>
              <a:t>Работа с этим </a:t>
            </a:r>
            <a:r>
              <a:rPr lang="ru-RU" sz="2400" dirty="0" smtClean="0"/>
              <a:t>   </a:t>
            </a:r>
            <a:endParaRPr lang="ru-RU" sz="2400" dirty="0" smtClean="0"/>
          </a:p>
          <a:p>
            <a:pPr indent="228600"/>
            <a:r>
              <a:rPr lang="ru-RU" sz="2400" dirty="0" smtClean="0"/>
              <a:t> </a:t>
            </a:r>
            <a:r>
              <a:rPr lang="ru-RU" sz="2400" dirty="0" smtClean="0"/>
              <a:t>                   </a:t>
            </a:r>
            <a:r>
              <a:rPr lang="ru-RU" sz="2400" dirty="0" smtClean="0"/>
              <a:t>игровым  оборудованием </a:t>
            </a:r>
            <a:r>
              <a:rPr lang="ru-RU" sz="2400" dirty="0"/>
              <a:t>делает процесс  обучения не </a:t>
            </a:r>
            <a:endParaRPr lang="ru-RU" sz="2400" dirty="0" smtClean="0"/>
          </a:p>
          <a:p>
            <a:pPr indent="228600"/>
            <a:r>
              <a:rPr lang="ru-RU" sz="2400" dirty="0" smtClean="0"/>
              <a:t> </a:t>
            </a:r>
            <a:r>
              <a:rPr lang="ru-RU" sz="2400" dirty="0" smtClean="0"/>
              <a:t>                   </a:t>
            </a:r>
            <a:r>
              <a:rPr lang="ru-RU" sz="2400" dirty="0" smtClean="0"/>
              <a:t>рутинным</a:t>
            </a:r>
            <a:r>
              <a:rPr lang="ru-RU" sz="2400" dirty="0"/>
              <a:t>, </a:t>
            </a:r>
            <a:r>
              <a:rPr lang="ru-RU" sz="2400" dirty="0" smtClean="0"/>
              <a:t>а </a:t>
            </a:r>
            <a:r>
              <a:rPr lang="ru-RU" sz="2400" dirty="0"/>
              <a:t>интересным: позволяют усилить мотивацию </a:t>
            </a:r>
            <a:endParaRPr lang="ru-RU" sz="2400" dirty="0" smtClean="0"/>
          </a:p>
          <a:p>
            <a:pPr indent="228600"/>
            <a:r>
              <a:rPr lang="ru-RU" sz="2400" dirty="0" smtClean="0"/>
              <a:t> </a:t>
            </a:r>
            <a:r>
              <a:rPr lang="ru-RU" sz="2400" dirty="0" smtClean="0"/>
              <a:t>                   </a:t>
            </a:r>
            <a:r>
              <a:rPr lang="ru-RU" sz="2400" dirty="0" smtClean="0"/>
              <a:t>ребёнка</a:t>
            </a:r>
            <a:r>
              <a:rPr lang="ru-RU" sz="2400" dirty="0"/>
              <a:t>, </a:t>
            </a:r>
            <a:r>
              <a:rPr lang="ru-RU" sz="2400" dirty="0" smtClean="0"/>
              <a:t>способствует </a:t>
            </a:r>
            <a:r>
              <a:rPr lang="ru-RU" sz="2400" dirty="0"/>
              <a:t>обучению детей новейшим образовательным </a:t>
            </a:r>
            <a:r>
              <a:rPr lang="ru-RU" sz="2400" dirty="0" smtClean="0"/>
              <a:t> </a:t>
            </a:r>
            <a:r>
              <a:rPr lang="ru-RU" sz="2400" dirty="0"/>
              <a:t>технологиям, знакомит их с </a:t>
            </a:r>
            <a:r>
              <a:rPr lang="ru-RU" sz="2400" b="1" dirty="0"/>
              <a:t>возможностями</a:t>
            </a:r>
            <a:r>
              <a:rPr lang="ru-RU" sz="2400" dirty="0"/>
              <a:t> и навыками </a:t>
            </a:r>
            <a:r>
              <a:rPr lang="ru-RU" sz="2400" dirty="0" err="1"/>
              <a:t>компьютер-ных</a:t>
            </a:r>
            <a:r>
              <a:rPr lang="ru-RU" sz="2400" dirty="0"/>
              <a:t> технологий.</a:t>
            </a:r>
            <a:endParaRPr lang="ru-RU" sz="2400" dirty="0"/>
          </a:p>
          <a:p>
            <a:pPr indent="228600"/>
            <a:r>
              <a:rPr lang="ru-RU" sz="2400" dirty="0"/>
              <a:t>  Программируемый робот </a:t>
            </a:r>
            <a:r>
              <a:rPr lang="ru-RU" sz="2400" b="1" i="1" dirty="0"/>
              <a:t>«</a:t>
            </a:r>
            <a:r>
              <a:rPr lang="ru-RU" sz="2400" b="1" i="1" dirty="0" err="1"/>
              <a:t>Bee-Bot</a:t>
            </a:r>
            <a:r>
              <a:rPr lang="ru-RU" sz="2400" b="1" i="1" dirty="0"/>
              <a:t>»</a:t>
            </a:r>
            <a:r>
              <a:rPr lang="ru-RU" sz="2400" i="1" dirty="0"/>
              <a:t> </a:t>
            </a:r>
            <a:r>
              <a:rPr lang="ru-RU" sz="2400" dirty="0"/>
              <a:t>предназначен для </a:t>
            </a:r>
            <a:r>
              <a:rPr lang="ru-RU" sz="2400" dirty="0" err="1"/>
              <a:t>использова-ния</a:t>
            </a:r>
            <a:r>
              <a:rPr lang="ru-RU" sz="2400" dirty="0"/>
              <a:t> детьми от 3 до 7 лет. В процессе игры с умной пчелой, у детей происходит развитие логического мышления, мелкой моторики, </a:t>
            </a:r>
            <a:r>
              <a:rPr lang="ru-RU" sz="2400" dirty="0" err="1"/>
              <a:t>ком-муникативных</a:t>
            </a:r>
            <a:r>
              <a:rPr lang="ru-RU" sz="2400" dirty="0"/>
              <a:t> навыков, умения работать в группе, умения составлять алгоритмы, пространственной ориентации, словарного запаса, умения считать. Увлекательно, оригинально, необычно - именно так можно организовать образовательный процесс и проводить время, свободное от занятий. Овладев логическими операциями, ребенок станет более внимательным, научится мыслить ясно и четко. </a:t>
            </a:r>
            <a:endParaRPr lang="ru-RU" sz="2400" dirty="0"/>
          </a:p>
        </p:txBody>
      </p:sp>
      <p:pic>
        <p:nvPicPr>
          <p:cNvPr id="19461" name="Рисунок 2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368" y="188640"/>
            <a:ext cx="3328988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14930" y="692696"/>
            <a:ext cx="11777070" cy="19389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indent="228600"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с родителями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«Возможности программируемого мини-робота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Bee-bot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Умная пчела»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 программируемым роботом 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пчела».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раскрыть возможности  мини-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Bee-bot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формированию познавательной активности и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начального программирования  у детей дошкольного возраста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тельно-образовательный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с целью обогащения 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родительско-педагогической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5400" y="188640"/>
            <a:ext cx="11036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родителей с программируемым мини-роботом </a:t>
            </a:r>
            <a:r>
              <a:rPr lang="ru-RU" sz="2800" b="1" i="1" dirty="0" err="1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</a:t>
            </a:r>
            <a:r>
              <a:rPr lang="ru-RU" sz="28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 err="1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ru-RU" sz="24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1707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91544" y="2852936"/>
            <a:ext cx="95770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 мастер - класса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(приветствие, введение в тему мастер-класса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1544" y="3501008"/>
            <a:ext cx="998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(демонстрация работы с мини-робота  «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Bee-Bot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6" descr="medium_3fff7ae0f75237c3359e2a6ffeb1a7ea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19536" y="3933056"/>
            <a:ext cx="2286000" cy="2286000"/>
          </a:xfrm>
          <a:prstGeom prst="rect">
            <a:avLst/>
          </a:prstGeom>
          <a:noFill/>
        </p:spPr>
      </p:pic>
      <p:pic>
        <p:nvPicPr>
          <p:cNvPr id="9" name="Picture 8" descr="medium_225f3ead9b2812bd821ebab4266a43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9816" y="4005064"/>
            <a:ext cx="2286000" cy="2286000"/>
          </a:xfrm>
          <a:prstGeom prst="rect">
            <a:avLst/>
          </a:prstGeom>
          <a:noFill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11424" y="6308010"/>
            <a:ext cx="307366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Коврик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«Остров сокровищ»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935760" y="6308011"/>
            <a:ext cx="2873992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Коврик 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«Цвета и формы»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759615" y="6211669"/>
            <a:ext cx="5432385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азовый коврик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нём нет изображений,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разделён на сектора.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1">
            <a:clrChange>
              <a:clrFrom>
                <a:srgbClr val="F5F7F6"/>
              </a:clrFrom>
              <a:clrTo>
                <a:srgbClr val="F5F7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87938" y="1125538"/>
            <a:ext cx="2754312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192088" y="5254625"/>
            <a:ext cx="11736387" cy="146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indent="228600"/>
            <a:r>
              <a:rPr lang="ru-RU">
                <a:latin typeface="Times New Roman" panose="02020603050405020304" pitchFamily="18" charset="0"/>
              </a:rPr>
              <a:t> Работа с «Умной пчелой» начинается всегда с команды </a:t>
            </a:r>
            <a:r>
              <a:rPr lang="ru-RU" b="1" i="1">
                <a:latin typeface="Times New Roman" panose="02020603050405020304" pitchFamily="18" charset="0"/>
              </a:rPr>
              <a:t>«Очистить»,</a:t>
            </a:r>
            <a:r>
              <a:rPr lang="ru-RU">
                <a:latin typeface="Times New Roman" panose="02020603050405020304" pitchFamily="18" charset="0"/>
              </a:rPr>
              <a:t> иначе наша пчелка запомнит и старую программу и новую. Затем с помощью стрелок задаётся маршрут. После установки устройства на отправную точку, нажимаем кнопку </a:t>
            </a:r>
            <a:r>
              <a:rPr lang="ru-RU" b="1" i="1">
                <a:latin typeface="Times New Roman" panose="02020603050405020304" pitchFamily="18" charset="0"/>
              </a:rPr>
              <a:t>«Старт»</a:t>
            </a:r>
            <a:r>
              <a:rPr lang="ru-RU" b="1">
                <a:latin typeface="Times New Roman" panose="02020603050405020304" pitchFamily="18" charset="0"/>
              </a:rPr>
              <a:t>.</a:t>
            </a:r>
            <a:r>
              <a:rPr lang="ru-RU">
                <a:latin typeface="Times New Roman" panose="02020603050405020304" pitchFamily="18" charset="0"/>
              </a:rPr>
              <a:t> Игрушка обладает памятью на 40 шагов (один шаг – 15 см), что позволяет создавать сложные алгоритмы. При движении робот издает звуковые и световые сигналы, тем самым привлекая внимание ребенка и делая игу ярче.</a:t>
            </a:r>
            <a:endParaRPr lang="ru-RU">
              <a:latin typeface="Times New Roman" panose="02020603050405020304" pitchFamily="18" charset="0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2999656" y="476672"/>
            <a:ext cx="7291387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ru-RU" dirty="0">
                <a:latin typeface="Times New Roman" panose="02020603050405020304" pitchFamily="18" charset="0"/>
              </a:rPr>
              <a:t>Элементы управления роботом расположены на спинке </a:t>
            </a:r>
            <a:r>
              <a:rPr lang="ru-RU" i="1" dirty="0">
                <a:latin typeface="Times New Roman" panose="02020603050405020304" pitchFamily="18" charset="0"/>
              </a:rPr>
              <a:t>«</a:t>
            </a:r>
            <a:r>
              <a:rPr lang="ru-RU" b="1" i="1" dirty="0">
                <a:latin typeface="Times New Roman" panose="02020603050405020304" pitchFamily="18" charset="0"/>
              </a:rPr>
              <a:t>пчелы</a:t>
            </a:r>
            <a:r>
              <a:rPr lang="ru-RU" i="1" dirty="0">
                <a:latin typeface="Times New Roman" panose="02020603050405020304" pitchFamily="18" charset="0"/>
              </a:rPr>
              <a:t>»</a:t>
            </a:r>
            <a:r>
              <a:rPr lang="ru-RU" dirty="0">
                <a:latin typeface="Times New Roman" panose="02020603050405020304" pitchFamily="18" charset="0"/>
              </a:rPr>
              <a:t> .</a:t>
            </a:r>
            <a:endParaRPr lang="ru-RU" dirty="0">
              <a:latin typeface="Times New Roman" panose="02020603050405020304" pitchFamily="18" charset="0"/>
            </a:endParaRPr>
          </a:p>
        </p:txBody>
      </p:sp>
      <p:sp>
        <p:nvSpPr>
          <p:cNvPr id="20485" name="Rectangle 8"/>
          <p:cNvSpPr>
            <a:spLocks noChangeArrowheads="1"/>
          </p:cNvSpPr>
          <p:nvPr/>
        </p:nvSpPr>
        <p:spPr bwMode="auto">
          <a:xfrm>
            <a:off x="5951984" y="908720"/>
            <a:ext cx="974725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ru-RU" dirty="0"/>
              <a:t>Вперед</a:t>
            </a:r>
            <a:endParaRPr lang="ru-RU" dirty="0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6096000" y="4797425"/>
            <a:ext cx="841375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ru-RU"/>
              <a:t>Назад</a:t>
            </a:r>
            <a:endParaRPr lang="ru-RU"/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2640013" y="2492375"/>
            <a:ext cx="197485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914400"/>
            <a:r>
              <a:rPr lang="ru-RU"/>
              <a:t>Поворот налево </a:t>
            </a:r>
            <a:endParaRPr lang="ru-RU"/>
          </a:p>
          <a:p>
            <a:pPr algn="ctr" defTabSz="914400"/>
            <a:r>
              <a:rPr lang="ru-RU"/>
              <a:t>на 90°</a:t>
            </a:r>
            <a:endParaRPr lang="ru-RU"/>
          </a:p>
        </p:txBody>
      </p:sp>
      <p:sp>
        <p:nvSpPr>
          <p:cNvPr id="20488" name="Rectangle 11"/>
          <p:cNvSpPr>
            <a:spLocks noChangeArrowheads="1"/>
          </p:cNvSpPr>
          <p:nvPr/>
        </p:nvSpPr>
        <p:spPr bwMode="auto">
          <a:xfrm>
            <a:off x="8759825" y="2781300"/>
            <a:ext cx="20923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 defTabSz="914400"/>
            <a:r>
              <a:rPr lang="ru-RU"/>
              <a:t>Поворот направо </a:t>
            </a:r>
            <a:endParaRPr lang="ru-RU"/>
          </a:p>
          <a:p>
            <a:pPr algn="ctr" defTabSz="914400"/>
            <a:r>
              <a:rPr lang="ru-RU"/>
              <a:t>на 90°</a:t>
            </a:r>
            <a:endParaRPr lang="ru-RU"/>
          </a:p>
        </p:txBody>
      </p: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7824788" y="4076700"/>
            <a:ext cx="3384550" cy="915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914400"/>
            <a:r>
              <a:rPr lang="ru-RU"/>
              <a:t>Пауза </a:t>
            </a:r>
            <a:endParaRPr lang="ru-RU"/>
          </a:p>
          <a:p>
            <a:pPr algn="ctr" defTabSz="914400"/>
            <a:r>
              <a:rPr lang="ru-RU"/>
              <a:t>продолжительностью</a:t>
            </a:r>
            <a:endParaRPr lang="ru-RU"/>
          </a:p>
          <a:p>
            <a:pPr algn="ctr" defTabSz="914400"/>
            <a:r>
              <a:rPr lang="ru-RU"/>
              <a:t>1 секунда</a:t>
            </a:r>
            <a:endParaRPr lang="ru-RU"/>
          </a:p>
        </p:txBody>
      </p:sp>
      <p:sp>
        <p:nvSpPr>
          <p:cNvPr id="20490" name="Rectangle 13"/>
          <p:cNvSpPr>
            <a:spLocks noChangeArrowheads="1"/>
          </p:cNvSpPr>
          <p:nvPr/>
        </p:nvSpPr>
        <p:spPr bwMode="auto">
          <a:xfrm>
            <a:off x="3143250" y="4149725"/>
            <a:ext cx="124142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ru-RU"/>
              <a:t>Очистить </a:t>
            </a:r>
            <a:endParaRPr lang="ru-RU"/>
          </a:p>
          <a:p>
            <a:pPr defTabSz="914400"/>
            <a:r>
              <a:rPr lang="ru-RU"/>
              <a:t>память</a:t>
            </a:r>
            <a:endParaRPr lang="ru-RU"/>
          </a:p>
        </p:txBody>
      </p:sp>
      <p:sp>
        <p:nvSpPr>
          <p:cNvPr id="20491" name="Rectangle 14"/>
          <p:cNvSpPr>
            <a:spLocks noChangeArrowheads="1"/>
          </p:cNvSpPr>
          <p:nvPr/>
        </p:nvSpPr>
        <p:spPr bwMode="auto">
          <a:xfrm>
            <a:off x="8112125" y="1773238"/>
            <a:ext cx="2630488" cy="3667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defTabSz="914400"/>
            <a:r>
              <a:rPr lang="ru-RU"/>
              <a:t>Запустить </a:t>
            </a:r>
            <a:r>
              <a:rPr lang="ru-RU" b="1"/>
              <a:t>программу </a:t>
            </a:r>
            <a:endParaRPr lang="ru-RU" b="1"/>
          </a:p>
        </p:txBody>
      </p:sp>
      <p:sp>
        <p:nvSpPr>
          <p:cNvPr id="20492" name="AutoShape 21"/>
          <p:cNvSpPr>
            <a:spLocks noChangeArrowheads="1"/>
          </p:cNvSpPr>
          <p:nvPr/>
        </p:nvSpPr>
        <p:spPr bwMode="auto">
          <a:xfrm flipH="1" flipV="1">
            <a:off x="6456363" y="4005263"/>
            <a:ext cx="287337" cy="720725"/>
          </a:xfrm>
          <a:prstGeom prst="upArrow">
            <a:avLst>
              <a:gd name="adj1" fmla="val 50000"/>
              <a:gd name="adj2" fmla="val 627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endParaRPr lang="ru-RU"/>
          </a:p>
        </p:txBody>
      </p:sp>
      <p:sp>
        <p:nvSpPr>
          <p:cNvPr id="20493" name="AutoShape 22"/>
          <p:cNvSpPr>
            <a:spLocks noChangeArrowheads="1"/>
          </p:cNvSpPr>
          <p:nvPr/>
        </p:nvSpPr>
        <p:spPr bwMode="auto">
          <a:xfrm>
            <a:off x="6384032" y="1340768"/>
            <a:ext cx="269875" cy="720725"/>
          </a:xfrm>
          <a:prstGeom prst="upArrow">
            <a:avLst>
              <a:gd name="adj1" fmla="val 50000"/>
              <a:gd name="adj2" fmla="val 66765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4" name="AutoShape 23"/>
          <p:cNvSpPr>
            <a:spLocks noChangeArrowheads="1"/>
          </p:cNvSpPr>
          <p:nvPr/>
        </p:nvSpPr>
        <p:spPr bwMode="auto">
          <a:xfrm>
            <a:off x="7896225" y="2997200"/>
            <a:ext cx="833438" cy="215900"/>
          </a:xfrm>
          <a:prstGeom prst="rightArrow">
            <a:avLst>
              <a:gd name="adj1" fmla="val 50000"/>
              <a:gd name="adj2" fmla="val 965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5" name="AutoShape 24"/>
          <p:cNvSpPr>
            <a:spLocks noChangeArrowheads="1"/>
          </p:cNvSpPr>
          <p:nvPr/>
        </p:nvSpPr>
        <p:spPr bwMode="auto">
          <a:xfrm>
            <a:off x="4224338" y="2924175"/>
            <a:ext cx="976312" cy="215900"/>
          </a:xfrm>
          <a:prstGeom prst="leftArrow">
            <a:avLst>
              <a:gd name="adj1" fmla="val 50000"/>
              <a:gd name="adj2" fmla="val 11305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6" name="AutoShape 25"/>
          <p:cNvSpPr>
            <a:spLocks noChangeArrowheads="1"/>
          </p:cNvSpPr>
          <p:nvPr/>
        </p:nvSpPr>
        <p:spPr bwMode="auto">
          <a:xfrm rot="-1721776">
            <a:off x="6888163" y="2349500"/>
            <a:ext cx="1223962" cy="215900"/>
          </a:xfrm>
          <a:prstGeom prst="rightArrow">
            <a:avLst>
              <a:gd name="adj1" fmla="val 50000"/>
              <a:gd name="adj2" fmla="val 1417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7" name="AutoShape 26"/>
          <p:cNvSpPr>
            <a:spLocks noChangeArrowheads="1"/>
          </p:cNvSpPr>
          <p:nvPr/>
        </p:nvSpPr>
        <p:spPr bwMode="auto">
          <a:xfrm rot="1554599">
            <a:off x="7535863" y="4005263"/>
            <a:ext cx="833437" cy="215900"/>
          </a:xfrm>
          <a:prstGeom prst="rightArrow">
            <a:avLst>
              <a:gd name="adj1" fmla="val 50000"/>
              <a:gd name="adj2" fmla="val 965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8" name="AutoShape 27"/>
          <p:cNvSpPr>
            <a:spLocks noChangeArrowheads="1"/>
          </p:cNvSpPr>
          <p:nvPr/>
        </p:nvSpPr>
        <p:spPr bwMode="auto">
          <a:xfrm rot="9593536">
            <a:off x="4872038" y="4076700"/>
            <a:ext cx="833437" cy="215900"/>
          </a:xfrm>
          <a:prstGeom prst="rightArrow">
            <a:avLst>
              <a:gd name="adj1" fmla="val 50000"/>
              <a:gd name="adj2" fmla="val 965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rot="10800000" wrap="none" anchor="ctr"/>
          <a:lstStyle/>
          <a:p>
            <a:endParaRPr lang="ru-RU"/>
          </a:p>
        </p:txBody>
      </p:sp>
      <p:pic>
        <p:nvPicPr>
          <p:cNvPr id="19" name="Picture 10" descr="1 (700x700, 147Kb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9376" y="404664"/>
            <a:ext cx="2275955" cy="227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95400" y="0"/>
            <a:ext cx="705678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Практическая часть;</a:t>
            </a:r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(подведение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итогов, рефлексия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F:\Новая папка\Биботы\IMG-20191108-WA000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01534" y="692696"/>
            <a:ext cx="3402378" cy="4536504"/>
          </a:xfrm>
          <a:prstGeom prst="rect">
            <a:avLst/>
          </a:prstGeom>
          <a:noFill/>
        </p:spPr>
      </p:pic>
      <p:pic>
        <p:nvPicPr>
          <p:cNvPr id="1027" name="Picture 3" descr="F:\Новая папка\Биботы\IMG-20191108-WA0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2024" y="404664"/>
            <a:ext cx="4079776" cy="5439701"/>
          </a:xfrm>
          <a:prstGeom prst="rect">
            <a:avLst/>
          </a:prstGeom>
          <a:noFill/>
        </p:spPr>
      </p:pic>
      <p:pic>
        <p:nvPicPr>
          <p:cNvPr id="10" name="Picture 10" descr="1 (700x700, 147Kb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44472" y="1124744"/>
            <a:ext cx="1583705" cy="1583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1424" y="404664"/>
            <a:ext cx="10211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детей с программируемым мини-роботом </a:t>
            </a:r>
            <a:r>
              <a:rPr lang="ru-RU" sz="2800" b="1" i="1" dirty="0" err="1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</a:t>
            </a:r>
            <a:r>
              <a:rPr lang="ru-RU" sz="28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1" dirty="0" err="1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ru-RU" sz="2400" b="1" i="1" dirty="0" smtClean="0">
                <a:solidFill>
                  <a:srgbClr val="1707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solidFill>
                <a:srgbClr val="17073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F:\Новая папка\Биботы\20191107_153003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rot="5400000">
            <a:off x="7968495" y="2132569"/>
            <a:ext cx="4752528" cy="3168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F:\Новая папка\Биботы\20191107_1526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5400" y="1052736"/>
            <a:ext cx="4248472" cy="2564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F:\Новая папка\Биботы\20191107_1530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3872" y="1556792"/>
            <a:ext cx="358439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F:\Новая папка\Биботы\20191107_153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95600" y="3933056"/>
            <a:ext cx="4559829" cy="2564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0" descr="1 (700x700, 147Kb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16080" y="3717032"/>
            <a:ext cx="1943745" cy="1943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1 (700x700, 147Kb)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55440" y="4410199"/>
            <a:ext cx="2447801" cy="2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F:\Новая папка\Биботы\20191107_1538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8543" y="1095537"/>
            <a:ext cx="4145814" cy="23320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F:\Новая папка\Биботы\IMG-20191107-WA00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1744" y="404664"/>
            <a:ext cx="3803915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F:\Новая папка\Биботы\IMG-20191107-WA00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24192" y="404664"/>
            <a:ext cx="3899925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 descr="F:\Новая папка\Биботы\20191107_15471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19736" y="3429000"/>
            <a:ext cx="5711957" cy="3212976"/>
          </a:xfrm>
          <a:prstGeom prst="rect">
            <a:avLst/>
          </a:prstGeom>
          <a:noFill/>
        </p:spPr>
      </p:pic>
      <p:pic>
        <p:nvPicPr>
          <p:cNvPr id="8" name="Picture 10" descr="1 (700x700, 147Kb)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552384" y="4005064"/>
            <a:ext cx="2447801" cy="2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1 (700x700, 147Kb)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76120" y="1124744"/>
            <a:ext cx="42195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95600" y="1556792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endParaRPr lang="ru-RU" sz="8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ru-RU" sz="8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4672</Words>
  <Application>WPS Presentation</Application>
  <PresentationFormat>Произвольный</PresentationFormat>
  <Paragraphs>108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Century Gothic</vt:lpstr>
      <vt:lpstr>Wingdings 3</vt:lpstr>
      <vt:lpstr>Arial</vt:lpstr>
      <vt:lpstr>Times New Roman</vt:lpstr>
      <vt:lpstr>Microsoft YaHei</vt:lpstr>
      <vt:lpstr/>
      <vt:lpstr>Arial Unicode MS</vt:lpstr>
      <vt:lpstr>Calibri</vt:lpstr>
      <vt:lpstr>Легкий дым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https://vk.com/photo181972857_457298574</dc:title>
  <dc:creator>Неизвестный пользователь</dc:creator>
  <cp:lastModifiedBy>Вадим и Света</cp:lastModifiedBy>
  <cp:revision>14</cp:revision>
  <dcterms:created xsi:type="dcterms:W3CDTF">2019-11-20T14:04:00Z</dcterms:created>
  <dcterms:modified xsi:type="dcterms:W3CDTF">2020-01-31T06:15:04Z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1049-11.2.0.9144</vt:lpwstr>
  </property>
</Properties>
</file>