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55B472-4985-48C4-AE4D-10524C214CAF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B3174B-0B93-49F5-B244-52842382A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1B8353-A545-443F-81DA-F852AADC45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0472-C572-4E43-BC87-0CB95A6A6E43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A163-F936-4401-97C1-26E9A671C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AFFA-B489-4B3F-91FE-500366AC653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53AC-D018-45DF-A937-C28C68214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11F3-EE0D-424E-8787-BB49731B6D40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D225-8D3D-408B-894B-DBBF3BB28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3D05-B3A5-4506-874E-B88C4781B0B3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AEB5-ED50-40E3-B4AC-FA8C71BF5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8147-F101-4343-9DDB-03A41C48E98A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D377-7428-49C0-A958-7331B3159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9CB1-1B73-401C-A4B7-B004C658DF73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7315-4EEB-482B-994E-3BD3B393D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C9D0-D504-4A4F-8B15-D86205413E1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9849-7244-47F3-8398-448626BA0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7A14-DF82-4B78-831A-7D2B58638C9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3E21-0F29-4651-9DB2-38AA792D0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2232-5F67-4FAB-B625-4D058BBAF078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E86D-2D7E-42A4-8817-4DD4D1336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EDE2-65A2-4B05-A364-169A57F6EB4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4A1C-8A94-4A32-9C15-9B8DFD6F9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1BCA-7D00-4074-9AEC-49CF5471964E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08EE-0A2C-423E-AEBA-46958F071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5E6141-CE1C-418B-8D1B-A874C8959443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709B8B-EA80-426F-BD24-58722E0F3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s42.radikal.ru/i096/1011/dc/783b7614e55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4067175" y="2565400"/>
            <a:ext cx="3529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Игры по обучению </a:t>
            </a:r>
          </a:p>
          <a:p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грамоте.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547813" y="6092825"/>
            <a:ext cx="622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Авторские игры                                                     Благодаренко Г.В.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AirFrance &amp;rcy;&amp;iecy;&amp;acy;&amp;lcy;&amp;icy;&amp;zcy;&amp;ucy;&amp;iecy;&amp;tcy; &amp;mcy;&amp;iecy;&amp;chcy;&amp;tcy;&amp;ycy; &amp;vcy; &amp;ocy;&amp;bcy;&amp;lcy;&amp;a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716463" y="2333625"/>
            <a:ext cx="43195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Изучение буквы «У»</a:t>
            </a:r>
            <a:endParaRPr lang="ru-RU" sz="2000" b="1">
              <a:solidFill>
                <a:srgbClr val="0000FF"/>
              </a:solidFill>
            </a:endParaRPr>
          </a:p>
          <a:p>
            <a:pPr eaLnBrk="0" hangingPunct="0"/>
            <a:r>
              <a:rPr lang="ru-RU" sz="1400" b="1">
                <a:solidFill>
                  <a:srgbClr val="FFFF00"/>
                </a:solidFill>
                <a:cs typeface="Times New Roman" pitchFamily="18" charset="0"/>
              </a:rPr>
              <a:t>Нарисовать 2 облачка с буквами «А»,»У», на полу лежат капельки с разными буквами, детям отыскать капельки с заданными буквами и правильно разложить к своим мамам –облакам.</a:t>
            </a:r>
            <a:endParaRPr lang="ru-RU" sz="600" b="1">
              <a:solidFill>
                <a:srgbClr val="FFFF00"/>
              </a:solidFill>
            </a:endParaRPr>
          </a:p>
          <a:p>
            <a:pPr eaLnBrk="0" hangingPunct="0"/>
            <a:r>
              <a:rPr lang="ru-RU" sz="1400" b="1">
                <a:solidFill>
                  <a:srgbClr val="FFFF00"/>
                </a:solidFill>
                <a:cs typeface="Times New Roman" pitchFamily="18" charset="0"/>
              </a:rPr>
              <a:t>Можно брать любые буквы)</a:t>
            </a:r>
            <a:endParaRPr lang="ru-RU" sz="600" b="1">
              <a:solidFill>
                <a:srgbClr val="FFFF00"/>
              </a:solidFill>
            </a:endParaRPr>
          </a:p>
          <a:p>
            <a:pPr eaLnBrk="0" hangingPunct="0"/>
            <a:r>
              <a:rPr lang="ru-RU" sz="1400" b="1">
                <a:solidFill>
                  <a:srgbClr val="FFFF00"/>
                </a:solidFill>
                <a:cs typeface="Times New Roman" pitchFamily="18" charset="0"/>
              </a:rPr>
              <a:t>Можно для демонстрации раздать буквы детям и они поют свои буквы-звуки, по очереди. </a:t>
            </a:r>
            <a:endParaRPr lang="ru-RU" sz="600" b="1">
              <a:solidFill>
                <a:srgbClr val="FFFF00"/>
              </a:solidFill>
            </a:endParaRPr>
          </a:p>
          <a:p>
            <a:pPr eaLnBrk="0" hangingPunct="0"/>
            <a:r>
              <a:rPr lang="ru-RU" b="1">
                <a:solidFill>
                  <a:srgbClr val="0000FF"/>
                </a:solidFill>
                <a:cs typeface="Times New Roman" pitchFamily="18" charset="0"/>
              </a:rPr>
              <a:t>Мамы дочек растеряли,</a:t>
            </a:r>
            <a:endParaRPr lang="ru-RU" b="1">
              <a:solidFill>
                <a:srgbClr val="0000FF"/>
              </a:solidFill>
            </a:endParaRPr>
          </a:p>
          <a:p>
            <a:pPr eaLnBrk="0" hangingPunct="0"/>
            <a:r>
              <a:rPr lang="ru-RU" b="1">
                <a:solidFill>
                  <a:srgbClr val="0000FF"/>
                </a:solidFill>
                <a:cs typeface="Times New Roman" pitchFamily="18" charset="0"/>
              </a:rPr>
              <a:t>Заигралась детвора,</a:t>
            </a:r>
            <a:endParaRPr lang="ru-RU" b="1">
              <a:solidFill>
                <a:srgbClr val="0000FF"/>
              </a:solidFill>
            </a:endParaRPr>
          </a:p>
          <a:p>
            <a:pPr eaLnBrk="0" hangingPunct="0"/>
            <a:r>
              <a:rPr lang="ru-RU" b="1">
                <a:solidFill>
                  <a:srgbClr val="0000FF"/>
                </a:solidFill>
                <a:cs typeface="Times New Roman" pitchFamily="18" charset="0"/>
              </a:rPr>
              <a:t>Мама «А» зовёт своих: «А,А,А…»</a:t>
            </a:r>
            <a:endParaRPr lang="ru-RU" b="1">
              <a:solidFill>
                <a:srgbClr val="0000FF"/>
              </a:solidFill>
            </a:endParaRPr>
          </a:p>
          <a:p>
            <a:pPr eaLnBrk="0" hangingPunct="0"/>
            <a:r>
              <a:rPr lang="ru-RU" b="1">
                <a:solidFill>
                  <a:srgbClr val="0000FF"/>
                </a:solidFill>
                <a:cs typeface="Times New Roman" pitchFamily="18" charset="0"/>
              </a:rPr>
              <a:t>Мама «У» зовёт своих: «У,У,У…»</a:t>
            </a:r>
            <a:endParaRPr lang="ru-RU" b="1">
              <a:solidFill>
                <a:srgbClr val="0000FF"/>
              </a:solidFill>
            </a:endParaRPr>
          </a:p>
          <a:p>
            <a:pPr eaLnBrk="0" hangingPunct="0"/>
            <a:r>
              <a:rPr lang="ru-RU" b="1">
                <a:solidFill>
                  <a:srgbClr val="0000FF"/>
                </a:solidFill>
                <a:cs typeface="Times New Roman" pitchFamily="18" charset="0"/>
              </a:rPr>
              <a:t>Вместе льются голоса : АУ,АУ,УА.УА.»</a:t>
            </a:r>
            <a:endParaRPr lang="ru-RU" b="1">
              <a:solidFill>
                <a:srgbClr val="0000FF"/>
              </a:solidFill>
            </a:endParaRPr>
          </a:p>
        </p:txBody>
      </p:sp>
      <p:pic>
        <p:nvPicPr>
          <p:cNvPr id="15363" name="Picture 5" descr="&amp;Bcy;&amp;ucy;&amp;kcy;&amp;vcy;&amp;acy; &amp;ucy; &amp;kcy;&amp;acy;&amp;kcy; &amp;ncy;&amp;acy;&amp;rcy;&amp;icy;&amp;scy;&amp;ocy;&amp;vcy;&amp;acy;&amp;tcy;&amp;softcy; &amp;Scy;&amp;acy;&amp;jcy;&amp;tcy; &amp;ocy; &amp;rcy;&amp;icy;&amp;scy;&amp;ocy;&amp;vcy;&amp;acy;&amp;n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076700"/>
            <a:ext cx="1876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&amp;Acy; - 30 &amp;Acy;&amp;pcy;&amp;rcy;&amp;iecy;&amp;lcy;&amp;yacy; 2012 - &amp;Rcy;&amp;acy;&amp;dcy;&amp;ucy;&amp;gcy;&amp;acy; &amp;zcy;&amp;ncy;&amp;acy;&amp;ncy;&amp;icy;&amp;jcy;. &amp;Scy;&amp;acy;&amp;jcy;&amp;tcy; &amp;ucy;&amp;chcy;&amp;icy;&amp;tcy;&amp;iecy;&amp;lcy;&amp;yacy; &amp;Pcy;&amp;ocy;&amp;scy;&amp;pcy;&amp;iecy;&amp;lcy;&amp;ocy;&amp;vcy;&amp;ocy;&amp;jcy; &amp;Lcy;&amp;icy;&amp;icy; &amp;Vcy;&amp;lcy;&amp;acy;&amp;dcy;&amp;icy;&amp;mcy;&amp;icy;&amp;rcy;&amp;ocy;&amp;vcy;&amp;n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836613"/>
            <a:ext cx="18716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&amp;Scy;&amp;icy;&amp;tcy;&amp;ocy;&amp;vcy; &amp;Mcy;&amp;icy;&amp;khcy;&amp;acy;&amp;i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5148263" y="890588"/>
            <a:ext cx="3816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Кот и мыши</a:t>
            </a:r>
            <a:endParaRPr lang="ru-RU" sz="1600" b="1">
              <a:solidFill>
                <a:srgbClr val="FF0000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Мышки вышли погулять ,</a:t>
            </a:r>
            <a:endParaRPr lang="ru-RU" sz="1600" b="1">
              <a:solidFill>
                <a:srgbClr val="0000FF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Ребятишек прогулять</a:t>
            </a:r>
            <a:endParaRPr lang="ru-RU" sz="1600" b="1">
              <a:solidFill>
                <a:srgbClr val="0000FF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Мамы мышки заболтались,</a:t>
            </a:r>
            <a:endParaRPr lang="ru-RU" sz="1600" b="1">
              <a:solidFill>
                <a:srgbClr val="0000FF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 ребятишки разбежались,</a:t>
            </a:r>
            <a:endParaRPr lang="ru-RU" sz="1600" b="1">
              <a:solidFill>
                <a:srgbClr val="0000FF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Старый кот пошёл гулять: «Мяу, мяу»</a:t>
            </a:r>
            <a:endParaRPr lang="ru-RU" sz="1600" b="1">
              <a:solidFill>
                <a:srgbClr val="0000FF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Мышки вам не сдобровать :  «Мяу, мяу»</a:t>
            </a:r>
            <a:endParaRPr lang="ru-RU" sz="1600" b="1">
              <a:solidFill>
                <a:srgbClr val="0000FF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К маме вы скорей бегите,</a:t>
            </a:r>
            <a:endParaRPr lang="ru-RU" sz="1600" b="1">
              <a:solidFill>
                <a:srgbClr val="0000FF"/>
              </a:solidFill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Норку вы свою ищите.</a:t>
            </a:r>
            <a:endParaRPr lang="ru-RU" sz="1600" b="1">
              <a:solidFill>
                <a:srgbClr val="0000FF"/>
              </a:solidFill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50825" y="2708275"/>
            <a:ext cx="28813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Правила игры.</a:t>
            </a:r>
            <a:endParaRPr lang="ru-RU" sz="1400" b="1"/>
          </a:p>
          <a:p>
            <a:pPr eaLnBrk="0" hangingPunct="0"/>
            <a:r>
              <a:rPr lang="ru-RU" sz="1400" b="1">
                <a:cs typeface="Times New Roman" pitchFamily="18" charset="0"/>
              </a:rPr>
              <a:t>Детям раздать мышек с разными буквами,</a:t>
            </a:r>
            <a:endParaRPr lang="ru-RU" sz="1400" b="1"/>
          </a:p>
          <a:p>
            <a:pPr eaLnBrk="0" hangingPunct="0"/>
            <a:r>
              <a:rPr lang="ru-RU" sz="1400" b="1">
                <a:cs typeface="Times New Roman" pitchFamily="18" charset="0"/>
              </a:rPr>
              <a:t>На полу разложить обручи-домики, внутри обруча определённая буква.</a:t>
            </a:r>
            <a:endParaRPr lang="ru-RU" sz="1400" b="1"/>
          </a:p>
          <a:p>
            <a:pPr eaLnBrk="0" hangingPunct="0"/>
            <a:r>
              <a:rPr lang="ru-RU" sz="1400" b="1">
                <a:cs typeface="Times New Roman" pitchFamily="18" charset="0"/>
              </a:rPr>
              <a:t>Ребёнок должен найти букву, которая  изображена у него  на мышке, и спрятаться в свой домик. Можно использовать маски , для мам-мышек , на груди у мамы напечатана определённая буква, дети должны найти свою маму.</a:t>
            </a:r>
            <a:endParaRPr lang="ru-RU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&amp;Rcy;&amp;acy;&amp;zcy;&amp;rcy;&amp;iecy;&amp;shcy;&amp;iecy;&amp;ncy;&amp;icy;&amp;iecy; 1440x900, &amp;mcy;&amp;ycy;&amp;shcy;&amp;kcy;&amp;icy;, &amp;iocy;&amp;lcy;&amp;kcy;&amp;acy;, Transformice, &amp;mcy;&amp;ycy;&amp;shcy;&amp;icy;, &amp;tcy;&amp;rcy;&amp;acy;&amp;ncy;&amp;scy;&amp;fcy;&amp;ocy;&amp;rcy;&amp;mcy;&amp;acy;&amp;jcy;&amp;scy;, &amp;rcy;&amp;ocy;&amp;zhcy;&amp;dcy;&amp;iecy;&amp;scy;&amp;tcy;&amp;vcy;&amp;ocy;, &amp;ucy;&amp;zhcy;&amp;iecy; 8160-&amp;yacy; &amp;kcy;&amp;acy;&amp;rcy;&amp;tcy;&amp;icy;&amp;ncy;&amp;kcy;&amp;acy; &amp;vcy; &amp;bcy;&amp;acy;&amp;zcy;&amp;iecy; zwall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950" y="188913"/>
            <a:ext cx="3311525" cy="4392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Буква Ы</a:t>
            </a:r>
            <a:endParaRPr lang="ru-RU" sz="1600" b="1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ru-RU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Картинки с мышками, на мышках буква ы, ( для повторения, можно брать любые буквы ), по количеству детей.  на картинках с сыром  изображены разные буквы, и буквы с «ы» ( по количеству детей)Дети превращаются в мышку с буквой  ы, и мышка ищет себе кусочек сыра с такой же буквой.</a:t>
            </a:r>
            <a:endParaRPr lang="ru-RU" sz="14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Мышка</a:t>
            </a:r>
            <a:endParaRPr lang="ru-RU" sz="16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 магазине мышка </a:t>
            </a: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Сыр приобрела,</a:t>
            </a:r>
            <a:endParaRPr lang="ru-RU" sz="16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Прибежала в норку,</a:t>
            </a:r>
            <a:endParaRPr lang="ru-RU" sz="16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Деткам отдала,</a:t>
            </a:r>
            <a:endParaRPr lang="ru-RU" sz="16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Деткам сыр понравился,</a:t>
            </a:r>
            <a:endParaRPr lang="ru-RU" sz="16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Просят: «Дай ещё»</a:t>
            </a:r>
            <a:endParaRPr lang="ru-RU" sz="16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Только мама спрятала,</a:t>
            </a:r>
            <a:endParaRPr lang="ru-RU" sz="16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6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Ты найди его.</a:t>
            </a:r>
            <a:endParaRPr lang="ru-RU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5580063" y="22764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&amp;Vcy;&amp;icy;&amp;dcy;&amp;iecy;&amp;ocy; - &amp;Mcy;&amp;iecy;&amp;shcy;&amp;ocy;&amp;kcy; &amp;yacy;&amp;bcy;&amp;lcy;&amp;ocy;&amp;kcy; - &amp;Vcy;&amp;icy;&amp;dcy;&amp;iecy;&amp;ocy;&amp;rcy;&amp;ocy;&amp;lcy;&amp;icy;&amp;kcy;&amp;icy; &amp;ncy;&amp;acy; Sib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8263" y="260350"/>
            <a:ext cx="2808287" cy="5400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Зайка.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Ранним утром скок, поскок,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Вышел зайка на лужок,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У него-то день рожденье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Нужно всем испечь печенье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Земляничное, клубничное,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может даже ежевичное.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Очень сладенький, пирог,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испечёт он точно в срок.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День рождение у Зайки.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Ранним утром скок, поскок,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Вышел зайка на лужок,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У него ведь день рожденье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Нужно всем сварить варенье,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Угостить всех ежевикой,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А потом ещё клубникой,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Вы ребята, не сидите,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Зайке быстро помогите.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Ежевика с буквой Е,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А клубника с буквой К 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Помогите поскорей,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Ох, успеть бы до гостей.  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88913"/>
            <a:ext cx="2700338" cy="2592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b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Буква Е</a:t>
            </a:r>
            <a:endParaRPr lang="ru-RU" sz="1100" b="1">
              <a:solidFill>
                <a:srgbClr val="002060"/>
              </a:solidFill>
              <a:latin typeface="Arial" charset="0"/>
            </a:endParaRPr>
          </a:p>
          <a:p>
            <a:pPr eaLnBrk="0" hangingPunct="0"/>
            <a:r>
              <a:rPr lang="ru-RU" sz="1100" b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Маска зайчика с 2 или тремя корзинками, дети помогают собрать зайчику ягод (ежевику, клубнику, малину,  морковку, капусту,)</a:t>
            </a:r>
            <a:endParaRPr lang="ru-RU" sz="1100" b="1">
              <a:solidFill>
                <a:srgbClr val="002060"/>
              </a:solidFill>
              <a:latin typeface="Arial" charset="0"/>
            </a:endParaRPr>
          </a:p>
          <a:p>
            <a:pPr eaLnBrk="0" hangingPunct="0"/>
            <a:r>
              <a:rPr lang="ru-RU" sz="1100" b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На каждой корзинке написана  определённая буква. Дети распределяют ягоду в определённую корзину.</a:t>
            </a:r>
            <a:endParaRPr lang="ru-RU" sz="1100" b="1">
              <a:solidFill>
                <a:srgbClr val="002060"/>
              </a:solidFill>
              <a:latin typeface="Arial" charset="0"/>
            </a:endParaRPr>
          </a:p>
          <a:p>
            <a:pPr eaLnBrk="0" hangingPunct="0"/>
            <a:r>
              <a:rPr lang="ru-RU" sz="1100" b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(Можно детей разделить на команды , кто быстрее найдёт и соберёт свою ягоду в корзину, с заданной буквой)</a:t>
            </a:r>
            <a:endParaRPr lang="ru-RU" sz="1100" b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&amp;Ncy;&amp;iecy;&amp;bcy;&amp;iecy;&amp;scy;&amp;ocy;&amp;vcy;&amp;acy; &amp;Kcy;&amp;acy;&amp;tcy;&amp;rcy;&amp;icy;&amp;ncy; - &quot;&amp;Icy;&amp;zcy;&amp;bcy;&amp;rcy;&amp;acy;&amp;ncy;&amp;ncy;&amp;ycy;&amp;iecy;&quot; &amp;khcy;&amp;ucy;&amp;dcy;&amp;ocy;&amp;zhcy;&amp;ncy;&amp;icy;&amp;kcy;&amp;ocy;&amp;mcy; &amp;acy;&amp;vcy;&amp;tcy;&amp;ocy;&amp;rcy;&amp;ycy; &amp;icy; &amp;pcy;&amp;rcy;&amp;ocy;&amp;icy;&amp;zcy;&amp;vcy;&amp;iecy;&amp;dcy;&amp;iecy;&amp;n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732588" y="115888"/>
            <a:ext cx="2411412" cy="662622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Ёжик, маленькие ножки,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Побежали по дорожке,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Ёжик яблочки нашёл,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Все собрал домой пошёл,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Но, за камушек вспоткнулся,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Быстро перекувыркнулся,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Всё рассыпал, растерял,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И домой он не попал.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Плачет бедный у дороги,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Ох, ушиб я больно ноги,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Помогите всё собрать 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Нужно мне домой бежать.</a:t>
            </a:r>
          </a:p>
          <a:p>
            <a:pPr eaLnBrk="0" hangingPunct="0"/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Вам спасибо дорогие, 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Вы все добрые такие.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Всех домой к себе зову,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ru-RU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Пирожками угощу.</a:t>
            </a:r>
            <a:endParaRPr lang="ru-RU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0"/>
            <a:ext cx="1728787" cy="2276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Буква Ё</a:t>
            </a:r>
            <a:endParaRPr lang="ru-RU" sz="12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Правила игры</a:t>
            </a:r>
            <a:endParaRPr lang="ru-RU" sz="12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Маска ёжика, 2 -3 корзинки с определёнными буквам, яблочки с разными буквами. Из множества яблок выбрать яблочки в свои корзиночки.(Ё,Е,Я)</a:t>
            </a:r>
            <a:endParaRPr lang="ru-RU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&amp;Vcy;&amp;scy;&amp;iocy; &amp;ocy;&amp;tcy;&amp;ncy;&amp;ocy;&amp;scy;&amp;icy;&amp;tcy;&amp;iecy;&amp;lcy;&amp;softcy;&amp;ncy;&amp;o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611188" y="642938"/>
            <a:ext cx="446563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Жук</a:t>
            </a:r>
            <a:endParaRPr lang="ru-RU" sz="1600" b="1">
              <a:solidFill>
                <a:srgbClr val="7030A0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Мудрый жук летел по лесу 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И увидел там принцессу,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Там принцесса горевала,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Красный бантик потеряла </a:t>
            </a: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( цвет можно назвать любой.)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Плачет бедная, ревёт,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Бантик красный не найдёт,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Жук принцессу пожалел,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И по лесу полетел,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Вдруг увидел красный бантик,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«Ах, ты маленький проказник»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Взял его и полетел,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Он к принцессе прилетел,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Не грусти, всё хорошо,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Красный бантик я нашёл.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Поиграем поскорей. 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200" b="1">
                <a:solidFill>
                  <a:srgbClr val="0000FF"/>
                </a:solidFill>
                <a:cs typeface="Times New Roman" pitchFamily="18" charset="0"/>
              </a:rPr>
              <a:t>Позовём сейчас друзей.</a:t>
            </a:r>
            <a:endParaRPr lang="ru-RU" sz="1200" b="1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cs typeface="Times New Roman" pitchFamily="18" charset="0"/>
              </a:rPr>
              <a:t> </a:t>
            </a:r>
            <a:endParaRPr lang="ru-RU" sz="600"/>
          </a:p>
        </p:txBody>
      </p:sp>
      <p:sp>
        <p:nvSpPr>
          <p:cNvPr id="6" name="Прямоугольник 5"/>
          <p:cNvSpPr/>
          <p:nvPr/>
        </p:nvSpPr>
        <p:spPr>
          <a:xfrm>
            <a:off x="5580063" y="4149725"/>
            <a:ext cx="2447925" cy="27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ru-RU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1. На полу бантики разного цвета, дети ищут тот бантик, о котором говорится в стихотворении.</a:t>
            </a:r>
          </a:p>
          <a:p>
            <a:pPr eaLnBrk="0" hangingPunct="0"/>
            <a:r>
              <a:rPr lang="ru-RU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2. Можно разложить  бантики из бумаги. На каждом написаны начальные буквы обозначающие определённый цвет, дети выбирают ленточку, и  разукрашивают соответствующим цветом.</a:t>
            </a:r>
            <a:endParaRPr lang="ru-RU" sz="12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 - красный, С - синий, Ф - фиолетовый, Г - голубой, Ж - Жёлтый, и т.д.</a:t>
            </a:r>
            <a:endParaRPr lang="ru-RU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stihi.ru/pics/2012/04/01/4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500563" y="188913"/>
            <a:ext cx="3600450" cy="381635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0" y="549275"/>
            <a:ext cx="3455988" cy="3398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7030A0"/>
                </a:solidFill>
                <a:cs typeface="Times New Roman" pitchFamily="18" charset="0"/>
              </a:rPr>
              <a:t>Сороконожка.</a:t>
            </a:r>
            <a:endParaRPr lang="ru-RU" sz="600" b="1">
              <a:solidFill>
                <a:srgbClr val="7030A0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Приползла сороконожка,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Растеряла все сапожки,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Где мой правый сапожок?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А где левый сапожок?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Вы ребята помогите,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Все сапожки соберите,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Правый  – П,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А левый  – Л,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Ищем сапоги скорей,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( Детей можно разделить на 2 команды кто быстрее обует сороконожку)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cs typeface="Times New Roman" pitchFamily="18" charset="0"/>
              </a:rPr>
              <a:t>На сапожках можно писать и другие буквы.</a:t>
            </a:r>
            <a:endParaRPr lang="ru-RU" sz="600">
              <a:solidFill>
                <a:srgbClr val="0000FF"/>
              </a:solidFill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sovetskiy.3dn.ru/1/umka.0-03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95288" y="527050"/>
            <a:ext cx="4392612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Умка.</a:t>
            </a:r>
            <a:endParaRPr lang="ru-RU" b="1">
              <a:solidFill>
                <a:srgbClr val="FFFFFF"/>
              </a:solidFill>
            </a:endParaRPr>
          </a:p>
          <a:p>
            <a:pPr eaLnBrk="0" hangingPunct="0"/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Умка- белый медвежонок,</a:t>
            </a:r>
            <a:endParaRPr lang="ru-RU" b="1">
              <a:solidFill>
                <a:srgbClr val="FFFFFF"/>
              </a:solidFill>
            </a:endParaRPr>
          </a:p>
          <a:p>
            <a:pPr eaLnBrk="0" hangingPunct="0"/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Спрятал мордочку свою,</a:t>
            </a:r>
            <a:endParaRPr lang="ru-RU" b="1">
              <a:solidFill>
                <a:srgbClr val="FFFFFF"/>
              </a:solidFill>
            </a:endParaRPr>
          </a:p>
          <a:p>
            <a:pPr eaLnBrk="0" hangingPunct="0"/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- Порыбачить я хочу,</a:t>
            </a:r>
            <a:endParaRPr lang="ru-RU" b="1">
              <a:solidFill>
                <a:srgbClr val="FFFFFF"/>
              </a:solidFill>
            </a:endParaRPr>
          </a:p>
          <a:p>
            <a:pPr eaLnBrk="0" hangingPunct="0"/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Лапку в прорубь опущу,</a:t>
            </a:r>
            <a:endParaRPr lang="ru-RU" b="1">
              <a:solidFill>
                <a:srgbClr val="FFFFFF"/>
              </a:solidFill>
            </a:endParaRPr>
          </a:p>
          <a:p>
            <a:pPr eaLnBrk="0" hangingPunct="0"/>
            <a:r>
              <a:rPr lang="ru-RU" b="1">
                <a:solidFill>
                  <a:srgbClr val="FFFFFF"/>
                </a:solidFill>
                <a:cs typeface="Times New Roman" pitchFamily="18" charset="0"/>
              </a:rPr>
              <a:t>Рыбку с буквой «М» найду.</a:t>
            </a:r>
            <a:endParaRPr lang="ru-RU" b="1">
              <a:solidFill>
                <a:srgbClr val="FFFFFF"/>
              </a:solidFill>
            </a:endParaRPr>
          </a:p>
          <a:p>
            <a:pPr eaLnBrk="0" hangingPunct="0"/>
            <a:r>
              <a:rPr lang="ru-RU" sz="1400">
                <a:cs typeface="Times New Roman" pitchFamily="18" charset="0"/>
              </a:rPr>
              <a:t>(Принцип игры как волшебный мешочек, </a:t>
            </a:r>
          </a:p>
          <a:p>
            <a:pPr eaLnBrk="0" hangingPunct="0"/>
            <a:r>
              <a:rPr lang="ru-RU" sz="1400">
                <a:cs typeface="Times New Roman" pitchFamily="18" charset="0"/>
              </a:rPr>
              <a:t>ребёнок находит букву  наощупь,</a:t>
            </a:r>
          </a:p>
          <a:p>
            <a:pPr eaLnBrk="0" hangingPunct="0"/>
            <a:r>
              <a:rPr lang="ru-RU" sz="1400">
                <a:cs typeface="Times New Roman" pitchFamily="18" charset="0"/>
              </a:rPr>
              <a:t>  определяет, что это за буква, </a:t>
            </a:r>
          </a:p>
          <a:p>
            <a:pPr eaLnBrk="0" hangingPunct="0"/>
            <a:r>
              <a:rPr lang="ru-RU" sz="1400">
                <a:cs typeface="Times New Roman" pitchFamily="18" charset="0"/>
              </a:rPr>
              <a:t>или достаёт любую рыбку с буквой </a:t>
            </a:r>
          </a:p>
          <a:p>
            <a:pPr eaLnBrk="0" hangingPunct="0"/>
            <a:r>
              <a:rPr lang="ru-RU" sz="1400">
                <a:cs typeface="Times New Roman" pitchFamily="18" charset="0"/>
              </a:rPr>
              <a:t> и называет её).</a:t>
            </a:r>
            <a:endParaRPr lang="ru-RU" sz="600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638</Words>
  <Application>Microsoft Office PowerPoint</Application>
  <PresentationFormat>Экран (4:3)</PresentationFormat>
  <Paragraphs>129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Педкабинет</cp:lastModifiedBy>
  <cp:revision>35</cp:revision>
  <dcterms:created xsi:type="dcterms:W3CDTF">2015-01-06T04:47:00Z</dcterms:created>
  <dcterms:modified xsi:type="dcterms:W3CDTF">2015-01-21T07:18:52Z</dcterms:modified>
</cp:coreProperties>
</file>