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121-AFAB-4AF7-88C1-5AA8FB17ACF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D5A8-AE2F-4D07-81AA-EFDC5002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121-AFAB-4AF7-88C1-5AA8FB17ACF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D5A8-AE2F-4D07-81AA-EFDC5002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121-AFAB-4AF7-88C1-5AA8FB17ACF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D5A8-AE2F-4D07-81AA-EFDC5002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121-AFAB-4AF7-88C1-5AA8FB17ACF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D5A8-AE2F-4D07-81AA-EFDC5002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121-AFAB-4AF7-88C1-5AA8FB17ACF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D5A8-AE2F-4D07-81AA-EFDC5002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121-AFAB-4AF7-88C1-5AA8FB17ACF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D5A8-AE2F-4D07-81AA-EFDC5002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121-AFAB-4AF7-88C1-5AA8FB17ACF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D5A8-AE2F-4D07-81AA-EFDC5002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121-AFAB-4AF7-88C1-5AA8FB17ACF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D5A8-AE2F-4D07-81AA-EFDC5002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121-AFAB-4AF7-88C1-5AA8FB17ACF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D5A8-AE2F-4D07-81AA-EFDC5002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5121-AFAB-4AF7-88C1-5AA8FB17ACF5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D5A8-AE2F-4D07-81AA-EFDC50020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3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Особенности проведения наблюдений и экскурсий 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в разных возрастных группах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                    </a:t>
            </a: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Попова Ю.С.</a:t>
            </a:r>
            <a:endParaRPr lang="ru-R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Подготовительный 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темы экскурсии</a:t>
            </a:r>
          </a:p>
          <a:p>
            <a:r>
              <a:rPr lang="ru-RU" dirty="0" smtClean="0"/>
              <a:t>Определение содержания экскурсии</a:t>
            </a:r>
          </a:p>
          <a:p>
            <a:r>
              <a:rPr lang="ru-RU" dirty="0" smtClean="0"/>
              <a:t>Определение сроков проведения экскурсии</a:t>
            </a:r>
          </a:p>
          <a:p>
            <a:r>
              <a:rPr lang="ru-RU" dirty="0" smtClean="0"/>
              <a:t>Осмотр места проведения экскурсии</a:t>
            </a:r>
          </a:p>
          <a:p>
            <a:r>
              <a:rPr lang="ru-RU" dirty="0" smtClean="0"/>
              <a:t>Подготовка маршрута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3200" y="4572008"/>
            <a:ext cx="3340753" cy="216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Приемы и средства подготовки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Сообщение новых, интересных для детей сведений</a:t>
            </a:r>
          </a:p>
          <a:p>
            <a:r>
              <a:rPr lang="ru-RU" dirty="0" smtClean="0"/>
              <a:t>Актуализация опыта детей</a:t>
            </a:r>
          </a:p>
          <a:p>
            <a:r>
              <a:rPr lang="ru-RU" dirty="0" smtClean="0"/>
              <a:t>Использование произведений искусства с целью воздействия на эмоциональную сферу ребенка</a:t>
            </a:r>
            <a:endParaRPr lang="ru-RU" dirty="0"/>
          </a:p>
        </p:txBody>
      </p:sp>
      <p:pic>
        <p:nvPicPr>
          <p:cNvPr id="4" name="Picture 3" descr="D:\мама\ЭКОЛОГИЯ 22\призентации\на папку передвижку\SSA4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57884" y="4500570"/>
            <a:ext cx="2870193" cy="2152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Ход экскурсии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Ведущий метод обучения – </a:t>
            </a:r>
            <a:r>
              <a:rPr lang="ru-RU" b="1" i="1" dirty="0" smtClean="0"/>
              <a:t>наблюдение</a:t>
            </a:r>
          </a:p>
          <a:p>
            <a:pPr algn="just">
              <a:buNone/>
            </a:pPr>
            <a:r>
              <a:rPr lang="ru-RU" b="1" i="1" dirty="0" smtClean="0"/>
              <a:t>- </a:t>
            </a:r>
            <a:r>
              <a:rPr lang="ru-RU" sz="2800" dirty="0" smtClean="0"/>
              <a:t>знакомство с объектом в целом</a:t>
            </a:r>
          </a:p>
          <a:p>
            <a:pPr algn="just">
              <a:buNone/>
            </a:pPr>
            <a:r>
              <a:rPr lang="ru-RU" sz="2800" dirty="0" smtClean="0"/>
              <a:t>- непосредственное восприятие объекта</a:t>
            </a:r>
          </a:p>
          <a:p>
            <a:pPr algn="just">
              <a:buFontTx/>
              <a:buChar char="-"/>
            </a:pPr>
            <a:r>
              <a:rPr lang="ru-RU" sz="2800" dirty="0" smtClean="0"/>
              <a:t>анализ объекта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При этом используются вопросы разных типов: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Нацеливающие внимание (как называется, какие части и др.)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Активизирующие мышление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Стимулирующие деятельность воображения, побуждающие к выводам</a:t>
            </a:r>
          </a:p>
          <a:p>
            <a:pPr algn="just">
              <a:buNone/>
            </a:pPr>
            <a:endParaRPr lang="ru-RU" sz="2800" i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Ведущий метод  обучения – </a:t>
            </a:r>
            <a:r>
              <a:rPr lang="ru-RU" b="1" i="1" dirty="0" smtClean="0"/>
              <a:t>беседа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Необходимо заранее подготовить вопросы:</a:t>
            </a:r>
          </a:p>
          <a:p>
            <a:pPr algn="just">
              <a:buNone/>
            </a:pPr>
            <a:r>
              <a:rPr lang="ru-RU" sz="2000" dirty="0" smtClean="0"/>
              <a:t>-    Что воспринимают</a:t>
            </a:r>
          </a:p>
          <a:p>
            <a:pPr algn="just">
              <a:buNone/>
            </a:pPr>
            <a:r>
              <a:rPr lang="ru-RU" sz="2000" dirty="0" smtClean="0"/>
              <a:t>-    Что заинтересовало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Что кажется непонятным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Что узнали, увидели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Что понравилось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Что было особенно интересным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666992" cy="19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238126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00174"/>
            <a:ext cx="26599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Послеэкскурсионная  работа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 smtClean="0"/>
              <a:t>Расширение, уточнение, систематизация знаний: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Оформление материалов, принесенных  с экскурсии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Обращение к художественным произведениям, с помощью которых усиливаются впечатления от экскурсии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Работа в уголке книги (оформление альбомов)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Работа в уголке природы (изготовление гербариев, коллекций и др.)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Организация игр (режиссерских, сюжетно-ролевых, дидактических)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Обобщающие беседы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Виртуальная экскурсия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1643050"/>
            <a:ext cx="2517866" cy="1585097"/>
          </a:xfr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55353"/>
            <a:ext cx="2435217" cy="204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dirty="0" smtClean="0"/>
              <a:t> </a:t>
            </a:r>
            <a:r>
              <a:rPr lang="ru-RU" sz="7200" b="1" dirty="0" smtClean="0"/>
              <a:t>С развитием компьютерной техники и глобальных сетей появилась возможность проведения виртуальных экскурсий в стенах ДОУ. Такая экскурсия имеет ряд преимуществ перед традиционными экскурсиями: </a:t>
            </a:r>
          </a:p>
          <a:p>
            <a:pPr>
              <a:buNone/>
            </a:pPr>
            <a:endParaRPr lang="ru-RU" sz="5500" dirty="0" smtClean="0"/>
          </a:p>
          <a:p>
            <a:r>
              <a:rPr lang="ru-RU" sz="6400" dirty="0" smtClean="0"/>
              <a:t>Не покидая здания детского сада можно посетить и познакомиться с объектами, расположенными за пределами ДОУ, города и даже страны.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Автоматизация обработки информации об изучаемом объекте повышает производительность работы педагогов.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Помогает организовать деятельность по овладению научными знаниями</a:t>
            </a:r>
          </a:p>
          <a:p>
            <a:endParaRPr lang="ru-RU" sz="6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Виртуальная экскурсия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это организационная форма обучения, отличающаяся от реальной экскурсии виртуальным изображением реально существующих объектов (музеи, парки, улицы городов и др.) с целью создания условий для самостоятельного наблюдения, сбора необходимых фактов.</a:t>
            </a: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000636"/>
            <a:ext cx="22859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Преимущества виртуальной экскурсии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является доступность – возможность осмотра объектов или услуг без больших материальных и временных затрат, возможность осмотра объектов или услуг в любое время, возможность многократного просмотра экскурсий и прилагаемой к ней информации, и наглядность – возможность, по принципу, «лучше один раз увидеть, чем сто раз услышать»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71678"/>
            <a:ext cx="4210080" cy="31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Этапы подготовки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выбор темы;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отбор литературы и составление библиографии;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определение источников экскурсионного материала;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отбор и изучение экскурсионных объектов;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сканирование фотографий или других иллюстраций необходимых для представления проекта,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составление маршрута экскурсии на основе видеоряда;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подготовка текста экскурсии;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определение техники ведения виртуальной экскурсии;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показ экскурсии.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1981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8527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256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Требования к составлению текста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Текст должна отличать краткость, четкость формулировок, необходимое количество фактического материала, литературный язык.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 Материал размещается в той последовательности, в которой показываются объекты, и имеет четкое деление на части. Каждая из них посвящается одной из </a:t>
            </a:r>
            <a:r>
              <a:rPr lang="ru-RU" dirty="0" err="1" smtClean="0"/>
              <a:t>подтем</a:t>
            </a:r>
            <a:r>
              <a:rPr lang="ru-RU" dirty="0" smtClean="0"/>
              <a:t>.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Составленный в соответствии с этими требованиями текст представляет собой готовый для «использования» рассказ.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1"/>
            <a:ext cx="3000396" cy="2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2767202" cy="207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70000" lnSpcReduction="20000"/>
          </a:bodyPr>
          <a:lstStyle/>
          <a:p>
            <a:pPr marL="609600" indent="-609600" fontAlgn="auto">
              <a:lnSpc>
                <a:spcPct val="80000"/>
              </a:lnSpc>
              <a:spcBef>
                <a:spcPct val="7000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Экскурсия</a:t>
            </a:r>
            <a:r>
              <a:rPr lang="ru-RU" dirty="0" smtClean="0">
                <a:solidFill>
                  <a:schemeClr val="tx1"/>
                </a:solidFill>
              </a:rPr>
              <a:t> - проходка, прогулка, выход на поиск чего-то, для собирания трав и пр.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(В. Даль)</a:t>
            </a:r>
          </a:p>
          <a:p>
            <a:pPr marL="609600" indent="-609600" fontAlgn="auto">
              <a:lnSpc>
                <a:spcPct val="80000"/>
              </a:lnSpc>
              <a:spcBef>
                <a:spcPct val="7000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Экскурсия</a:t>
            </a:r>
            <a:r>
              <a:rPr lang="ru-RU" dirty="0" smtClean="0">
                <a:solidFill>
                  <a:schemeClr val="tx1"/>
                </a:solidFill>
              </a:rPr>
              <a:t> - есть прогулка, ставящая своей задачей изучение определенной темы на конкретном материале, доступном созерцанию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(М. П. Анциферов)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marL="609600" indent="-609600" fontAlgn="auto">
              <a:lnSpc>
                <a:spcPct val="80000"/>
              </a:lnSpc>
              <a:spcBef>
                <a:spcPct val="7000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Экскурсия</a:t>
            </a:r>
            <a:r>
              <a:rPr lang="ru-RU" dirty="0" smtClean="0">
                <a:solidFill>
                  <a:schemeClr val="tx1"/>
                </a:solidFill>
              </a:rPr>
              <a:t> - коллективное посещение какой-либо местности, промышленных предприятий, совхозов, музеев и пр., преимущественно с научной или образовательной целью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(Малая советская энциклопедия, т. 10, с. 195)</a:t>
            </a:r>
          </a:p>
          <a:p>
            <a:pPr marL="609600" indent="-609600" fontAlgn="auto">
              <a:lnSpc>
                <a:spcPct val="80000"/>
              </a:lnSpc>
              <a:spcBef>
                <a:spcPct val="7000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Экскурсия</a:t>
            </a:r>
            <a:r>
              <a:rPr lang="ru-RU" dirty="0" smtClean="0">
                <a:solidFill>
                  <a:schemeClr val="tx1"/>
                </a:solidFill>
              </a:rPr>
              <a:t> – это коллективная поездка или прогулка с научно-образовательной или увеселительной целью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(Толковый словарь русского языка Л. Н. Ушакова)</a:t>
            </a:r>
            <a:endParaRPr 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fontAlgn="auto">
              <a:lnSpc>
                <a:spcPct val="80000"/>
              </a:lnSpc>
              <a:spcBef>
                <a:spcPct val="7000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Экскурсия </a:t>
            </a:r>
            <a:r>
              <a:rPr lang="ru-RU" dirty="0" smtClean="0">
                <a:solidFill>
                  <a:schemeClr val="tx1"/>
                </a:solidFill>
              </a:rPr>
              <a:t>- посещение достопримечательных чем-либо объектов (памятники культуры, музеи, предприятия, местность и т. д.), форма и метод приобретения знаний. Проводится, как правило, коллективно под руководством специалиста-экскурсовода (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Большая советская энциклопедия, т. 29, с. 63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</a:p>
          <a:p>
            <a:pPr marL="609600" indent="-609600" fontAlgn="auto">
              <a:lnSpc>
                <a:spcPct val="80000"/>
              </a:lnSpc>
              <a:spcBef>
                <a:spcPct val="7000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экскурсия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Это особый вид занятий, которые дают</a:t>
            </a:r>
          </a:p>
          <a:p>
            <a:pPr algn="ctr">
              <a:buNone/>
            </a:pPr>
            <a:r>
              <a:rPr lang="ru-RU" dirty="0" smtClean="0"/>
              <a:t>возможность в естественной обстановке знакомить детей с природными, культурными объектами, с деятельностью взрослых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Содержание экскурсий определено Программой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Достопримечательности</a:t>
            </a:r>
          </a:p>
          <a:p>
            <a:pPr algn="ctr"/>
            <a:r>
              <a:rPr lang="ru-RU" sz="2400" b="1" dirty="0" smtClean="0"/>
              <a:t>Культурные объекты</a:t>
            </a:r>
          </a:p>
          <a:p>
            <a:pPr algn="ctr"/>
            <a:r>
              <a:rPr lang="ru-RU" sz="2400" b="1" dirty="0" smtClean="0"/>
              <a:t>Природные ландшафты</a:t>
            </a:r>
          </a:p>
          <a:p>
            <a:pPr algn="ctr"/>
            <a:r>
              <a:rPr lang="ru-RU" sz="2400" b="1" dirty="0" smtClean="0"/>
              <a:t>Производственные заведения</a:t>
            </a:r>
            <a:endParaRPr lang="ru-RU" sz="2400" b="1" dirty="0"/>
          </a:p>
        </p:txBody>
      </p:sp>
      <p:pic>
        <p:nvPicPr>
          <p:cNvPr id="4" name="Рисунок 3" descr="bi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2034132" cy="1527164"/>
          </a:xfrm>
          <a:prstGeom prst="rect">
            <a:avLst/>
          </a:prstGeom>
        </p:spPr>
      </p:pic>
      <p:pic>
        <p:nvPicPr>
          <p:cNvPr id="5" name="Рисунок 4" descr="8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250384"/>
            <a:ext cx="2143140" cy="1607356"/>
          </a:xfrm>
          <a:prstGeom prst="rect">
            <a:avLst/>
          </a:prstGeom>
        </p:spPr>
      </p:pic>
      <p:pic>
        <p:nvPicPr>
          <p:cNvPr id="6" name="Рисунок 5" descr="defaul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072074"/>
            <a:ext cx="2193360" cy="1452556"/>
          </a:xfrm>
          <a:prstGeom prst="rect">
            <a:avLst/>
          </a:prstGeom>
        </p:spPr>
      </p:pic>
      <p:pic>
        <p:nvPicPr>
          <p:cNvPr id="7" name="Рисунок 6" descr="ed58ca0c25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786190"/>
            <a:ext cx="3397245" cy="2547934"/>
          </a:xfrm>
          <a:prstGeom prst="rect">
            <a:avLst/>
          </a:prstGeom>
        </p:spPr>
      </p:pic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1571612"/>
            <a:ext cx="2143125" cy="1428750"/>
          </a:xfrm>
          <a:prstGeom prst="rect">
            <a:avLst/>
          </a:prstGeom>
        </p:spPr>
      </p:pic>
      <p:pic>
        <p:nvPicPr>
          <p:cNvPr id="9" name="Рисунок 8" descr="pjo_ph_alb_2811201127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3425698"/>
            <a:ext cx="2214578" cy="1474909"/>
          </a:xfrm>
          <a:prstGeom prst="rect">
            <a:avLst/>
          </a:prstGeom>
        </p:spPr>
      </p:pic>
      <p:pic>
        <p:nvPicPr>
          <p:cNvPr id="10" name="Рисунок 9" descr="R-zags15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8" y="4929198"/>
            <a:ext cx="2183091" cy="17573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Объекты растительного и животного мира</a:t>
            </a:r>
          </a:p>
          <a:p>
            <a:pPr algn="ctr"/>
            <a:r>
              <a:rPr lang="ru-RU" sz="2400" dirty="0" smtClean="0"/>
              <a:t>Сезонные изменения в природе</a:t>
            </a:r>
          </a:p>
          <a:p>
            <a:pPr algn="ctr"/>
            <a:r>
              <a:rPr lang="ru-RU" sz="2400" dirty="0" smtClean="0"/>
              <a:t>Виды сельскохозяйственного и другого труда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143248"/>
            <a:ext cx="2666995" cy="2000246"/>
          </a:xfrm>
          <a:prstGeom prst="rect">
            <a:avLst/>
          </a:prstGeom>
        </p:spPr>
      </p:pic>
      <p:pic>
        <p:nvPicPr>
          <p:cNvPr id="5" name="Рисунок 4" descr="1036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143248"/>
            <a:ext cx="2857500" cy="1905000"/>
          </a:xfrm>
          <a:prstGeom prst="rect">
            <a:avLst/>
          </a:prstGeom>
        </p:spPr>
      </p:pic>
      <p:pic>
        <p:nvPicPr>
          <p:cNvPr id="6" name="Рисунок 5" descr="1245797252_rrryiryos-16_07_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5000636"/>
            <a:ext cx="3452810" cy="1711010"/>
          </a:xfrm>
          <a:prstGeom prst="rect">
            <a:avLst/>
          </a:prstGeom>
        </p:spPr>
      </p:pic>
      <p:pic>
        <p:nvPicPr>
          <p:cNvPr id="7" name="Рисунок 6" descr="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071810"/>
            <a:ext cx="2333616" cy="17502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Экскурсии в разных возрастных группах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Вторая младшая </a:t>
            </a:r>
            <a:r>
              <a:rPr lang="ru-RU" dirty="0" smtClean="0"/>
              <a:t>– внутри дошкольного учреждения, участка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Средняя, старшая, подготовительная </a:t>
            </a:r>
            <a:r>
              <a:rPr lang="ru-RU" dirty="0" smtClean="0"/>
              <a:t>за пределами детского сада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При разработке плана экскурсий необходим учет:</a:t>
            </a:r>
          </a:p>
          <a:p>
            <a:pPr algn="just">
              <a:buFontTx/>
              <a:buChar char="-"/>
            </a:pPr>
            <a:r>
              <a:rPr lang="ru-RU" dirty="0" smtClean="0"/>
              <a:t>Краеведческого принципа</a:t>
            </a:r>
          </a:p>
          <a:p>
            <a:pPr algn="just">
              <a:buFontTx/>
              <a:buChar char="-"/>
            </a:pPr>
            <a:r>
              <a:rPr lang="ru-RU" dirty="0" smtClean="0"/>
              <a:t>Принципа сезонности</a:t>
            </a:r>
          </a:p>
          <a:p>
            <a:pPr>
              <a:buNone/>
            </a:pPr>
            <a:r>
              <a:rPr lang="ru-RU" dirty="0" smtClean="0"/>
              <a:t>-  Постепенное усложнение знаний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00504"/>
            <a:ext cx="2857487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000504"/>
            <a:ext cx="2838440" cy="212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00504"/>
            <a:ext cx="2857506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Требования к проведению экскурсий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/>
              <a:t>Должна обеспечить яркое целостное восприятие предметов и явлений(эмоциональный фактор побуждения любознательности)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Проведение повторных экскурсий для расширения, углубления, обобщения представлений о знакомом объекте или явлении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Постепенное усложнение программного материала: за счет расширения круга наблюдаемых явлений и за счет углубления и обобщения знаний об одних и тех же явлениях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Единство воспитательных и образовательных задач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Структурные части экскурсии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Подготовительный этап</a:t>
            </a:r>
          </a:p>
          <a:p>
            <a:pPr algn="ctr"/>
            <a:r>
              <a:rPr lang="ru-RU" b="1" dirty="0" smtClean="0"/>
              <a:t>Ход экскурсии</a:t>
            </a:r>
          </a:p>
          <a:p>
            <a:pPr algn="ctr"/>
            <a:r>
              <a:rPr lang="ru-RU" b="1" dirty="0" smtClean="0"/>
              <a:t>Послеэкскурсионная работа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2111111111111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22111111111111</Template>
  <TotalTime>145</TotalTime>
  <Words>768</Words>
  <Application>Microsoft Office PowerPoint</Application>
  <PresentationFormat>Экран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22111111111111</vt:lpstr>
      <vt:lpstr>Особенности проведения наблюдений и экскурсий  в разных возрастных группах.                          Воспитатель: Попова Ю.С.</vt:lpstr>
      <vt:lpstr>Слайд 2</vt:lpstr>
      <vt:lpstr>экскурсия</vt:lpstr>
      <vt:lpstr>Содержание экскурсий определено Программой</vt:lpstr>
      <vt:lpstr>Слайд 5</vt:lpstr>
      <vt:lpstr>Экскурсии в разных возрастных группах</vt:lpstr>
      <vt:lpstr>Слайд 7</vt:lpstr>
      <vt:lpstr>Требования к проведению экскурсий</vt:lpstr>
      <vt:lpstr>Структурные части экскурсии</vt:lpstr>
      <vt:lpstr>Подготовительный этап</vt:lpstr>
      <vt:lpstr>Приемы и средства подготовки</vt:lpstr>
      <vt:lpstr>Ход экскурсии</vt:lpstr>
      <vt:lpstr>Слайд 13</vt:lpstr>
      <vt:lpstr>Послеэкскурсионная  работа</vt:lpstr>
      <vt:lpstr>Виртуальная экскурсия</vt:lpstr>
      <vt:lpstr>Виртуальная экскурсия</vt:lpstr>
      <vt:lpstr>Преимущества виртуальной экскурсии</vt:lpstr>
      <vt:lpstr>Этапы подготовки</vt:lpstr>
      <vt:lpstr>Требования к составлению текста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наблюдений и экскурсий  в разных возрастных группах.</dc:title>
  <dc:creator>Admin</dc:creator>
  <cp:lastModifiedBy>User</cp:lastModifiedBy>
  <cp:revision>15</cp:revision>
  <dcterms:created xsi:type="dcterms:W3CDTF">2013-06-13T13:04:55Z</dcterms:created>
  <dcterms:modified xsi:type="dcterms:W3CDTF">2014-02-02T10:48:08Z</dcterms:modified>
</cp:coreProperties>
</file>