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74" r:id="rId10"/>
    <p:sldId id="275" r:id="rId11"/>
    <p:sldId id="287" r:id="rId12"/>
    <p:sldId id="270" r:id="rId13"/>
    <p:sldId id="288" r:id="rId14"/>
    <p:sldId id="289" r:id="rId15"/>
    <p:sldId id="290" r:id="rId16"/>
    <p:sldId id="291" r:id="rId17"/>
    <p:sldId id="271" r:id="rId18"/>
    <p:sldId id="272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D0AE20"/>
    <a:srgbClr val="99FFCC"/>
    <a:srgbClr val="FFFF00"/>
    <a:srgbClr val="99FF99"/>
    <a:srgbClr val="E1B5DB"/>
    <a:srgbClr val="FF66FF"/>
    <a:srgbClr val="FFFF99"/>
    <a:srgbClr val="775AC0"/>
    <a:srgbClr val="57CC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9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13779-BE7A-4CB9-8C35-0A5CB9254E73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1DC9B-C39F-4543-8A58-0057DFA11B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9ED1-28A2-495F-B63E-D8E0F6BC07A3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A71F-63F4-40A7-AA5C-EF0D755260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9ED1-28A2-495F-B63E-D8E0F6BC07A3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A71F-63F4-40A7-AA5C-EF0D755260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9ED1-28A2-495F-B63E-D8E0F6BC07A3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A71F-63F4-40A7-AA5C-EF0D755260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9ED1-28A2-495F-B63E-D8E0F6BC07A3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A71F-63F4-40A7-AA5C-EF0D755260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9ED1-28A2-495F-B63E-D8E0F6BC07A3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C0A71F-63F4-40A7-AA5C-EF0D755260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9ED1-28A2-495F-B63E-D8E0F6BC07A3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A71F-63F4-40A7-AA5C-EF0D755260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9ED1-28A2-495F-B63E-D8E0F6BC07A3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A71F-63F4-40A7-AA5C-EF0D755260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9ED1-28A2-495F-B63E-D8E0F6BC07A3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A71F-63F4-40A7-AA5C-EF0D755260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9ED1-28A2-495F-B63E-D8E0F6BC07A3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A71F-63F4-40A7-AA5C-EF0D755260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9ED1-28A2-495F-B63E-D8E0F6BC07A3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A71F-63F4-40A7-AA5C-EF0D755260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9ED1-28A2-495F-B63E-D8E0F6BC07A3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A71F-63F4-40A7-AA5C-EF0D755260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459ED1-28A2-495F-B63E-D8E0F6BC07A3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C0A71F-63F4-40A7-AA5C-EF0D755260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071546"/>
            <a:ext cx="8229600" cy="33575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Интеграция  образовательной области «ЗДОРОВЬЕ»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42860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/>
              <a:t>МБДОУЦРР </a:t>
            </a:r>
            <a:endParaRPr lang="ru-RU" dirty="0" smtClean="0"/>
          </a:p>
          <a:p>
            <a:pPr algn="ctr"/>
            <a:r>
              <a:rPr lang="ru-RU" dirty="0" smtClean="0"/>
              <a:t>«Детский сад </a:t>
            </a:r>
            <a:r>
              <a:rPr lang="ru-RU" dirty="0" smtClean="0"/>
              <a:t>№28 «</a:t>
            </a:r>
            <a:r>
              <a:rPr lang="ru-RU" dirty="0" smtClean="0"/>
              <a:t>Огонек</a:t>
            </a:r>
            <a:r>
              <a:rPr lang="ru-RU" dirty="0" smtClean="0"/>
              <a:t>»  </a:t>
            </a:r>
            <a:r>
              <a:rPr lang="ru-RU" dirty="0" smtClean="0"/>
              <a:t>г. </a:t>
            </a:r>
            <a:r>
              <a:rPr lang="ru-RU" dirty="0" smtClean="0"/>
              <a:t>Бердск.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5786454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</a:t>
            </a:r>
            <a:r>
              <a:rPr lang="ru-RU" dirty="0" smtClean="0"/>
              <a:t> </a:t>
            </a:r>
            <a:r>
              <a:rPr lang="ru-RU" dirty="0" smtClean="0"/>
              <a:t>группы </a:t>
            </a:r>
            <a:r>
              <a:rPr lang="ru-RU" dirty="0" smtClean="0"/>
              <a:t>№ 3 Попова Ю С.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7166"/>
            <a:ext cx="7643866" cy="61436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7858180" cy="1428760"/>
          </a:xfrm>
          <a:prstGeom prst="rect">
            <a:avLst/>
          </a:prstGeom>
          <a:solidFill>
            <a:srgbClr val="99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Система профилактических и оздоровительных мероприятий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928934"/>
            <a:ext cx="8072494" cy="121444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Гигиенические, социальные, медицинские,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психолого - педагогические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929198"/>
            <a:ext cx="7858180" cy="1428760"/>
          </a:xfrm>
          <a:prstGeom prst="rect">
            <a:avLst/>
          </a:prstGeom>
          <a:solidFill>
            <a:srgbClr val="E1B5D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Охрана здоровья, обеспечение нормального роста и развития, сохранение умственной и физической работоспособности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28604"/>
            <a:ext cx="8572560" cy="62151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714744" y="2285992"/>
            <a:ext cx="785818" cy="642942"/>
          </a:xfrm>
          <a:prstGeom prst="down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929058" y="4214818"/>
            <a:ext cx="714380" cy="7143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B5DB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+mn-lt"/>
              </a:rPr>
              <a:t>Интеграция </a:t>
            </a:r>
            <a:endParaRPr lang="ru-RU"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7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Интеграция</a:t>
            </a:r>
            <a:r>
              <a:rPr lang="ru-RU" sz="8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– одна из важнейших и перспективных методологических направлений становления современного образования. Собственно  «интеграция» означает объединение нескольких учебных предметов в один, в котором научные понятия связаны общим смыслом и методами преподавания. Таким образом, интеграция является одной из наиболее благоприятных форм развития творческих способностей детей дошкольного возраста.</a:t>
            </a:r>
            <a:endParaRPr lang="ru-RU" sz="8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57298"/>
            <a:ext cx="40386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3000372"/>
            <a:ext cx="2786082" cy="71438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ЗДОРОВЬЕ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3116"/>
            <a:ext cx="2000264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Физическая культура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714356"/>
            <a:ext cx="1985970" cy="928694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Безопасность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714356"/>
            <a:ext cx="1985970" cy="91440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Социализация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1000108"/>
            <a:ext cx="2071702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Труд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2643182"/>
            <a:ext cx="2143140" cy="9144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Познание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4286256"/>
            <a:ext cx="1700218" cy="91440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Музыка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000504"/>
            <a:ext cx="2000264" cy="91440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Коммуникация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5286388"/>
            <a:ext cx="2214578" cy="928694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Художественное творчество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5286388"/>
            <a:ext cx="2628912" cy="9144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Чтение художественной литературы</a:t>
            </a:r>
            <a:endParaRPr lang="ru-RU" sz="2000" dirty="0">
              <a:solidFill>
                <a:srgbClr val="7030A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V="1">
            <a:off x="2714612" y="1928802"/>
            <a:ext cx="142876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6" idx="2"/>
          </p:cNvCxnSpPr>
          <p:nvPr/>
        </p:nvCxnSpPr>
        <p:spPr>
          <a:xfrm rot="5400000" flipH="1" flipV="1">
            <a:off x="4132651" y="2139543"/>
            <a:ext cx="1300179" cy="278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357818" y="1857364"/>
            <a:ext cx="157163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3"/>
            <a:endCxn id="9" idx="1"/>
          </p:cNvCxnSpPr>
          <p:nvPr/>
        </p:nvCxnSpPr>
        <p:spPr>
          <a:xfrm flipV="1">
            <a:off x="5715008" y="3100382"/>
            <a:ext cx="928694" cy="257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1"/>
          </p:cNvCxnSpPr>
          <p:nvPr/>
        </p:nvCxnSpPr>
        <p:spPr>
          <a:xfrm rot="10800000">
            <a:off x="2285984" y="3071810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285984" y="3714752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393141" y="3964785"/>
            <a:ext cx="164307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4250529" y="4321975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0" idx="1"/>
          </p:cNvCxnSpPr>
          <p:nvPr/>
        </p:nvCxnSpPr>
        <p:spPr>
          <a:xfrm>
            <a:off x="5429256" y="3714752"/>
            <a:ext cx="1500198" cy="1028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14282" y="428604"/>
            <a:ext cx="8715436" cy="60722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Интеграция образовательных областей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коммуникация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 smtClean="0"/>
              <a:t>1. Связная речь.</a:t>
            </a:r>
          </a:p>
          <a:p>
            <a:pPr marL="457200" indent="-457200">
              <a:buNone/>
            </a:pPr>
            <a:r>
              <a:rPr lang="ru-RU" dirty="0" smtClean="0"/>
              <a:t>2. Грамматически правильная речь</a:t>
            </a:r>
          </a:p>
          <a:p>
            <a:pPr marL="457200" indent="-457200">
              <a:buNone/>
            </a:pPr>
            <a:r>
              <a:rPr lang="ru-RU" dirty="0" smtClean="0"/>
              <a:t>3.Звуковая культура речи</a:t>
            </a:r>
          </a:p>
          <a:p>
            <a:pPr marL="457200" indent="-457200">
              <a:buNone/>
            </a:pPr>
            <a:r>
              <a:rPr lang="ru-RU" dirty="0" smtClean="0"/>
              <a:t>4. Словарь</a:t>
            </a:r>
          </a:p>
          <a:p>
            <a:pPr marL="457200" indent="-457200">
              <a:buNone/>
            </a:pPr>
            <a:r>
              <a:rPr lang="ru-RU" dirty="0" smtClean="0"/>
              <a:t>5. Подготовка к обучению грамоте</a:t>
            </a:r>
          </a:p>
          <a:p>
            <a:pPr marL="457200" indent="-457200">
              <a:buNone/>
            </a:pPr>
            <a:r>
              <a:rPr lang="ru-RU" dirty="0" smtClean="0"/>
              <a:t>6. Практическое овладение нормами речи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dirty="0" smtClean="0"/>
              <a:t>социализация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ru-RU" dirty="0" smtClean="0"/>
              <a:t>1. Развитие  игровой деятельности</a:t>
            </a:r>
          </a:p>
          <a:p>
            <a:pPr algn="just"/>
            <a:r>
              <a:rPr lang="ru-RU" dirty="0" smtClean="0"/>
              <a:t>2. Развитие социальных представлений о мире людей, нормах взаимоотношения со взрослыми и сверстниками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Интеграция образовательных областей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познание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Чтение художественной литературы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r>
              <a:rPr lang="ru-RU" dirty="0" smtClean="0"/>
              <a:t>Развитие сенсорной культуры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Формирование целостной картины мира. </a:t>
            </a:r>
          </a:p>
          <a:p>
            <a:pPr marL="457200" indent="-457200" algn="just"/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Познание мира художественной литературы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Интеграция образовательных областей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труд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Художественное творчество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/>
              <a:t>Представления о труде взрослых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Самообслуживание и детский труд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/>
              <a:t>Приобщение к изобразительному искусству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Развитие изобразительной деятельности и детского творчества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Интеграция образовательных областей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музыка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dirty="0" smtClean="0"/>
              <a:t>безопасность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/>
              <a:t>Приобщение к музыкальному искусству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Развитие музыкально – художественной деятельности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Формирование основ безопасности собственной жизнедеятельности, в том числе здоровья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14290"/>
            <a:ext cx="8429685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cap="all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ia" pitchFamily="34" charset="0"/>
              </a:rPr>
              <a:t>Виды интеграции области «Здоровье»    по задачам и содержанию </a:t>
            </a:r>
          </a:p>
          <a:p>
            <a:r>
              <a:rPr lang="ru-RU" sz="2800" b="1" cap="all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ia" pitchFamily="34" charset="0"/>
              </a:rPr>
              <a:t> психолого-педагогической работы</a:t>
            </a:r>
            <a:endParaRPr lang="ru-RU" sz="2800" b="1" cap="all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emi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14488"/>
            <a:ext cx="1714480" cy="928694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  </a:t>
            </a:r>
            <a:r>
              <a:rPr lang="ru-RU" b="1" dirty="0" smtClean="0"/>
              <a:t>ПОЗНАНИЕ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143116"/>
            <a:ext cx="2286016" cy="928694"/>
          </a:xfrm>
          <a:prstGeom prst="rect">
            <a:avLst/>
          </a:prstGeom>
          <a:solidFill>
            <a:srgbClr val="57CC4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/>
              <a:t>СОЦИАЛИЗАЦИЯ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1785926"/>
            <a:ext cx="2000264" cy="857256"/>
          </a:xfrm>
          <a:prstGeom prst="rect">
            <a:avLst/>
          </a:prstGeom>
          <a:solidFill>
            <a:srgbClr val="B961B9"/>
          </a:solidFill>
          <a:ln>
            <a:solidFill>
              <a:srgbClr val="57C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/>
              <a:t>БЕЗОПАСНОСТЬ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000240"/>
            <a:ext cx="2214578" cy="785818"/>
          </a:xfrm>
          <a:prstGeom prst="rect">
            <a:avLst/>
          </a:prstGeom>
          <a:solidFill>
            <a:srgbClr val="66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/>
              <a:t>КОММУНИКАЦИЯ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071810"/>
            <a:ext cx="1785950" cy="2714644"/>
          </a:xfrm>
          <a:prstGeom prst="rect">
            <a:avLst/>
          </a:prstGeom>
          <a:gradFill flip="none" rotWithShape="1">
            <a:gsLst>
              <a:gs pos="0">
                <a:srgbClr val="E1B5DB">
                  <a:shade val="30000"/>
                  <a:satMod val="115000"/>
                </a:srgbClr>
              </a:gs>
              <a:gs pos="50000">
                <a:srgbClr val="E1B5DB">
                  <a:shade val="67500"/>
                  <a:satMod val="115000"/>
                </a:srgbClr>
              </a:gs>
              <a:gs pos="100000">
                <a:srgbClr val="E1B5DB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dirty="0" smtClean="0"/>
              <a:t>Формирование </a:t>
            </a:r>
          </a:p>
          <a:p>
            <a:pPr algn="ctr"/>
            <a:r>
              <a:rPr lang="ru-RU" i="1" dirty="0" smtClean="0"/>
              <a:t>целостной картины мира, расширение  кругозора о  здоровье и ЗОЖ человека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3429000"/>
            <a:ext cx="2214578" cy="2500330"/>
          </a:xfrm>
          <a:prstGeom prst="rect">
            <a:avLst/>
          </a:prstGeom>
          <a:solidFill>
            <a:srgbClr val="57CC4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Формирование первичных представлений о здоровье  и ЗОЖ человека, соблюдение общепринятых норм и правил поведения в части ЗОЖ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3214686"/>
            <a:ext cx="2143108" cy="3143272"/>
          </a:xfrm>
          <a:prstGeom prst="rect">
            <a:avLst/>
          </a:prstGeom>
          <a:solidFill>
            <a:srgbClr val="B961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Формирование основ безопасности собственной жизнедеятельности, в том числе здоровья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3286124"/>
            <a:ext cx="1857388" cy="2643206"/>
          </a:xfrm>
          <a:prstGeom prst="rect">
            <a:avLst/>
          </a:prstGeom>
          <a:solidFill>
            <a:srgbClr val="66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Развитие свободного общения со    взрослыми и детьми по поводу здоровья  и ЗОЖ человека</a:t>
            </a:r>
            <a:endParaRPr lang="ru-RU" i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1071538" y="2643182"/>
            <a:ext cx="45719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3286116" y="3143248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5786446" y="2857496"/>
            <a:ext cx="45719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8001024" y="2643182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19" y="500042"/>
            <a:ext cx="85725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2800" b="1" cap="all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ia" pitchFamily="34" charset="0"/>
              </a:rPr>
              <a:t>Виды интеграции области «Здоровье»  </a:t>
            </a:r>
          </a:p>
          <a:p>
            <a:r>
              <a:rPr lang="ru-RU" sz="2800" b="1" cap="all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ia" pitchFamily="34" charset="0"/>
              </a:rPr>
              <a:t>     по средствам     организации    </a:t>
            </a:r>
          </a:p>
          <a:p>
            <a:r>
              <a:rPr lang="ru-RU" sz="2800" b="1" cap="all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ia" pitchFamily="34" charset="0"/>
              </a:rPr>
              <a:t>           и  оптимизации            образовательного        процесса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643182"/>
            <a:ext cx="2500330" cy="785818"/>
          </a:xfrm>
          <a:prstGeom prst="rect">
            <a:avLst/>
          </a:prstGeom>
          <a:solidFill>
            <a:srgbClr val="66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Художественное         творчество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2643182"/>
            <a:ext cx="2643206" cy="857256"/>
          </a:xfrm>
          <a:prstGeom prst="rect">
            <a:avLst/>
          </a:prstGeom>
          <a:solidFill>
            <a:srgbClr val="99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75AC0"/>
                </a:solidFill>
              </a:rPr>
              <a:t>Чтение художественной  литературы</a:t>
            </a:r>
            <a:endParaRPr lang="ru-RU" b="1" dirty="0">
              <a:solidFill>
                <a:srgbClr val="775A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643182"/>
            <a:ext cx="1643074" cy="785818"/>
          </a:xfrm>
          <a:prstGeom prst="rect">
            <a:avLst/>
          </a:prstGeom>
          <a:solidFill>
            <a:srgbClr val="FFFF00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      </a:t>
            </a:r>
            <a:r>
              <a:rPr lang="ru-RU" b="1" dirty="0" smtClean="0">
                <a:solidFill>
                  <a:srgbClr val="002060"/>
                </a:solidFill>
              </a:rPr>
              <a:t>Труд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786190"/>
            <a:ext cx="2571768" cy="2643206"/>
          </a:xfrm>
          <a:prstGeom prst="rect">
            <a:avLst/>
          </a:prstGeom>
          <a:solidFill>
            <a:srgbClr val="66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Использование средств, продуктивных видов деятельности для обогащения и закрепления содержания области  «Здоровье»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3786190"/>
            <a:ext cx="2500330" cy="2643206"/>
          </a:xfrm>
          <a:prstGeom prst="rect">
            <a:avLst/>
          </a:prstGeom>
          <a:solidFill>
            <a:srgbClr val="FFFF00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Накопление опыта здоровьесберегающего поведения в  труде; освоение здорового труда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786190"/>
            <a:ext cx="3000396" cy="2643206"/>
          </a:xfrm>
          <a:prstGeom prst="rect">
            <a:avLst/>
          </a:prstGeom>
          <a:solidFill>
            <a:srgbClr val="99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775AC0"/>
                </a:solidFill>
              </a:rPr>
              <a:t>Использование  художественных произведений для обогащения и закрепления содержательной области «Здоровье»</a:t>
            </a:r>
            <a:endParaRPr lang="ru-RU" i="1" dirty="0">
              <a:solidFill>
                <a:srgbClr val="775AC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358082" y="3500438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357686" y="3429000"/>
            <a:ext cx="45719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00166" y="3500438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b="1" i="1" dirty="0" smtClean="0"/>
              <a:t>Воспитание, обучение и развитие ребёнка определяются условиями его жизни в детском саду и семье. Главными формами организации этой жизни является игра и связанные с нею формы активности, НОД и предметно – практическая деятельность.</a:t>
            </a:r>
            <a:endParaRPr lang="ru-RU" b="1" i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038600" cy="45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Здоровый ребёнок-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счастливый ребёнок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0386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00174"/>
            <a:ext cx="40386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Здоровье  - это состояние полного физического, душевного и социального благополучия, сопровождаемое отсутствием болезней и индивидуальных недостатков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40386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+mn-lt"/>
              </a:rPr>
              <a:t>Цели</a:t>
            </a:r>
            <a:endParaRPr lang="ru-RU" sz="54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/>
              <a:t>Приобщаем к здоровому образу жизни, укрепляем физическое и психическое здоровье ребенка </a:t>
            </a:r>
            <a:r>
              <a:rPr lang="ru-RU" b="1" dirty="0" smtClean="0"/>
              <a:t> 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00174"/>
            <a:ext cx="40386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+mn-lt"/>
              </a:rPr>
              <a:t>Задачи</a:t>
            </a:r>
            <a:endParaRPr lang="ru-RU" sz="5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сохранение и укрепление физического и психического здоровья детей;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- воспитание культурно – гигиенических навыков;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- формирование начальных представлений о здоровом образе жизни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14488"/>
            <a:ext cx="40386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+mn-lt"/>
              </a:rPr>
              <a:t>Система оздоровительной работы</a:t>
            </a:r>
            <a:endParaRPr lang="ru-RU" sz="4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ru-RU" sz="2800" b="1" dirty="0" smtClean="0"/>
              <a:t>Диагностика и </a:t>
            </a:r>
            <a:r>
              <a:rPr lang="ru-RU" sz="2800" b="1" dirty="0" smtClean="0"/>
              <a:t>мониторинг состояния здоровья детей</a:t>
            </a:r>
          </a:p>
          <a:p>
            <a:pPr marL="457200" indent="-457200" algn="just">
              <a:buAutoNum type="arabicPeriod"/>
            </a:pPr>
            <a:r>
              <a:rPr lang="ru-RU" sz="2800" b="1" dirty="0" smtClean="0"/>
              <a:t>Создание условий</a:t>
            </a:r>
          </a:p>
          <a:p>
            <a:pPr marL="457200" indent="-457200" algn="just">
              <a:buAutoNum type="arabicPeriod"/>
            </a:pPr>
            <a:r>
              <a:rPr lang="ru-RU" sz="2800" b="1" dirty="0" smtClean="0"/>
              <a:t>Профилактически - оздоровительные мероприятия</a:t>
            </a:r>
          </a:p>
          <a:p>
            <a:pPr marL="457200" indent="-457200" algn="just">
              <a:buAutoNum type="arabicPeriod"/>
            </a:pPr>
            <a:r>
              <a:rPr lang="ru-RU" sz="2800" b="1" dirty="0" smtClean="0"/>
              <a:t>Рациональное питание</a:t>
            </a:r>
          </a:p>
          <a:p>
            <a:pPr marL="457200" indent="-457200" algn="just">
              <a:buAutoNum type="arabicPeriod"/>
            </a:pPr>
            <a:r>
              <a:rPr lang="ru-RU" sz="2800" b="1" dirty="0" smtClean="0"/>
              <a:t>Двигательная деятельность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43050"/>
            <a:ext cx="4038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928670"/>
            <a:ext cx="7572428" cy="15001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Психолого – педагогическая работа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357562"/>
            <a:ext cx="3357586" cy="2500330"/>
          </a:xfrm>
          <a:prstGeom prst="rect">
            <a:avLst/>
          </a:prstGeom>
          <a:solidFill>
            <a:srgbClr val="FF66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Формирование культуры здоровья воспитанников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3429000"/>
            <a:ext cx="3357586" cy="2500330"/>
          </a:xfrm>
          <a:prstGeom prst="rect">
            <a:avLst/>
          </a:prstGeom>
          <a:solidFill>
            <a:srgbClr val="6666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Формирование культурно – гигиенических навыков и первичных представлений о ЗОЖ</a:t>
            </a:r>
            <a:endParaRPr lang="ru-RU" sz="2400" b="1" i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2143108" y="2500306"/>
            <a:ext cx="214314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5" idx="0"/>
          </p:cNvCxnSpPr>
          <p:nvPr/>
        </p:nvCxnSpPr>
        <p:spPr>
          <a:xfrm>
            <a:off x="4214810" y="2428868"/>
            <a:ext cx="2107421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85720" y="428604"/>
            <a:ext cx="8643998" cy="60007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452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  Интеграция  образовательной области «ЗДОРОВЬЕ»</vt:lpstr>
      <vt:lpstr>Здоровый ребёнок-  счастливый ребёнок</vt:lpstr>
      <vt:lpstr>Слайд 3</vt:lpstr>
      <vt:lpstr>Слайд 4</vt:lpstr>
      <vt:lpstr>Слайд 5</vt:lpstr>
      <vt:lpstr>Цели</vt:lpstr>
      <vt:lpstr>Задачи</vt:lpstr>
      <vt:lpstr>Система оздоровительной работы</vt:lpstr>
      <vt:lpstr>Слайд 9</vt:lpstr>
      <vt:lpstr>Слайд 10</vt:lpstr>
      <vt:lpstr>Интеграция </vt:lpstr>
      <vt:lpstr>Слайд 12</vt:lpstr>
      <vt:lpstr>Интеграция образовательных областей</vt:lpstr>
      <vt:lpstr>Интеграция образовательных областей</vt:lpstr>
      <vt:lpstr>Интеграция образовательных областей</vt:lpstr>
      <vt:lpstr>Интеграция образовательных областей</vt:lpstr>
      <vt:lpstr>Слайд 17</vt:lpstr>
      <vt:lpstr>Слайд 18</vt:lpstr>
      <vt:lpstr>Слайд 19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User</cp:lastModifiedBy>
  <cp:revision>84</cp:revision>
  <dcterms:created xsi:type="dcterms:W3CDTF">2012-02-08T17:53:56Z</dcterms:created>
  <dcterms:modified xsi:type="dcterms:W3CDTF">2014-02-02T10:14:29Z</dcterms:modified>
</cp:coreProperties>
</file>