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1" r:id="rId4"/>
    <p:sldId id="265" r:id="rId5"/>
    <p:sldId id="264" r:id="rId6"/>
    <p:sldId id="268" r:id="rId7"/>
    <p:sldId id="26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true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9A637782-4319-441A-B8F1-C7CD4CB73B55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E2CEF4E5-04D2-4999-A688-2CE49143C143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true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9A637782-4319-441A-B8F1-C7CD4CB73B55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E2CEF4E5-04D2-4999-A688-2CE49143C143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true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true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9A637782-4319-441A-B8F1-C7CD4CB73B55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E2CEF4E5-04D2-4999-A688-2CE49143C143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9A637782-4319-441A-B8F1-C7CD4CB73B55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E2CEF4E5-04D2-4999-A688-2CE49143C143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true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9A637782-4319-441A-B8F1-C7CD4CB73B55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E2CEF4E5-04D2-4999-A688-2CE49143C143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true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true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9A637782-4319-441A-B8F1-C7CD4CB73B55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E2CEF4E5-04D2-4999-A688-2CE49143C143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true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Объект 3"/>
          <p:cNvSpPr>
            <a:spLocks noGrp="true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true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Объект 5"/>
          <p:cNvSpPr>
            <a:spLocks noGrp="true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9A637782-4319-441A-B8F1-C7CD4CB73B55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E2CEF4E5-04D2-4999-A688-2CE49143C143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9A637782-4319-441A-B8F1-C7CD4CB73B55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E2CEF4E5-04D2-4999-A688-2CE49143C143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9A637782-4319-441A-B8F1-C7CD4CB73B55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E2CEF4E5-04D2-4999-A688-2CE49143C143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true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true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9A637782-4319-441A-B8F1-C7CD4CB73B55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E2CEF4E5-04D2-4999-A688-2CE49143C143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true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true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9A637782-4319-441A-B8F1-C7CD4CB73B55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E2CEF4E5-04D2-4999-A688-2CE49143C143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true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true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37782-4319-441A-B8F1-C7CD4CB73B55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EF4E5-04D2-4999-A688-2CE49143C143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4.jpeg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true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true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true"/>
          <p:nvPr/>
        </p:nvSpPr>
        <p:spPr>
          <a:xfrm>
            <a:off x="1691680" y="490495"/>
            <a:ext cx="48245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kern="1800" dirty="0" smtClean="0">
                <a:solidFill>
                  <a:srgbClr val="00B050"/>
                </a:solidFill>
                <a:effectLst/>
                <a:latin typeface="Arial" panose="020B0604020202020204"/>
                <a:ea typeface="Times New Roman" panose="02020603050405020304"/>
              </a:rPr>
              <a:t>Как говорить с маленькими детьми о           </a:t>
            </a:r>
            <a:r>
              <a:rPr lang="ru-RU" sz="2800" b="1" i="1" kern="1800" dirty="0" err="1" smtClean="0">
                <a:solidFill>
                  <a:srgbClr val="00B050"/>
                </a:solidFill>
                <a:effectLst/>
                <a:latin typeface="Arial" panose="020B0604020202020204"/>
                <a:ea typeface="Times New Roman" panose="02020603050405020304"/>
              </a:rPr>
              <a:t>коронавирусе</a:t>
            </a:r>
            <a:endParaRPr lang="ru-RU" sz="2800" b="1" i="1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true"/>
          <p:nvPr/>
        </p:nvSpPr>
        <p:spPr>
          <a:xfrm>
            <a:off x="2627784" y="5733256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pPr algn="ctr"/>
            <a:r>
              <a:rPr lang="ru-RU" b="1" i="1" dirty="0" smtClean="0">
                <a:solidFill>
                  <a:srgbClr val="00B050"/>
                </a:solidFill>
              </a:rPr>
              <a:t>Бердск 2020</a:t>
            </a:r>
            <a:endParaRPr lang="ru-RU" b="1" i="1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true"/>
          <p:nvPr/>
        </p:nvSpPr>
        <p:spPr>
          <a:xfrm>
            <a:off x="6012160" y="2636912"/>
            <a:ext cx="2847975" cy="1198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00B050"/>
                </a:solidFill>
              </a:rPr>
              <a:t>Воспитатели  группы</a:t>
            </a:r>
            <a:r>
              <a:rPr lang="" altLang="ru-RU" b="1" i="1" dirty="0" smtClean="0">
                <a:solidFill>
                  <a:srgbClr val="00B050"/>
                </a:solidFill>
              </a:rPr>
              <a:t> </a:t>
            </a:r>
            <a:r>
              <a:rPr lang="ru-RU" b="1" i="1" dirty="0" smtClean="0">
                <a:solidFill>
                  <a:srgbClr val="00B050"/>
                </a:solidFill>
              </a:rPr>
              <a:t>№5</a:t>
            </a:r>
            <a:endParaRPr lang="ru-RU" b="1" i="1" dirty="0" smtClean="0">
              <a:solidFill>
                <a:srgbClr val="00B050"/>
              </a:solidFill>
            </a:endParaRPr>
          </a:p>
          <a:p>
            <a:r>
              <a:rPr lang="ru-RU" b="1" i="1" dirty="0" err="1" smtClean="0">
                <a:solidFill>
                  <a:srgbClr val="00B050"/>
                </a:solidFill>
              </a:rPr>
              <a:t>Томащук</a:t>
            </a:r>
            <a:r>
              <a:rPr lang="ru-RU" b="1" i="1" dirty="0" smtClean="0">
                <a:solidFill>
                  <a:srgbClr val="00B050"/>
                </a:solidFill>
              </a:rPr>
              <a:t> Е.А</a:t>
            </a:r>
            <a:endParaRPr lang="ru-RU" b="1" i="1" dirty="0" smtClean="0">
              <a:solidFill>
                <a:srgbClr val="00B050"/>
              </a:solidFill>
            </a:endParaRPr>
          </a:p>
          <a:p>
            <a:r>
              <a:rPr lang="ru-RU" b="1" i="1" dirty="0" smtClean="0">
                <a:solidFill>
                  <a:srgbClr val="00B050"/>
                </a:solidFill>
              </a:rPr>
              <a:t>Беляева Т.А </a:t>
            </a:r>
            <a:endParaRPr lang="ru-RU" b="1" i="1" dirty="0" smtClean="0">
              <a:solidFill>
                <a:srgbClr val="00B05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true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tretch>
            <a:fillRect/>
          </a:stretch>
        </p:blipFill>
        <p:spPr>
          <a:xfrm>
            <a:off x="-31474" y="0"/>
            <a:ext cx="9175474" cy="6921170"/>
          </a:xfrm>
          <a:prstGeom prst="rect">
            <a:avLst/>
          </a:prstGeom>
        </p:spPr>
      </p:pic>
      <p:sp>
        <p:nvSpPr>
          <p:cNvPr id="4" name="Rectangle 2"/>
          <p:cNvSpPr>
            <a:spLocks noChangeArrowheads="true"/>
          </p:cNvSpPr>
          <p:nvPr/>
        </p:nvSpPr>
        <p:spPr bwMode="auto">
          <a:xfrm>
            <a:off x="395536" y="540458"/>
            <a:ext cx="7848872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false" compatLnSpc="tru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alt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Как говорить с маленькими детьми о           </a:t>
            </a:r>
            <a:r>
              <a:rPr kumimoji="0" lang="ru-RU" altLang="ru-RU" sz="2400" b="1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коронавирусе</a:t>
            </a:r>
            <a:r>
              <a:rPr kumimoji="0" lang="ru-RU" alt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?</a:t>
            </a:r>
            <a:r>
              <a:rPr kumimoji="0" lang="ru-RU" alt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ru-RU" altLang="ru-RU" sz="24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ru-RU" altLang="ru-RU" sz="1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5" name="Рисунок 5" descr="https://www.b17.ru/foto/article/275645.jpg"/>
          <p:cNvPicPr>
            <a:picLocks noChangeAspect="true" noChangeArrowheads="true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rcRect/>
          <a:stretch>
            <a:fillRect/>
          </a:stretch>
        </p:blipFill>
        <p:spPr bwMode="auto">
          <a:xfrm>
            <a:off x="7020272" y="1319751"/>
            <a:ext cx="1781053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true"/>
          </p:cNvSpPr>
          <p:nvPr/>
        </p:nvSpPr>
        <p:spPr bwMode="auto">
          <a:xfrm>
            <a:off x="0" y="2119851"/>
            <a:ext cx="9036496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false" compatLnSpc="tru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Что же, время сейчас непростое. И взрослым самим бывает неспокойно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/>
                <a:ea typeface="Times New Roman" panose="02020603050405020304" pitchFamily="18" charset="0"/>
                <a:cs typeface="Arial" panose="020B0604020202020204" pitchFamily="34" charset="0"/>
              </a:rPr>
              <a:t>…</a:t>
            </a:r>
            <a:endParaRPr kumimoji="0" lang="ru-RU" altLang="ru-RU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 как чувствуют себя дети?</a:t>
            </a:r>
            <a:endParaRPr kumimoji="0" lang="ru-RU" altLang="ru-RU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kumimoji="0" lang="ru-RU" altLang="ru-RU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Да, дети тоже могут тревожиться, беспокоиться или бояться.</a:t>
            </a:r>
            <a:endParaRPr kumimoji="0" lang="ru-RU" altLang="ru-RU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Тем более, если взрослые рядом испытывают страх или чувствуют тревогу.</a:t>
            </a:r>
            <a:endParaRPr kumimoji="0" lang="ru-RU" altLang="ru-RU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Много информации идет из СМИ, и не всегда этот поток помогает</a:t>
            </a:r>
            <a:endParaRPr kumimoji="0" lang="ru-RU" altLang="ru-RU" sz="16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успокоиться или разобраться в происходящем.</a:t>
            </a:r>
            <a:endParaRPr kumimoji="0" lang="ru-RU" altLang="ru-RU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kumimoji="0" lang="ru-RU" altLang="ru-RU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Как рассказать детям о том, что происходит в мире?</a:t>
            </a:r>
            <a:endParaRPr kumimoji="0" lang="ru-RU" altLang="ru-RU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Надо ли говорить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?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true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4" name="TextBox 3"/>
          <p:cNvSpPr txBox="true"/>
          <p:nvPr/>
        </p:nvSpPr>
        <p:spPr>
          <a:xfrm>
            <a:off x="467544" y="188640"/>
            <a:ext cx="828092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/>
              <a:t>Говорить надо.</a:t>
            </a:r>
            <a:endParaRPr lang="ru-RU" b="1" i="1" dirty="0"/>
          </a:p>
          <a:p>
            <a:r>
              <a:rPr lang="ru-RU" i="1" dirty="0"/>
              <a:t>Тем более, если ребенок спрашивает.</a:t>
            </a:r>
            <a:endParaRPr lang="ru-RU" i="1" dirty="0"/>
          </a:p>
          <a:p>
            <a:r>
              <a:rPr lang="ru-RU" i="1" dirty="0"/>
              <a:t>Дети имеют право на правдивую информацию.</a:t>
            </a:r>
            <a:endParaRPr lang="ru-RU" i="1" dirty="0"/>
          </a:p>
          <a:p>
            <a:r>
              <a:rPr lang="ru-RU" i="1" dirty="0"/>
              <a:t> </a:t>
            </a:r>
            <a:endParaRPr lang="ru-RU" i="1" dirty="0"/>
          </a:p>
          <a:p>
            <a:r>
              <a:rPr lang="ru-RU" i="1" dirty="0"/>
              <a:t>Предлагаю несколько простых рекомендаций для беседы с ребенком.</a:t>
            </a:r>
            <a:endParaRPr lang="ru-RU" i="1" dirty="0"/>
          </a:p>
          <a:p>
            <a:r>
              <a:rPr lang="ru-RU" i="1" dirty="0"/>
              <a:t> </a:t>
            </a:r>
            <a:endParaRPr lang="ru-RU" i="1" dirty="0"/>
          </a:p>
          <a:p>
            <a:pPr lvl="0"/>
            <a:r>
              <a:rPr lang="ru-RU" i="1" dirty="0"/>
              <a:t>Постарайтесь выбрать спокойное место для разговора.</a:t>
            </a:r>
            <a:endParaRPr lang="ru-RU" i="1" dirty="0"/>
          </a:p>
          <a:p>
            <a:pPr lvl="0"/>
            <a:r>
              <a:rPr lang="ru-RU" i="1" dirty="0"/>
              <a:t>Расспросите ребенка, что он уже знает о происходящем.</a:t>
            </a:r>
            <a:endParaRPr lang="ru-RU" i="1" dirty="0"/>
          </a:p>
          <a:p>
            <a:r>
              <a:rPr lang="ru-RU" i="1" dirty="0"/>
              <a:t>     </a:t>
            </a:r>
            <a:endParaRPr lang="ru-RU" i="1" dirty="0" smtClean="0"/>
          </a:p>
          <a:p>
            <a:endParaRPr lang="ru-RU" i="1" dirty="0"/>
          </a:p>
          <a:p>
            <a:endParaRPr lang="ru-RU" i="1" dirty="0" smtClean="0"/>
          </a:p>
          <a:p>
            <a:r>
              <a:rPr lang="ru-RU" i="1" dirty="0" smtClean="0"/>
              <a:t>С </a:t>
            </a:r>
            <a:r>
              <a:rPr lang="ru-RU" i="1" dirty="0"/>
              <a:t>малышами можно включить в разговор игрушки или выполнить рисунки, </a:t>
            </a:r>
            <a:endParaRPr lang="ru-RU" i="1" dirty="0"/>
          </a:p>
          <a:p>
            <a:r>
              <a:rPr lang="ru-RU" i="1" dirty="0"/>
              <a:t>     слепить из пластилина героев вашей беседы, разыграть сценки. </a:t>
            </a:r>
            <a:endParaRPr lang="ru-RU" i="1" dirty="0"/>
          </a:p>
          <a:p>
            <a:pPr lvl="0"/>
            <a:r>
              <a:rPr lang="ru-RU" i="1" dirty="0"/>
              <a:t>Говорите честно, но при этом просто, без каких-либо подробностей и деталей, касающихся симптомов болезни или смерти людей.</a:t>
            </a:r>
            <a:endParaRPr lang="ru-RU" i="1" dirty="0"/>
          </a:p>
          <a:p>
            <a:r>
              <a:rPr lang="ru-RU" i="1" dirty="0"/>
              <a:t>      (Тема смерти  - это отдельный разговор. И говорить об этом тоже     </a:t>
            </a:r>
            <a:endParaRPr lang="ru-RU" i="1" dirty="0"/>
          </a:p>
          <a:p>
            <a:r>
              <a:rPr lang="ru-RU" i="1" dirty="0"/>
              <a:t>      необходимо, если вы еще не успели сделать это раньше… Но это уже другая</a:t>
            </a:r>
            <a:endParaRPr lang="ru-RU" i="1" dirty="0"/>
          </a:p>
          <a:p>
            <a:r>
              <a:rPr lang="ru-RU" i="1" dirty="0"/>
              <a:t>      тема  для обсуждения</a:t>
            </a:r>
            <a:r>
              <a:rPr lang="ru-RU" dirty="0"/>
              <a:t>).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true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tretch>
            <a:fillRect/>
          </a:stretch>
        </p:blipFill>
        <p:spPr>
          <a:xfrm>
            <a:off x="1" y="0"/>
            <a:ext cx="9252520" cy="6858000"/>
          </a:xfrm>
          <a:prstGeom prst="rect">
            <a:avLst/>
          </a:prstGeom>
        </p:spPr>
      </p:pic>
      <p:sp>
        <p:nvSpPr>
          <p:cNvPr id="3" name="TextBox 2"/>
          <p:cNvSpPr txBox="true"/>
          <p:nvPr/>
        </p:nvSpPr>
        <p:spPr>
          <a:xfrm>
            <a:off x="251520" y="332656"/>
            <a:ext cx="856895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i="1" dirty="0"/>
              <a:t>Если вы пока не можете ответить на вопросы ребенка, не придумывайте. Используйте это как возможность вместе найти ответы в достоверных источниках информации.</a:t>
            </a:r>
            <a:endParaRPr lang="ru-RU" i="1" dirty="0"/>
          </a:p>
          <a:p>
            <a:pPr lvl="0"/>
            <a:r>
              <a:rPr lang="ru-RU" i="1" dirty="0"/>
              <a:t>Обязательно послушайте и поддержите ребенка, если он делится с вами своими переживаниями</a:t>
            </a:r>
            <a:endParaRPr lang="ru-RU" i="1" dirty="0"/>
          </a:p>
          <a:p>
            <a:r>
              <a:rPr lang="ru-RU" i="1" dirty="0"/>
              <a:t>     - не отвлекайтесь во время разговора, смотрите ребенку в глаза;</a:t>
            </a:r>
            <a:endParaRPr lang="ru-RU" i="1" dirty="0"/>
          </a:p>
          <a:p>
            <a:r>
              <a:rPr lang="ru-RU" i="1" dirty="0"/>
              <a:t>     - покажите жестами, голосом, мимикой, что вы слушаете;</a:t>
            </a:r>
            <a:endParaRPr lang="ru-RU" i="1" dirty="0"/>
          </a:p>
          <a:p>
            <a:r>
              <a:rPr lang="ru-RU" i="1" dirty="0"/>
              <a:t>     - оставайтесь рядом с ребенком, даже если ему трудно быть на одном месте;</a:t>
            </a:r>
            <a:endParaRPr lang="ru-RU" i="1" dirty="0"/>
          </a:p>
          <a:p>
            <a:r>
              <a:rPr lang="ru-RU" i="1" dirty="0"/>
              <a:t>     - проясните, если вы не поняли слова ребенка, не делайте вид, что вам все     </a:t>
            </a:r>
            <a:endParaRPr lang="ru-RU" i="1" dirty="0"/>
          </a:p>
          <a:p>
            <a:r>
              <a:rPr lang="ru-RU" i="1" dirty="0"/>
              <a:t>       понятно, можно задать уточняющей вопрос – «похоже, ты говоришь…»;</a:t>
            </a:r>
            <a:endParaRPr lang="ru-RU" i="1" dirty="0"/>
          </a:p>
          <a:p>
            <a:r>
              <a:rPr lang="ru-RU" i="1" dirty="0"/>
              <a:t>     - старайтесь говорить спокойно, не использовать поучающий или «плачущий»</a:t>
            </a:r>
            <a:endParaRPr lang="ru-RU" i="1" dirty="0"/>
          </a:p>
          <a:p>
            <a:r>
              <a:rPr lang="ru-RU" i="1" dirty="0"/>
              <a:t>       тон;</a:t>
            </a:r>
            <a:endParaRPr lang="ru-RU" i="1" dirty="0"/>
          </a:p>
          <a:p>
            <a:r>
              <a:rPr lang="ru-RU" i="1" dirty="0"/>
              <a:t>     - не критикуйте ребенка или не ругайте его, если он боится или относится   </a:t>
            </a:r>
            <a:endParaRPr lang="ru-RU" i="1" dirty="0"/>
          </a:p>
          <a:p>
            <a:r>
              <a:rPr lang="ru-RU" i="1" dirty="0"/>
              <a:t>       несерьезно к вашим словам.</a:t>
            </a:r>
            <a:endParaRPr lang="ru-RU" i="1" dirty="0"/>
          </a:p>
          <a:p>
            <a:pPr lvl="0"/>
            <a:r>
              <a:rPr lang="ru-RU" i="1" dirty="0"/>
              <a:t>Коротко расскажите детям, как необходимо вести себя во время карантина, и для чего это нужно.</a:t>
            </a:r>
            <a:endParaRPr lang="ru-RU" i="1" dirty="0"/>
          </a:p>
          <a:p>
            <a:r>
              <a:rPr lang="ru-RU" i="1" dirty="0"/>
              <a:t>     Можно использовать иллюстрации или видео из проверенных источников</a:t>
            </a:r>
            <a:endParaRPr lang="ru-RU" i="1" dirty="0"/>
          </a:p>
          <a:p>
            <a:r>
              <a:rPr lang="ru-RU" i="1" dirty="0"/>
              <a:t>     в интернете (как мыть руки, зачем нужно закрывать рот во время кашля или</a:t>
            </a:r>
            <a:endParaRPr lang="ru-RU" i="1" dirty="0"/>
          </a:p>
          <a:p>
            <a:r>
              <a:rPr lang="ru-RU" i="1" dirty="0"/>
              <a:t>     чихания и т.п.).</a:t>
            </a:r>
            <a:endParaRPr lang="ru-RU" i="1" dirty="0"/>
          </a:p>
          <a:p>
            <a:pPr lvl="0"/>
            <a:r>
              <a:rPr lang="ru-RU" i="1" dirty="0"/>
              <a:t>Покажите, как позаботиться о себе и своем здоровье на собственном примере </a:t>
            </a:r>
            <a:endParaRPr lang="ru-RU" i="1" dirty="0"/>
          </a:p>
          <a:p>
            <a:r>
              <a:rPr lang="ru-RU" i="1" dirty="0"/>
              <a:t>      (ведь вы сами тщательно моете руки, правда? И не сидите в интернете,</a:t>
            </a:r>
            <a:endParaRPr lang="ru-RU" i="1" dirty="0"/>
          </a:p>
          <a:p>
            <a:r>
              <a:rPr lang="ru-RU" i="1" dirty="0"/>
              <a:t>      пролистывая все больше и больше панических постов о </a:t>
            </a:r>
            <a:r>
              <a:rPr lang="ru-RU" i="1" dirty="0" err="1"/>
              <a:t>коронавирусе</a:t>
            </a:r>
            <a:r>
              <a:rPr lang="ru-RU" i="1" dirty="0"/>
              <a:t>?).</a:t>
            </a:r>
            <a:endParaRPr lang="ru-RU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true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tretch>
            <a:fillRect/>
          </a:stretch>
        </p:blipFill>
        <p:spPr>
          <a:xfrm>
            <a:off x="1" y="0"/>
            <a:ext cx="9252520" cy="6858000"/>
          </a:xfrm>
          <a:prstGeom prst="rect">
            <a:avLst/>
          </a:prstGeom>
        </p:spPr>
      </p:pic>
      <p:sp>
        <p:nvSpPr>
          <p:cNvPr id="4" name="Rectangle 2"/>
          <p:cNvSpPr>
            <a:spLocks noChangeArrowheads="true"/>
          </p:cNvSpPr>
          <p:nvPr/>
        </p:nvSpPr>
        <p:spPr bwMode="auto">
          <a:xfrm>
            <a:off x="251520" y="-524137"/>
            <a:ext cx="8892480" cy="289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false" compatLnSpc="true"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lang="ru-RU" altLang="ru-RU" sz="1400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lang="ru-RU" altLang="ru-RU" sz="1400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lang="ru-RU" altLang="ru-RU" sz="1400" i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1.</a:t>
            </a: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Отдыхайте.</a:t>
            </a: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/>
                <a:ea typeface="Times New Roman" panose="02020603050405020304" pitchFamily="18" charset="0"/>
              </a:rPr>
              <a:t> </a:t>
            </a: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Ваше спокойное душевное состояние - это поддержка для ребенка.</a:t>
            </a:r>
            <a:endParaRPr kumimoji="0" lang="ru-RU" alt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2Займитесь чем-то приятным для себя, или тем, что давно планировали, но не успевали (можно принять душ, выпить теплый чай, выполнить простые физические упражнения и т.д.).</a:t>
            </a:r>
            <a:endParaRPr kumimoji="0" lang="ru-RU" alt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3Творчество </a:t>
            </a: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/>
                <a:ea typeface="Times New Roman" panose="02020603050405020304" pitchFamily="18" charset="0"/>
              </a:rPr>
              <a:t>–</a:t>
            </a: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в помощь! Рисовать, петь или делать аппликации можно вместе с детьми! Это полезные практики для снижения тревоги.</a:t>
            </a:r>
            <a:endParaRPr kumimoji="0" lang="ru-RU" alt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И, конечно, скажите детям, что вы рядом, и они всегда могут к вам прийти с любыми вопросами.</a:t>
            </a:r>
            <a:endParaRPr kumimoji="0" lang="ru-RU" alt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/>
                <a:ea typeface="Times New Roman" panose="02020603050405020304" pitchFamily="18" charset="0"/>
              </a:rPr>
              <a:t> </a:t>
            </a: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/>
                <a:ea typeface="Times New Roman" panose="02020603050405020304" pitchFamily="18" charset="0"/>
              </a:rPr>
              <a:t> </a:t>
            </a: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/>
                <a:ea typeface="Times New Roman" panose="02020603050405020304" pitchFamily="18" charset="0"/>
              </a:rPr>
              <a:t> </a:t>
            </a: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Не только о </a:t>
            </a:r>
            <a:r>
              <a:rPr kumimoji="0" lang="ru-RU" altLang="ru-RU" sz="1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коронавирусе</a:t>
            </a: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/>
                <a:ea typeface="Times New Roman" panose="02020603050405020304" pitchFamily="18" charset="0"/>
              </a:rPr>
              <a:t>…</a:t>
            </a:r>
            <a:endParaRPr kumimoji="0" lang="ru-RU" alt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alt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3073" name="Рисунок 2" descr="https://www.b17.ru/foto/uploaded/upl_1585651746_15005.jpg"/>
          <p:cNvPicPr>
            <a:picLocks noChangeAspect="true" noChangeArrowheads="true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rcRect/>
          <a:stretch>
            <a:fillRect/>
          </a:stretch>
        </p:blipFill>
        <p:spPr bwMode="auto">
          <a:xfrm>
            <a:off x="5004048" y="3510440"/>
            <a:ext cx="1581150" cy="208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true"/>
          </p:cNvSpPr>
          <p:nvPr/>
        </p:nvSpPr>
        <p:spPr bwMode="auto">
          <a:xfrm>
            <a:off x="251520" y="2836164"/>
            <a:ext cx="8136904" cy="1661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false" compatLnSpc="tru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Если вы заметили значительные изменения в настроении, поведении или режиме сна у ребенка, обратитесь к специалистам – детскому психологу и психотерапевту.</a:t>
            </a:r>
            <a:endParaRPr kumimoji="0" lang="ru-RU" alt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Тем более, сейчас есть возможность получить консультацию онлайн.</a:t>
            </a:r>
            <a:endParaRPr kumimoji="0" lang="ru-RU" alt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Всем здоровья и любви!</a:t>
            </a:r>
            <a:endParaRPr kumimoji="0" lang="ru-RU" altLang="ru-RU" sz="14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1400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true"/>
          <p:nvPr/>
        </p:nvSpPr>
        <p:spPr>
          <a:xfrm>
            <a:off x="3001999" y="6021288"/>
            <a:ext cx="5394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Источник https</a:t>
            </a:r>
            <a:r>
              <a:rPr lang="ru-RU" i="1" dirty="0"/>
              <a:t>://</a:t>
            </a:r>
            <a:r>
              <a:rPr lang="ru-RU" i="1" dirty="0" smtClean="0"/>
              <a:t>www.b17.ru/foto/article/275645.jpg</a:t>
            </a:r>
            <a:endParaRPr lang="ru-RU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true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tretch>
            <a:fillRect/>
          </a:stretch>
        </p:blipFill>
        <p:spPr>
          <a:xfrm>
            <a:off x="1" y="0"/>
            <a:ext cx="9252520" cy="6858000"/>
          </a:xfrm>
          <a:prstGeom prst="rect">
            <a:avLst/>
          </a:prstGeom>
        </p:spPr>
      </p:pic>
      <p:sp>
        <p:nvSpPr>
          <p:cNvPr id="3" name="TextBox 2"/>
          <p:cNvSpPr txBox="true"/>
          <p:nvPr/>
        </p:nvSpPr>
        <p:spPr>
          <a:xfrm>
            <a:off x="1979712" y="2348880"/>
            <a:ext cx="50962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 smtClean="0">
                <a:solidFill>
                  <a:srgbClr val="C00000"/>
                </a:solidFill>
              </a:rPr>
              <a:t>Спасибо за </a:t>
            </a:r>
            <a:r>
              <a:rPr lang="ru-RU" sz="4000" b="1" i="1" dirty="0">
                <a:solidFill>
                  <a:srgbClr val="C00000"/>
                </a:solidFill>
              </a:rPr>
              <a:t>в</a:t>
            </a:r>
            <a:r>
              <a:rPr lang="ru-RU" sz="4000" b="1" i="1" dirty="0" smtClean="0">
                <a:solidFill>
                  <a:srgbClr val="C00000"/>
                </a:solidFill>
              </a:rPr>
              <a:t>нимание </a:t>
            </a:r>
            <a:endParaRPr lang="ru-RU" sz="40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3364</Words>
  <Application>WPS Presentation</Application>
  <PresentationFormat>Экран (4:3)</PresentationFormat>
  <Paragraphs>82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8" baseType="lpstr">
      <vt:lpstr>Arial</vt:lpstr>
      <vt:lpstr>SimSun</vt:lpstr>
      <vt:lpstr>Wingdings</vt:lpstr>
      <vt:lpstr>Arial</vt:lpstr>
      <vt:lpstr>Times New Roman</vt:lpstr>
      <vt:lpstr>Times New Roman</vt:lpstr>
      <vt:lpstr>Calibri</vt:lpstr>
      <vt:lpstr>Calibri</vt:lpstr>
      <vt:lpstr>微软雅黑</vt:lpstr>
      <vt:lpstr>Arial Unicode MS</vt:lpstr>
      <vt:lpstr>Droid Sans Fallback</vt:lpstr>
      <vt:lpstr>Тема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vadim</cp:lastModifiedBy>
  <cp:revision>12</cp:revision>
  <dcterms:created xsi:type="dcterms:W3CDTF">2020-10-06T09:34:02Z</dcterms:created>
  <dcterms:modified xsi:type="dcterms:W3CDTF">2020-10-06T09:34:02Z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1049-11.1.0.9662</vt:lpwstr>
  </property>
</Properties>
</file>