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84" r:id="rId5"/>
    <p:sldId id="259" r:id="rId6"/>
    <p:sldId id="282" r:id="rId7"/>
    <p:sldId id="277" r:id="rId8"/>
    <p:sldId id="269" r:id="rId9"/>
    <p:sldId id="264" r:id="rId10"/>
    <p:sldId id="265" r:id="rId11"/>
    <p:sldId id="303" r:id="rId12"/>
    <p:sldId id="302" r:id="rId13"/>
    <p:sldId id="301" r:id="rId14"/>
    <p:sldId id="300" r:id="rId15"/>
    <p:sldId id="299" r:id="rId16"/>
    <p:sldId id="312" r:id="rId17"/>
    <p:sldId id="313" r:id="rId18"/>
    <p:sldId id="325" r:id="rId19"/>
    <p:sldId id="326" r:id="rId20"/>
    <p:sldId id="298" r:id="rId21"/>
    <p:sldId id="297" r:id="rId22"/>
    <p:sldId id="296" r:id="rId23"/>
    <p:sldId id="295" r:id="rId24"/>
    <p:sldId id="294" r:id="rId25"/>
    <p:sldId id="293" r:id="rId26"/>
    <p:sldId id="267" r:id="rId27"/>
    <p:sldId id="304" r:id="rId28"/>
    <p:sldId id="307" r:id="rId29"/>
    <p:sldId id="306" r:id="rId30"/>
    <p:sldId id="278" r:id="rId31"/>
    <p:sldId id="305" r:id="rId32"/>
    <p:sldId id="309" r:id="rId33"/>
    <p:sldId id="311" r:id="rId34"/>
    <p:sldId id="310" r:id="rId35"/>
    <p:sldId id="308" r:id="rId36"/>
    <p:sldId id="324" r:id="rId37"/>
    <p:sldId id="323" r:id="rId38"/>
    <p:sldId id="321" r:id="rId39"/>
    <p:sldId id="322" r:id="rId40"/>
    <p:sldId id="320" r:id="rId41"/>
    <p:sldId id="327" r:id="rId42"/>
    <p:sldId id="319" r:id="rId43"/>
    <p:sldId id="318" r:id="rId44"/>
    <p:sldId id="317" r:id="rId45"/>
    <p:sldId id="316" r:id="rId46"/>
    <p:sldId id="328" r:id="rId47"/>
    <p:sldId id="315" r:id="rId48"/>
    <p:sldId id="330" r:id="rId49"/>
    <p:sldId id="329" r:id="rId50"/>
    <p:sldId id="333" r:id="rId51"/>
    <p:sldId id="334" r:id="rId52"/>
    <p:sldId id="33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4595" autoAdjust="0"/>
  </p:normalViewPr>
  <p:slideViewPr>
    <p:cSldViewPr>
      <p:cViewPr varScale="1">
        <p:scale>
          <a:sx n="83" d="100"/>
          <a:sy n="8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D384DF-FB8E-43C7-8854-8FFEF3CE2BC5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995BBB-4CF7-4F56-B155-A3C1905C6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93A04-66EB-4CFF-A461-5D8F6D4E17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5AB1-85B3-4C65-89EC-B02EA7E70BC2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0AF4-C1D2-45AE-ABF8-FB135DB7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8906-E494-43A0-A3CF-9B3B45077240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782C-9EA0-4F9B-86FA-547E8D656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D6A6-702E-48EB-A8EB-8F218D3247F7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5AB2-44A6-4486-A9F6-EB66494DB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7F88-EDA3-4C76-83D5-EEE22F339288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E7CF-A91D-4981-A7A5-6DC4EBAD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15BB-B580-4277-8CA2-DB1ACF0FBDF8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AED6-45E9-43B0-A819-01F64BE32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E697-B9F8-4957-8DA8-A990657A993A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5798-C284-40A2-9935-063E869A0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8FDB-2043-4767-9262-08DFFF6BEECE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9BFD-37CA-4352-90A9-9C00FFFE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92D4-9655-4F4F-9C8C-7E28C2A39273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2528-B960-46FD-9C76-379D6690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644E-2659-4887-BC49-D8E50A717249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48DB-4B4F-4713-8DC0-06B5DDC9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F01-0193-46D9-A32F-5E1C7742CAD0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7336-9AC9-415E-9490-99A6D602A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3022-98E3-4D78-99E9-D5E454401DC3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E973-16BA-4032-AF9B-124315164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5D83-597B-40F5-A0B0-4FDCEBB6A105}" type="datetimeFigureOut">
              <a:rPr lang="ru-RU"/>
              <a:pPr>
                <a:defRPr/>
              </a:pPr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9151D-67CD-4342-ABC6-6BD7C891B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3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42862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Segoe Script" pitchFamily="34" charset="0"/>
              </a:rPr>
              <a:t>МБДОУ ЦРР №28 «Огонёк»</a:t>
            </a:r>
            <a:br>
              <a:rPr lang="ru-RU" sz="3600" smtClean="0">
                <a:latin typeface="Segoe Script" pitchFamily="34" charset="0"/>
              </a:rPr>
            </a:br>
            <a:r>
              <a:rPr lang="ru-RU" sz="3600" smtClean="0">
                <a:latin typeface="Segoe Script" pitchFamily="34" charset="0"/>
              </a:rPr>
              <a:t/>
            </a:r>
            <a:br>
              <a:rPr lang="ru-RU" sz="3600" smtClean="0">
                <a:latin typeface="Segoe Script" pitchFamily="34" charset="0"/>
              </a:rPr>
            </a:br>
            <a:r>
              <a:rPr lang="ru-RU" sz="3600" smtClean="0">
                <a:latin typeface="Segoe Script" pitchFamily="34" charset="0"/>
              </a:rPr>
              <a:t/>
            </a:r>
            <a:br>
              <a:rPr lang="ru-RU" sz="3600" smtClean="0">
                <a:latin typeface="Segoe Script" pitchFamily="34" charset="0"/>
              </a:rPr>
            </a:br>
            <a:r>
              <a:rPr lang="ru-RU" sz="3600" smtClean="0">
                <a:latin typeface="Segoe Script" pitchFamily="34" charset="0"/>
              </a:rPr>
              <a:t>Педагогический проект</a:t>
            </a:r>
            <a:br>
              <a:rPr lang="ru-RU" sz="3600" smtClean="0">
                <a:latin typeface="Segoe Script" pitchFamily="34" charset="0"/>
              </a:rPr>
            </a:br>
            <a:r>
              <a:rPr lang="ru-RU" sz="3600" b="1" smtClean="0">
                <a:latin typeface="Segoe Script" pitchFamily="34" charset="0"/>
              </a:rPr>
              <a:t>«С днём Рождения, </a:t>
            </a:r>
            <a:br>
              <a:rPr lang="ru-RU" sz="3600" b="1" smtClean="0">
                <a:latin typeface="Segoe Script" pitchFamily="34" charset="0"/>
              </a:rPr>
            </a:br>
            <a:r>
              <a:rPr lang="ru-RU" sz="3600" b="1" smtClean="0">
                <a:latin typeface="Segoe Script" pitchFamily="34" charset="0"/>
              </a:rPr>
              <a:t>детский сад!»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3000" y="4714875"/>
            <a:ext cx="7772400" cy="17145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Авторы проекта: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Дедова Наталья Николаевна,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 err="1">
                <a:latin typeface="Segoe Script" pitchFamily="34" charset="0"/>
                <a:ea typeface="+mj-ea"/>
                <a:cs typeface="+mj-cs"/>
              </a:rPr>
              <a:t>Яишницина</a:t>
            </a: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 Надежда Петровна,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воспитатели группы № 5 «Подсолнушки»  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400" dirty="0">
              <a:latin typeface="Segoe Script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г. Бердск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Segoe Script" pitchFamily="34" charset="0"/>
                <a:ea typeface="+mj-ea"/>
                <a:cs typeface="+mj-cs"/>
              </a:rPr>
              <a:t>2016г.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 descr="D:\фотографии\107_PANA\P107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57188"/>
            <a:ext cx="6786562" cy="508952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3316" name="Picture 2" descr="D:\фотографии\107_PANA\P1070335.JPG"/>
          <p:cNvPicPr>
            <a:picLocks noChangeAspect="1" noChangeArrowheads="1"/>
          </p:cNvPicPr>
          <p:nvPr/>
        </p:nvPicPr>
        <p:blipFill>
          <a:blip r:embed="rId4"/>
          <a:srcRect l="47127" b="16858"/>
          <a:stretch>
            <a:fillRect/>
          </a:stretch>
        </p:blipFill>
        <p:spPr bwMode="auto">
          <a:xfrm>
            <a:off x="357188" y="2286000"/>
            <a:ext cx="3573462" cy="4214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фотографии\107_PANA\P1070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7858125" cy="5894387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Подарки для сотрудников детского сада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latin typeface="Segoe Script" pitchFamily="34" charset="0"/>
              </a:rPr>
              <a:t>«Цветы в корзинке»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фотографии\107_PANA\P1070349.JPG"/>
          <p:cNvPicPr>
            <a:picLocks noChangeAspect="1" noChangeArrowheads="1"/>
          </p:cNvPicPr>
          <p:nvPr/>
        </p:nvPicPr>
        <p:blipFill>
          <a:blip r:embed="rId3"/>
          <a:srcRect l="14458" t="36948" b="19678"/>
          <a:stretch>
            <a:fillRect/>
          </a:stretch>
        </p:blipFill>
        <p:spPr bwMode="auto">
          <a:xfrm>
            <a:off x="285750" y="428625"/>
            <a:ext cx="5072063" cy="1928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388" name="Picture 3" descr="D:\фотографии\107_PANA\P10703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071688"/>
            <a:ext cx="6143625" cy="460692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D:\фотографии\107_PANA\P1070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7286625" cy="54641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D:\фотографии\107_PANA\P1070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7786687" cy="5840412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фотографии\107_PANA\P1070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71500"/>
            <a:ext cx="6715125" cy="50355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фотографии\107_PANA\P1070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857250"/>
            <a:ext cx="7286625" cy="546576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D:\фотографии\107_PANA\24 февраля 16\P1070436.JPG"/>
          <p:cNvPicPr>
            <a:picLocks noChangeAspect="1" noChangeArrowheads="1"/>
          </p:cNvPicPr>
          <p:nvPr/>
        </p:nvPicPr>
        <p:blipFill>
          <a:blip r:embed="rId3"/>
          <a:srcRect l="8333" b="4761"/>
          <a:stretch>
            <a:fillRect/>
          </a:stretch>
        </p:blipFill>
        <p:spPr bwMode="auto">
          <a:xfrm>
            <a:off x="1143000" y="857250"/>
            <a:ext cx="6508750" cy="507206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фотографии\107_PANA\24 февраля 16\P1070439.JPG"/>
          <p:cNvPicPr>
            <a:picLocks noChangeAspect="1" noChangeArrowheads="1"/>
          </p:cNvPicPr>
          <p:nvPr/>
        </p:nvPicPr>
        <p:blipFill>
          <a:blip r:embed="rId3"/>
          <a:srcRect l="42203" t="9785" b="3365"/>
          <a:stretch>
            <a:fillRect/>
          </a:stretch>
        </p:blipFill>
        <p:spPr bwMode="auto">
          <a:xfrm>
            <a:off x="642938" y="428625"/>
            <a:ext cx="4500562" cy="507206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2532" name="Picture 4" descr="D:\фотографии\107_PANA\24 февраля 16\P1070484.JPG"/>
          <p:cNvPicPr>
            <a:picLocks noChangeAspect="1" noChangeArrowheads="1"/>
          </p:cNvPicPr>
          <p:nvPr/>
        </p:nvPicPr>
        <p:blipFill>
          <a:blip r:embed="rId4"/>
          <a:srcRect l="44286" r="8571"/>
          <a:stretch>
            <a:fillRect/>
          </a:stretch>
        </p:blipFill>
        <p:spPr bwMode="auto">
          <a:xfrm>
            <a:off x="5500688" y="1500188"/>
            <a:ext cx="3214687" cy="511492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latin typeface="Segoe Script" pitchFamily="34" charset="0"/>
              </a:rPr>
              <a:t>Цель </a:t>
            </a:r>
            <a:r>
              <a:rPr lang="ru-RU" sz="3600" dirty="0" smtClean="0">
                <a:latin typeface="Segoe Script" pitchFamily="34" charset="0"/>
              </a:rPr>
              <a:t>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143000"/>
            <a:ext cx="8215313" cy="5500688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Segoe Script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Цель проекта</a:t>
            </a:r>
            <a:r>
              <a:rPr lang="ru-RU" dirty="0" smtClean="0"/>
              <a:t>:  расширение и обобщение представлений детей о   детском саде. 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Задачи проекта</a:t>
            </a:r>
            <a:r>
              <a:rPr lang="ru-RU" b="1" dirty="0" smtClean="0"/>
              <a:t>: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Познакомить детей  с историей детского сада, его названием, символом, адресом, внутренним устройством, расположением групп;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Расширять представления детей о жизни  ребят в детских садах;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Воспитывать уважение к труду сотрудников детского сада, знакомить с их профессиональными обязанностями;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Стимулировать познавательно-исследовательскую  деятельность дошкольников и их родителей;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Воспитывать бережное отношение детей к имуществу  детского сада.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Экскурсия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 в медицинский кабинет</a:t>
            </a: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фотографии\107_PANA\P1070353.JPG"/>
          <p:cNvPicPr>
            <a:picLocks noChangeAspect="1" noChangeArrowheads="1"/>
          </p:cNvPicPr>
          <p:nvPr/>
        </p:nvPicPr>
        <p:blipFill>
          <a:blip r:embed="rId3"/>
          <a:srcRect l="22826"/>
          <a:stretch>
            <a:fillRect/>
          </a:stretch>
        </p:blipFill>
        <p:spPr bwMode="auto">
          <a:xfrm>
            <a:off x="357188" y="285750"/>
            <a:ext cx="5026025" cy="48831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0" name="Picture 3" descr="D:\фотографии\107_PANA\P1070361.JPG"/>
          <p:cNvPicPr>
            <a:picLocks noChangeAspect="1" noChangeArrowheads="1"/>
          </p:cNvPicPr>
          <p:nvPr/>
        </p:nvPicPr>
        <p:blipFill>
          <a:blip r:embed="rId4"/>
          <a:srcRect l="5469"/>
          <a:stretch>
            <a:fillRect/>
          </a:stretch>
        </p:blipFill>
        <p:spPr bwMode="auto">
          <a:xfrm>
            <a:off x="4286250" y="2928938"/>
            <a:ext cx="4565650" cy="36226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:\фотографии\107_PANA\P1070354.JPG"/>
          <p:cNvPicPr>
            <a:picLocks noChangeAspect="1" noChangeArrowheads="1"/>
          </p:cNvPicPr>
          <p:nvPr/>
        </p:nvPicPr>
        <p:blipFill>
          <a:blip r:embed="rId3"/>
          <a:srcRect l="31374" r="2940"/>
          <a:stretch>
            <a:fillRect/>
          </a:stretch>
        </p:blipFill>
        <p:spPr bwMode="auto">
          <a:xfrm>
            <a:off x="642938" y="357188"/>
            <a:ext cx="4786312" cy="54641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5604" name="Picture 3" descr="D:\фотографии\107_PANA\P1070355.JPG"/>
          <p:cNvPicPr>
            <a:picLocks noChangeAspect="1" noChangeArrowheads="1"/>
          </p:cNvPicPr>
          <p:nvPr/>
        </p:nvPicPr>
        <p:blipFill>
          <a:blip r:embed="rId4"/>
          <a:srcRect l="23914" r="22826" b="1450"/>
          <a:stretch>
            <a:fillRect/>
          </a:stretch>
        </p:blipFill>
        <p:spPr bwMode="auto">
          <a:xfrm>
            <a:off x="5143500" y="1643063"/>
            <a:ext cx="3500438" cy="48577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фотографии\107_PANA\P1070362.JPG"/>
          <p:cNvPicPr>
            <a:picLocks noChangeAspect="1" noChangeArrowheads="1"/>
          </p:cNvPicPr>
          <p:nvPr/>
        </p:nvPicPr>
        <p:blipFill>
          <a:blip r:embed="rId3"/>
          <a:srcRect l="25781" t="21875"/>
          <a:stretch>
            <a:fillRect/>
          </a:stretch>
        </p:blipFill>
        <p:spPr bwMode="auto">
          <a:xfrm>
            <a:off x="1000125" y="571500"/>
            <a:ext cx="6786563" cy="5357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D:\фотографии\107_PANA\P1070363.JPG"/>
          <p:cNvPicPr>
            <a:picLocks noChangeAspect="1" noChangeArrowheads="1"/>
          </p:cNvPicPr>
          <p:nvPr/>
        </p:nvPicPr>
        <p:blipFill>
          <a:blip r:embed="rId3"/>
          <a:srcRect l="16406" r="6250"/>
          <a:stretch>
            <a:fillRect/>
          </a:stretch>
        </p:blipFill>
        <p:spPr bwMode="auto">
          <a:xfrm>
            <a:off x="1285875" y="500063"/>
            <a:ext cx="6072188" cy="5888037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Экскурсия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 в прачечную</a:t>
            </a: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" descr="D:\фотографии\107_PANA\P1070270.JPG"/>
          <p:cNvPicPr>
            <a:picLocks noChangeAspect="1" noChangeArrowheads="1"/>
          </p:cNvPicPr>
          <p:nvPr/>
        </p:nvPicPr>
        <p:blipFill>
          <a:blip r:embed="rId3"/>
          <a:srcRect l="18478"/>
          <a:stretch>
            <a:fillRect/>
          </a:stretch>
        </p:blipFill>
        <p:spPr bwMode="auto">
          <a:xfrm>
            <a:off x="1285875" y="571500"/>
            <a:ext cx="6000750" cy="552132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0724" name="Picture 2" descr="D:\фотографии\107_PANA\P1070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7572375" cy="5678488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1748" name="Picture 2" descr="D:\фотографии\107_PANA\P1070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7572375" cy="5678487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3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2772" name="Picture 2" descr="D:\фотографии\107_PANA\P1070279.JPG"/>
          <p:cNvPicPr>
            <a:picLocks noChangeAspect="1" noChangeArrowheads="1"/>
          </p:cNvPicPr>
          <p:nvPr/>
        </p:nvPicPr>
        <p:blipFill>
          <a:blip r:embed="rId4"/>
          <a:srcRect t="15533"/>
          <a:stretch>
            <a:fillRect/>
          </a:stretch>
        </p:blipFill>
        <p:spPr bwMode="auto">
          <a:xfrm>
            <a:off x="857250" y="928688"/>
            <a:ext cx="7780338" cy="4929187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Segoe Script" pitchFamily="34" charset="0"/>
              </a:rPr>
              <a:t>Характеристики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285875"/>
            <a:ext cx="8001000" cy="52149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Segoe Script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Продолжительность проекта</a:t>
            </a:r>
            <a:r>
              <a:rPr lang="ru-RU" b="1" dirty="0" smtClean="0"/>
              <a:t>:</a:t>
            </a:r>
            <a:r>
              <a:rPr lang="ru-RU" dirty="0" smtClean="0"/>
              <a:t> краткосрочный (18.01.2016 г - 29.01.2016г.)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Тип проекта</a:t>
            </a:r>
            <a:r>
              <a:rPr lang="ru-RU" dirty="0" smtClean="0"/>
              <a:t>: познавательно-творческий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Участники проекта</a:t>
            </a:r>
            <a:r>
              <a:rPr lang="ru-RU" b="1" dirty="0" smtClean="0"/>
              <a:t>:</a:t>
            </a:r>
            <a:r>
              <a:rPr lang="ru-RU" dirty="0" smtClean="0"/>
              <a:t>  воспитатели, дети и </a:t>
            </a:r>
            <a:r>
              <a:rPr lang="ru-RU" dirty="0" smtClean="0"/>
              <a:t>родители 5     группы  «</a:t>
            </a:r>
            <a:r>
              <a:rPr lang="ru-RU" dirty="0" smtClean="0"/>
              <a:t>Подсолнушки</a:t>
            </a:r>
            <a:r>
              <a:rPr lang="ru-RU" dirty="0" smtClean="0"/>
              <a:t>»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Предполагаемые </a:t>
            </a:r>
            <a:r>
              <a:rPr lang="ru-RU" b="1" dirty="0" smtClean="0">
                <a:latin typeface="Segoe Script" pitchFamily="34" charset="0"/>
              </a:rPr>
              <a:t>продукты проекта</a:t>
            </a:r>
            <a:r>
              <a:rPr lang="ru-RU" dirty="0" smtClean="0"/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Совместные работы детей и их родителей «Мой детский сад – «Огонек»»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Макет «Мы на прогулке»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Газета «С днем рождения, «Огонек»!»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Изготовление подарков для сотрудников детского сада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Экскурсия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 в кастелянную </a:t>
            </a:r>
            <a:endParaRPr lang="ru-RU" sz="4000" b="1" smtClean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4820" name="Picture 3" descr="D:\фотографии\107_PANA\P1070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85813"/>
            <a:ext cx="7358063" cy="55181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5844" name="Picture 4" descr="D:\фотографии\107_PANA\P1070291.JPG"/>
          <p:cNvPicPr>
            <a:picLocks noChangeAspect="1" noChangeArrowheads="1"/>
          </p:cNvPicPr>
          <p:nvPr/>
        </p:nvPicPr>
        <p:blipFill>
          <a:blip r:embed="rId3"/>
          <a:srcRect t="10774" r="14140"/>
          <a:stretch>
            <a:fillRect/>
          </a:stretch>
        </p:blipFill>
        <p:spPr bwMode="auto">
          <a:xfrm>
            <a:off x="285750" y="571500"/>
            <a:ext cx="5143500" cy="4008438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5845" name="Picture 2" descr="D:\фотографии\107_PANA\P1070296.JPG"/>
          <p:cNvPicPr>
            <a:picLocks noChangeAspect="1" noChangeArrowheads="1"/>
          </p:cNvPicPr>
          <p:nvPr/>
        </p:nvPicPr>
        <p:blipFill>
          <a:blip r:embed="rId4"/>
          <a:srcRect l="19531" r="35938" b="50706"/>
          <a:stretch>
            <a:fillRect/>
          </a:stretch>
        </p:blipFill>
        <p:spPr bwMode="auto">
          <a:xfrm>
            <a:off x="5000625" y="3357563"/>
            <a:ext cx="3786188" cy="31432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6868" name="Picture 2" descr="D:\фотографии\107_PANA\P1070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7215187" cy="5411787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7892" name="Picture 2" descr="D:\фотографии\107_PANA\P1070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14375"/>
            <a:ext cx="7143750" cy="5357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sp>
        <p:nvSpPr>
          <p:cNvPr id="38916" name="Содержимое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Создание стенгазеты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«С Днем Рождения, «Огонёк»!»</a:t>
            </a:r>
            <a:endParaRPr lang="ru-RU" sz="4000" b="1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39940" name="Picture 2" descr="D:\фотографии\107_PANA\P1070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30100">
            <a:off x="4066381" y="1504157"/>
            <a:ext cx="5019675" cy="3763962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9941" name="Picture 3" descr="D:\фотографии\107_PANA\P1070394.JPG"/>
          <p:cNvPicPr>
            <a:picLocks noChangeAspect="1" noChangeArrowheads="1"/>
          </p:cNvPicPr>
          <p:nvPr/>
        </p:nvPicPr>
        <p:blipFill>
          <a:blip r:embed="rId4"/>
          <a:srcRect l="5469" t="21875" r="11719"/>
          <a:stretch>
            <a:fillRect/>
          </a:stretch>
        </p:blipFill>
        <p:spPr bwMode="auto">
          <a:xfrm rot="4225988">
            <a:off x="3969" y="1702594"/>
            <a:ext cx="4792662" cy="339090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0964" name="Picture 2" descr="D:\фотографии\107_PANA\P1070392.JPG"/>
          <p:cNvPicPr>
            <a:picLocks noChangeAspect="1" noChangeArrowheads="1"/>
          </p:cNvPicPr>
          <p:nvPr/>
        </p:nvPicPr>
        <p:blipFill>
          <a:blip r:embed="rId3"/>
          <a:srcRect t="16994" r="15276"/>
          <a:stretch>
            <a:fillRect/>
          </a:stretch>
        </p:blipFill>
        <p:spPr bwMode="auto">
          <a:xfrm>
            <a:off x="4714875" y="1428750"/>
            <a:ext cx="4214813" cy="30972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0965" name="Picture 3" descr="D:\фотографии\107_PANA\P1070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55428">
            <a:off x="-140494" y="1515270"/>
            <a:ext cx="5578475" cy="4183062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1988" name="Picture 2" descr="D:\фотографии\107_PANA\P1070412.JPG"/>
          <p:cNvPicPr>
            <a:picLocks noChangeAspect="1" noChangeArrowheads="1"/>
          </p:cNvPicPr>
          <p:nvPr/>
        </p:nvPicPr>
        <p:blipFill>
          <a:blip r:embed="rId3"/>
          <a:srcRect l="2344" t="25000" r="6250" b="33333"/>
          <a:stretch>
            <a:fillRect/>
          </a:stretch>
        </p:blipFill>
        <p:spPr bwMode="auto">
          <a:xfrm>
            <a:off x="571500" y="3714750"/>
            <a:ext cx="8358188" cy="285750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989" name="Picture 2" descr="D:\фотографии\107_PANA\P1070411.JPG"/>
          <p:cNvPicPr>
            <a:picLocks noChangeAspect="1" noChangeArrowheads="1"/>
          </p:cNvPicPr>
          <p:nvPr/>
        </p:nvPicPr>
        <p:blipFill>
          <a:blip r:embed="rId4"/>
          <a:srcRect l="28723" t="8511" b="14893"/>
          <a:stretch>
            <a:fillRect/>
          </a:stretch>
        </p:blipFill>
        <p:spPr bwMode="auto">
          <a:xfrm>
            <a:off x="3071813" y="285750"/>
            <a:ext cx="3786187" cy="30511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990" name="Picture 3" descr="D:\фотографии\107_PANA\P1070410.JPG"/>
          <p:cNvPicPr>
            <a:picLocks noChangeAspect="1" noChangeArrowheads="1"/>
          </p:cNvPicPr>
          <p:nvPr/>
        </p:nvPicPr>
        <p:blipFill>
          <a:blip r:embed="rId5"/>
          <a:srcRect l="32813" r="21875" b="16666"/>
          <a:stretch>
            <a:fillRect/>
          </a:stretch>
        </p:blipFill>
        <p:spPr bwMode="auto">
          <a:xfrm rot="-1023034">
            <a:off x="555625" y="479425"/>
            <a:ext cx="2286000" cy="315436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991" name="Picture 3" descr="D:\фотографии\107_PANA\P1070408.JPG"/>
          <p:cNvPicPr>
            <a:picLocks noChangeAspect="1" noChangeArrowheads="1"/>
          </p:cNvPicPr>
          <p:nvPr/>
        </p:nvPicPr>
        <p:blipFill>
          <a:blip r:embed="rId6"/>
          <a:srcRect l="57304" t="19476" r="12360" b="23595"/>
          <a:stretch>
            <a:fillRect/>
          </a:stretch>
        </p:blipFill>
        <p:spPr bwMode="auto">
          <a:xfrm rot="1347200">
            <a:off x="6667500" y="704850"/>
            <a:ext cx="2011363" cy="283210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3012" name="Picture 2" descr="D:\фотографии\107_PANA\24 февраля 16\P1070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8286750" cy="621506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Segoe Script" pitchFamily="34" charset="0"/>
              </a:rPr>
              <a:t>Содержание проекта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000" b="1" dirty="0" smtClean="0">
                <a:latin typeface="Segoe Script" pitchFamily="34" charset="0"/>
                <a:ea typeface="+mj-ea"/>
                <a:cs typeface="+mj-cs"/>
              </a:rPr>
              <a:t>Подготовительный этап</a:t>
            </a:r>
          </a:p>
          <a:p>
            <a:pPr marL="514350" indent="-514350"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000" b="1" dirty="0" smtClean="0">
              <a:latin typeface="Segoe Script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методики «трех вопросов» для формулировки целей и задач проекта;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формулировка цели и задач;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составление плана основного этапа проекта;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подбор наглядно-дидактического материала;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подбор художественной литературы;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организация развивающей среды в группе;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подготовить объявление  для родителей  о совместном задании «Мой детский сад – «Огонёк».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4036" name="Picture 2" descr="D:\фотографии\107_PANA\24 февраля 16\P1070449.JPG"/>
          <p:cNvPicPr>
            <a:picLocks noChangeAspect="1" noChangeArrowheads="1"/>
          </p:cNvPicPr>
          <p:nvPr/>
        </p:nvPicPr>
        <p:blipFill>
          <a:blip r:embed="rId3"/>
          <a:srcRect l="14047" b="1701"/>
          <a:stretch>
            <a:fillRect/>
          </a:stretch>
        </p:blipFill>
        <p:spPr bwMode="auto">
          <a:xfrm rot="5053469">
            <a:off x="39688" y="855663"/>
            <a:ext cx="4464050" cy="38290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4037" name="Picture 3" descr="D:\фотографии\107_PANA\24 февраля 16\P1070454.JPG"/>
          <p:cNvPicPr>
            <a:picLocks noChangeAspect="1" noChangeArrowheads="1"/>
          </p:cNvPicPr>
          <p:nvPr/>
        </p:nvPicPr>
        <p:blipFill>
          <a:blip r:embed="rId4"/>
          <a:srcRect t="9569" r="7516" b="9448"/>
          <a:stretch>
            <a:fillRect/>
          </a:stretch>
        </p:blipFill>
        <p:spPr bwMode="auto">
          <a:xfrm rot="6031119">
            <a:off x="5220494" y="1342232"/>
            <a:ext cx="4095750" cy="2690812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4038" name="Picture 4" descr="D:\фотографии\107_PANA\24 февраля 16\P1070451.JPG"/>
          <p:cNvPicPr>
            <a:picLocks noChangeAspect="1" noChangeArrowheads="1"/>
          </p:cNvPicPr>
          <p:nvPr/>
        </p:nvPicPr>
        <p:blipFill>
          <a:blip r:embed="rId5"/>
          <a:srcRect l="7317" t="3659" r="12195" b="6706"/>
          <a:stretch>
            <a:fillRect/>
          </a:stretch>
        </p:blipFill>
        <p:spPr bwMode="auto">
          <a:xfrm>
            <a:off x="3214688" y="2000250"/>
            <a:ext cx="2786062" cy="413702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sp>
        <p:nvSpPr>
          <p:cNvPr id="45060" name="Содержимое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Конструирование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 «Наша группа»</a:t>
            </a:r>
            <a:endParaRPr lang="ru-RU" sz="4000" b="1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sp>
        <p:nvSpPr>
          <p:cNvPr id="46084" name="Содержимое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 b="1">
              <a:latin typeface="Segoe Script" pitchFamily="34" charset="0"/>
            </a:endParaRPr>
          </a:p>
        </p:txBody>
      </p:sp>
      <p:pic>
        <p:nvPicPr>
          <p:cNvPr id="46085" name="Picture 2" descr="D:\фотографии\107_PANA\24 февраля 16\P1070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857250"/>
            <a:ext cx="7143750" cy="5357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7108" name="Picture 2" descr="D:\фотографии\107_PANA\24 февраля 16\P107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8143875" cy="61071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8132" name="Picture 2" descr="D:\фотографии\107_PANA\24 февраля 16\P1070423.JPG"/>
          <p:cNvPicPr>
            <a:picLocks noChangeAspect="1" noChangeArrowheads="1"/>
          </p:cNvPicPr>
          <p:nvPr/>
        </p:nvPicPr>
        <p:blipFill>
          <a:blip r:embed="rId3"/>
          <a:srcRect l="22523"/>
          <a:stretch>
            <a:fillRect/>
          </a:stretch>
        </p:blipFill>
        <p:spPr bwMode="auto">
          <a:xfrm>
            <a:off x="1571625" y="428625"/>
            <a:ext cx="6143625" cy="59467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49156" name="Picture 2" descr="D:\фотографии\107_PANA\24 февраля 16\P107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7929562" cy="59467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sp>
        <p:nvSpPr>
          <p:cNvPr id="50180" name="Содержимое 2"/>
          <p:cNvSpPr txBox="1">
            <a:spLocks/>
          </p:cNvSpPr>
          <p:nvPr/>
        </p:nvSpPr>
        <p:spPr bwMode="auto">
          <a:xfrm>
            <a:off x="571500" y="10715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Презентация совместных работ детей и их родителей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«Мой детский сад – «Огонёк»»</a:t>
            </a:r>
            <a:endParaRPr lang="ru-RU" sz="4000" b="1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51204" name="Picture 2" descr="D:\фотографии\107_PANA\24 февраля 16\P1070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57250"/>
            <a:ext cx="7145337" cy="5357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52228" name="Picture 2" descr="D:\фотографии\107_PANA\24 февраля 16\P1070492.JPG"/>
          <p:cNvPicPr>
            <a:picLocks noChangeAspect="1" noChangeArrowheads="1"/>
          </p:cNvPicPr>
          <p:nvPr/>
        </p:nvPicPr>
        <p:blipFill>
          <a:blip r:embed="rId3"/>
          <a:srcRect r="17543"/>
          <a:stretch>
            <a:fillRect/>
          </a:stretch>
        </p:blipFill>
        <p:spPr bwMode="auto">
          <a:xfrm>
            <a:off x="428625" y="285750"/>
            <a:ext cx="3357563" cy="54292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2229" name="Picture 3" descr="D:\фотографии\107_PANA\24 февраля 16\P1070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000125"/>
            <a:ext cx="4071938" cy="54292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pic>
        <p:nvPicPr>
          <p:cNvPr id="53252" name="Picture 2" descr="F:\DCIM\107_PANA\P1070534.JPG"/>
          <p:cNvPicPr>
            <a:picLocks noChangeAspect="1" noChangeArrowheads="1"/>
          </p:cNvPicPr>
          <p:nvPr/>
        </p:nvPicPr>
        <p:blipFill>
          <a:blip r:embed="rId3"/>
          <a:srcRect l="21133" t="8534" r="20346"/>
          <a:stretch>
            <a:fillRect/>
          </a:stretch>
        </p:blipFill>
        <p:spPr bwMode="auto">
          <a:xfrm>
            <a:off x="1071563" y="428625"/>
            <a:ext cx="2571750" cy="535940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3253" name="Picture 3" descr="F:\DCIM\107_PANA\P1070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000125"/>
            <a:ext cx="4071937" cy="542925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Segoe Script" pitchFamily="34" charset="0"/>
              </a:rPr>
              <a:t>2. Основной этап</a:t>
            </a:r>
            <a:endParaRPr lang="ru-RU" sz="2800" b="1" dirty="0" smtClean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429625" cy="5429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беседы с детьми: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«История детского сада «Огонёк», его адрес, символ»;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«Что значит  слово «огонёк»?»;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«Профессии сотрудников детского сада»;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сюжетно-ролевая игра «Детский сад»;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экскурсии в </a:t>
            </a:r>
            <a:r>
              <a:rPr lang="ru-RU" dirty="0" err="1" smtClean="0"/>
              <a:t>кастелянную</a:t>
            </a:r>
            <a:r>
              <a:rPr lang="ru-RU" dirty="0" smtClean="0"/>
              <a:t>,  прачечную, медицинский кабинет;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разучивание наизусть стихотворения «Наш любимый детский сад»;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совместная  продуктивная  деятельность: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лепка «Мы на прогулке», оформление макета прогулочного участка;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аппликация из ткани и поролона «Корзинка с цветами»;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оформление газеты «С днём рождения, «Огонёк»!»;</a:t>
            </a:r>
            <a:endParaRPr lang="ru-RU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Segoe Script" pitchFamily="34" charset="0"/>
              </a:rPr>
              <a:t>Итоги проекта</a:t>
            </a:r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53578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ходе реализации проекта, в течение двух недель,  удалось   достичь следующих результатов: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Дети познакомились с историей детского сада, его названием, символом, адресом, внутренним устройством, расположением групп;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Расширились представления детей о жизни  других ребят в детских садах;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Дошкольники и их родители провели совместные исследования по интересующей детей теме, связанной с жизнью детского сада, и создали  работы  «Мой детский сад  -  «Огонёк»»;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Дети стали в большей степени уважать труд сотрудников детского сада, узнали в чем заключаются их профессиональные обязанности;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Дети стали бережнее относится   к имуществу  детского сада.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857224" y="1428737"/>
            <a:ext cx="7715250" cy="3214710"/>
          </a:xfrm>
        </p:spPr>
        <p:txBody>
          <a:bodyPr/>
          <a:lstStyle/>
          <a:p>
            <a:pPr marL="0" indent="450850">
              <a:lnSpc>
                <a:spcPct val="80000"/>
              </a:lnSpc>
              <a:spcBef>
                <a:spcPct val="0"/>
              </a:spcBef>
              <a:buFont typeface="Arial" charset="0"/>
              <a:buNone/>
              <a:tabLst>
                <a:tab pos="200025" algn="l"/>
                <a:tab pos="2970213" algn="ctr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Кроме того, успешно были созданы  следующие продукты  проекта: </a:t>
            </a: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 typeface="Arial" charset="0"/>
              <a:buNone/>
              <a:tabLst>
                <a:tab pos="200025" algn="l"/>
                <a:tab pos="2970213" algn="ctr"/>
              </a:tabLst>
            </a:pPr>
            <a:endParaRPr lang="ru-RU" sz="2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 typeface="Arial" charset="0"/>
              <a:buNone/>
              <a:tabLst>
                <a:tab pos="200025" algn="l"/>
                <a:tab pos="2970213" algn="ctr"/>
              </a:tabLst>
            </a:pPr>
            <a:endParaRPr lang="ru-RU" sz="600" dirty="0" smtClean="0">
              <a:latin typeface="Arial" charset="0"/>
              <a:cs typeface="Arial" charset="0"/>
            </a:endParaRP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Совместные работы детей и их родителей «Мой детский сад  - Огонек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»»;</a:t>
            </a: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endParaRPr lang="ru-RU" sz="600" dirty="0" smtClean="0">
              <a:latin typeface="Arial" charset="0"/>
              <a:cs typeface="Arial" charset="0"/>
            </a:endParaRP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Макет «Мы на прогулке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»;</a:t>
            </a: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endParaRPr lang="ru-RU" sz="600" dirty="0" smtClean="0">
              <a:latin typeface="Arial" charset="0"/>
              <a:cs typeface="Arial" charset="0"/>
            </a:endParaRP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Газета «С днем рождения, «Огонек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»!»;</a:t>
            </a: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endParaRPr lang="ru-RU" sz="600" dirty="0" smtClean="0">
              <a:latin typeface="Arial" charset="0"/>
              <a:cs typeface="Arial" charset="0"/>
            </a:endParaRPr>
          </a:p>
          <a:p>
            <a:pPr marL="0" indent="45085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200025" algn="l"/>
                <a:tab pos="2970213" algn="ctr"/>
              </a:tabLst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Подарки для сотрудников детского сада. </a:t>
            </a:r>
            <a:endParaRPr lang="ru-RU" sz="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Segoe Script" pitchFamily="34" charset="0"/>
            </a:endParaRPr>
          </a:p>
        </p:txBody>
      </p:sp>
      <p:sp>
        <p:nvSpPr>
          <p:cNvPr id="56324" name="Содержимое 2"/>
          <p:cNvSpPr txBox="1">
            <a:spLocks/>
          </p:cNvSpPr>
          <p:nvPr/>
        </p:nvSpPr>
        <p:spPr bwMode="auto">
          <a:xfrm>
            <a:off x="571500" y="10715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000">
              <a:latin typeface="Segoe Script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Segoe Script" pitchFamily="34" charset="0"/>
              </a:rPr>
              <a:t>Спасибо  за внимание!</a:t>
            </a:r>
            <a:endParaRPr lang="ru-RU" sz="4000" b="1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9293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чтение и обсуждение рассказа  «Кирилл Петрович» Л. </a:t>
            </a:r>
            <a:r>
              <a:rPr lang="ru-RU" dirty="0" err="1" smtClean="0"/>
              <a:t>Чернецкой</a:t>
            </a:r>
            <a:r>
              <a:rPr lang="ru-RU" dirty="0" smtClean="0"/>
              <a:t> , стихотворений «Работаю ребенком»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А.Вишневской, «Детский сад» Н. Ярославцевой, «Собралась девчушка в сад» О. </a:t>
            </a:r>
            <a:r>
              <a:rPr lang="ru-RU" dirty="0" err="1" smtClean="0"/>
              <a:t>Матыцина</a:t>
            </a:r>
            <a:r>
              <a:rPr lang="ru-RU" dirty="0" smtClean="0"/>
              <a:t>;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конструирование «Наша группа»;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стихи и загадки об игрушках, профессиях сотрудников детского сада;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игры «Что мы делаем, не скажем, а мы лучше вам покажем»,  «Угадай профессию», «Детский сад».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atin typeface="Segoe Script" pitchFamily="34" charset="0"/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Segoe Script" pitchFamily="34" charset="0"/>
              </a:rPr>
              <a:t>3. Заключительный этап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презентация  детьми совместных исследовательских работ родителей и детей по теме «Мой детский сад  -  «Огонёк»» 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вручение подарков сотрудникам детского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презентация газеты «С днем рождения, «Огонек»!»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smtClean="0">
              <a:latin typeface="Segoe Scrip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Segoe Script" pitchFamily="34" charset="0"/>
              </a:rPr>
              <a:t>Создание макета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latin typeface="Segoe Script" pitchFamily="34" charset="0"/>
              </a:rPr>
              <a:t>«Мы на прогулке»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фотографии\107_PANA\P1070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3589337" cy="4786312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268" name="Picture 3" descr="D:\фотографии\107_PANA\P1070268.JPG"/>
          <p:cNvPicPr>
            <a:picLocks noChangeAspect="1" noChangeArrowheads="1"/>
          </p:cNvPicPr>
          <p:nvPr/>
        </p:nvPicPr>
        <p:blipFill>
          <a:blip r:embed="rId4"/>
          <a:srcRect l="49219"/>
          <a:stretch>
            <a:fillRect/>
          </a:stretch>
        </p:blipFill>
        <p:spPr bwMode="auto">
          <a:xfrm>
            <a:off x="4714875" y="571500"/>
            <a:ext cx="3786188" cy="5591175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http://flowerillust.com/img/flower/flower-back0614.jpg"/>
          <p:cNvPicPr>
            <a:picLocks noChangeAspect="1" noChangeArrowheads="1"/>
          </p:cNvPicPr>
          <p:nvPr/>
        </p:nvPicPr>
        <p:blipFill>
          <a:blip r:embed="rId2"/>
          <a:srcRect l="2615" r="13724" b="-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1" descr="D:\фотографии\107_PANA\P1070332.JPG"/>
          <p:cNvPicPr>
            <a:picLocks noChangeAspect="1" noChangeArrowheads="1"/>
          </p:cNvPicPr>
          <p:nvPr/>
        </p:nvPicPr>
        <p:blipFill>
          <a:blip r:embed="rId3"/>
          <a:srcRect l="18105" t="24138" r="6033" b="11494"/>
          <a:stretch>
            <a:fillRect/>
          </a:stretch>
        </p:blipFill>
        <p:spPr bwMode="auto">
          <a:xfrm>
            <a:off x="428625" y="857250"/>
            <a:ext cx="8420100" cy="5357813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502</Words>
  <PresentationFormat>Экран (4:3)</PresentationFormat>
  <Paragraphs>109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Segoe Script</vt:lpstr>
      <vt:lpstr>Wingdings</vt:lpstr>
      <vt:lpstr>Times New Roman</vt:lpstr>
      <vt:lpstr>Тема Office</vt:lpstr>
      <vt:lpstr>МБДОУ ЦРР №28 «Огонёк»   Педагогический проект «С днём Рождения,  детский сад!»</vt:lpstr>
      <vt:lpstr>Цель и задачи</vt:lpstr>
      <vt:lpstr>Характеристики проекта</vt:lpstr>
      <vt:lpstr>Содержание проекта</vt:lpstr>
      <vt:lpstr>2. Основной этап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Итоги проекта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</dc:title>
  <dc:creator>User</dc:creator>
  <cp:lastModifiedBy>User</cp:lastModifiedBy>
  <cp:revision>82</cp:revision>
  <dcterms:created xsi:type="dcterms:W3CDTF">2015-08-26T15:02:13Z</dcterms:created>
  <dcterms:modified xsi:type="dcterms:W3CDTF">2016-08-21T13:33:56Z</dcterms:modified>
</cp:coreProperties>
</file>