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8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6759-97FF-49F7-A863-4E59FBCCB427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AAEC-D35D-449E-A7A1-52355E0DE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9DCB-4698-45FF-9FE1-3DECAE6E4B0D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0BB4-C82A-455B-BFEF-3D0483210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92BE-9B92-464D-BF95-108F411D943A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F878-9D61-4986-A1E3-789551116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1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BF10-E6D7-4F40-83A1-CAC6D586A8A7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6400-26F0-45BA-A05D-FC4C27BBF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E9F9-3E46-4DDB-8782-5B41F85B611D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E457-88CE-4020-B147-689E72EC1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4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F1CB-D6FA-4B73-8694-D776B7EEA5C4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44E1C-A520-40EC-B7E1-22A83055F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8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2030-C66B-44BD-BF21-83E5E57B5989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DB25-AAC4-4198-8267-8DFD3F913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4FF4-EA08-4C68-BAF8-7C137F75C316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47F88-78DB-4472-B422-4CCFCE382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2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AADE-4C70-4964-88C4-D17BABCECE1D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E2C0-012A-45D4-AB3C-709AF713F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E022-AC0A-4B5C-B6C7-D9BF1F4450F4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F68F-AB56-40D8-A0D3-6F1B93CB7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7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08FB-381E-42CF-858C-199ED5EAB6C5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671D-5C78-4AB5-8BBA-2486119A3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6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D93FE6-83A6-422B-8961-3FB1CA58A614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72710A-9DF6-4EC9-9E63-298970AA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8077200" cy="183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305921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«В  поисках  Василисы  Прекрасной»</a:t>
            </a:r>
            <a:endParaRPr lang="ru-RU" b="1" dirty="0">
              <a:ln>
                <a:solidFill>
                  <a:srgbClr val="305921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2057400"/>
            <a:ext cx="6400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05921"/>
                </a:solidFill>
                <a:latin typeface="+mj-lt"/>
              </a:rPr>
              <a:t>Путешествие в сказочную страну </a:t>
            </a:r>
            <a:endParaRPr lang="ru-RU" b="1" dirty="0">
              <a:solidFill>
                <a:srgbClr val="30592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Monotype Corsiva" pitchFamily="66" charset="0"/>
              </a:rPr>
              <a:t>Василиса тут явилась,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Низко в пояс поклонилась,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2" descr="L:\5 группа июнь\Изображение 0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  <a:ln w="857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latin typeface="Monotype Corsiva" pitchFamily="66" charset="0"/>
              </a:rPr>
              <a:t>От души благодарила</a:t>
            </a:r>
            <a:br>
              <a:rPr lang="ru-RU" altLang="ru-RU" sz="2800" smtClean="0">
                <a:latin typeface="Monotype Corsiva" pitchFamily="66" charset="0"/>
              </a:rPr>
            </a:br>
            <a:r>
              <a:rPr lang="ru-RU" altLang="ru-RU" sz="2800" smtClean="0">
                <a:latin typeface="Monotype Corsiva" pitchFamily="66" charset="0"/>
              </a:rPr>
              <a:t>И конфетки подарила!</a:t>
            </a:r>
          </a:p>
        </p:txBody>
      </p:sp>
      <p:pic>
        <p:nvPicPr>
          <p:cNvPr id="23555" name="Picture 2" descr="L:\5 группа июнь\Изображение 0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  <a:ln w="857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latin typeface="Monotype Corsiva" pitchFamily="66" charset="0"/>
              </a:rPr>
              <a:t>Вот и сказочке конец,</a:t>
            </a:r>
            <a:br>
              <a:rPr lang="ru-RU" altLang="ru-RU" sz="2800" smtClean="0">
                <a:latin typeface="Monotype Corsiva" pitchFamily="66" charset="0"/>
              </a:rPr>
            </a:br>
            <a:r>
              <a:rPr lang="ru-RU" altLang="ru-RU" sz="2800" smtClean="0">
                <a:latin typeface="Monotype Corsiva" pitchFamily="66" charset="0"/>
              </a:rPr>
              <a:t>А кто слушал - молодец!</a:t>
            </a:r>
          </a:p>
        </p:txBody>
      </p:sp>
      <p:pic>
        <p:nvPicPr>
          <p:cNvPr id="24579" name="Picture 2" descr="L:\5 группа июнь\Изображение 0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7620000" cy="5080000"/>
          </a:xfrm>
          <a:ln w="857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3657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latin typeface="Monotype Corsiva" pitchFamily="66" charset="0"/>
              </a:rPr>
              <a:t>Мы не ждали, не гадали: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 мир волшебный вдруг попали.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Там Кощей унес Царевну,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И она теперь в плену.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800" dirty="0"/>
          </a:p>
        </p:txBody>
      </p:sp>
      <p:pic>
        <p:nvPicPr>
          <p:cNvPr id="14339" name="Picture 2" descr="L:\5 группа июнь\Изображение 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7467600" cy="4978400"/>
          </a:xfrm>
          <a:ln w="857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304800"/>
            <a:ext cx="3657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latin typeface="Monotype Corsiva" pitchFamily="66" charset="0"/>
                <a:ea typeface="+mj-ea"/>
                <a:cs typeface="+mj-cs"/>
              </a:rPr>
              <a:t>-  Ты, Царевич, не печалься,</a:t>
            </a:r>
            <a:br>
              <a:rPr lang="ru-RU" dirty="0">
                <a:latin typeface="Monotype Corsiva" pitchFamily="66" charset="0"/>
                <a:ea typeface="+mj-ea"/>
                <a:cs typeface="+mj-cs"/>
              </a:rPr>
            </a:br>
            <a:r>
              <a:rPr lang="ru-RU" dirty="0">
                <a:latin typeface="Monotype Corsiva" pitchFamily="66" charset="0"/>
                <a:ea typeface="+mj-ea"/>
                <a:cs typeface="+mj-cs"/>
              </a:rPr>
              <a:t>В путь дорогу собирайся,</a:t>
            </a:r>
            <a:br>
              <a:rPr lang="ru-RU" dirty="0">
                <a:latin typeface="Monotype Corsiva" pitchFamily="66" charset="0"/>
                <a:ea typeface="+mj-ea"/>
                <a:cs typeface="+mj-cs"/>
              </a:rPr>
            </a:br>
            <a:r>
              <a:rPr lang="ru-RU" dirty="0">
                <a:latin typeface="Monotype Corsiva" pitchFamily="66" charset="0"/>
                <a:ea typeface="+mj-ea"/>
                <a:cs typeface="+mj-cs"/>
              </a:rPr>
              <a:t>Мы не будем горевать,</a:t>
            </a:r>
            <a:br>
              <a:rPr lang="ru-RU" dirty="0">
                <a:latin typeface="Monotype Corsiva" pitchFamily="66" charset="0"/>
                <a:ea typeface="+mj-ea"/>
                <a:cs typeface="+mj-cs"/>
              </a:rPr>
            </a:br>
            <a:r>
              <a:rPr lang="ru-RU" dirty="0">
                <a:latin typeface="Monotype Corsiva" pitchFamily="66" charset="0"/>
                <a:ea typeface="+mj-ea"/>
                <a:cs typeface="+mj-cs"/>
              </a:rPr>
              <a:t>А пойдем её искать!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L:\5 группа июнь\Изображение 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67"/>
          <a:stretch>
            <a:fillRect/>
          </a:stretch>
        </p:blipFill>
        <p:spPr>
          <a:xfrm>
            <a:off x="4038600" y="228600"/>
            <a:ext cx="4953000" cy="3738563"/>
          </a:xfrm>
          <a:ln w="857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3048000" cy="220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Monotype Corsiva" pitchFamily="66" charset="0"/>
              </a:rPr>
              <a:t>В чудной сказочной стране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Есть помощники везде.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Мы с медведем поиграли,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Мед целебный собирали.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Он доволен очень был 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и подсказку нам открыл.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Picture 2" descr="L:\5 группа июнь\Изображение 0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31"/>
          <a:stretch>
            <a:fillRect/>
          </a:stretch>
        </p:blipFill>
        <p:spPr bwMode="auto">
          <a:xfrm>
            <a:off x="228600" y="3429000"/>
            <a:ext cx="5486400" cy="3155950"/>
          </a:xfrm>
          <a:prstGeom prst="rect">
            <a:avLst/>
          </a:prstGeom>
          <a:noFill/>
          <a:ln w="857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971800" y="3886200"/>
            <a:ext cx="3352800" cy="1935163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Monotype Corsiva" pitchFamily="66" charset="0"/>
              </a:rPr>
              <a:t>«- Гуси-гуси!</a:t>
            </a:r>
            <a:br>
              <a:rPr lang="ru-RU" altLang="ru-RU" sz="2000" smtClean="0">
                <a:latin typeface="Monotype Corsiva" pitchFamily="66" charset="0"/>
              </a:rPr>
            </a:br>
            <a:r>
              <a:rPr lang="ru-RU" altLang="ru-RU" sz="2000" smtClean="0">
                <a:latin typeface="Monotype Corsiva" pitchFamily="66" charset="0"/>
              </a:rPr>
              <a:t>- Га-га-га!</a:t>
            </a:r>
            <a:br>
              <a:rPr lang="ru-RU" altLang="ru-RU" sz="2000" smtClean="0">
                <a:latin typeface="Monotype Corsiva" pitchFamily="66" charset="0"/>
              </a:rPr>
            </a:br>
            <a:r>
              <a:rPr lang="ru-RU" altLang="ru-RU" sz="2000" smtClean="0">
                <a:latin typeface="Monotype Corsiva" pitchFamily="66" charset="0"/>
              </a:rPr>
              <a:t>-Есть хотите?</a:t>
            </a:r>
            <a:br>
              <a:rPr lang="ru-RU" altLang="ru-RU" sz="2000" smtClean="0">
                <a:latin typeface="Monotype Corsiva" pitchFamily="66" charset="0"/>
              </a:rPr>
            </a:br>
            <a:r>
              <a:rPr lang="ru-RU" altLang="ru-RU" sz="2000" smtClean="0">
                <a:latin typeface="Monotype Corsiva" pitchFamily="66" charset="0"/>
              </a:rPr>
              <a:t>- Да-да-да!» </a:t>
            </a:r>
            <a:br>
              <a:rPr lang="ru-RU" altLang="ru-RU" sz="2000" smtClean="0">
                <a:latin typeface="Monotype Corsiva" pitchFamily="66" charset="0"/>
              </a:rPr>
            </a:br>
            <a:r>
              <a:rPr lang="ru-RU" altLang="ru-RU" sz="2000" smtClean="0">
                <a:latin typeface="Monotype Corsiva" pitchFamily="66" charset="0"/>
              </a:rPr>
              <a:t>  Здесь мы с волком поиграли</a:t>
            </a:r>
            <a:br>
              <a:rPr lang="ru-RU" altLang="ru-RU" sz="2000" smtClean="0">
                <a:latin typeface="Monotype Corsiva" pitchFamily="66" charset="0"/>
              </a:rPr>
            </a:br>
            <a:r>
              <a:rPr lang="ru-RU" altLang="ru-RU" sz="2000" smtClean="0">
                <a:latin typeface="Monotype Corsiva" pitchFamily="66" charset="0"/>
              </a:rPr>
              <a:t>И куда идти узнали.</a:t>
            </a:r>
          </a:p>
        </p:txBody>
      </p:sp>
      <p:pic>
        <p:nvPicPr>
          <p:cNvPr id="16387" name="Picture 2" descr="L:\5 группа июнь\Изображение 0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84" b="24237"/>
          <a:stretch>
            <a:fillRect/>
          </a:stretch>
        </p:blipFill>
        <p:spPr bwMode="auto">
          <a:xfrm>
            <a:off x="838200" y="457200"/>
            <a:ext cx="7239000" cy="3087688"/>
          </a:xfrm>
          <a:prstGeom prst="rect">
            <a:avLst/>
          </a:prstGeom>
          <a:noFill/>
          <a:ln w="857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724400" y="35814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6389" name="Picture 2" descr="L:\5 группа июнь\Изображение 0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95" t="10768" r="31532" b="11784"/>
          <a:stretch>
            <a:fillRect/>
          </a:stretch>
        </p:blipFill>
        <p:spPr bwMode="auto">
          <a:xfrm>
            <a:off x="6248400" y="2590800"/>
            <a:ext cx="2667000" cy="4089400"/>
          </a:xfrm>
          <a:prstGeom prst="rect">
            <a:avLst/>
          </a:prstGeom>
          <a:noFill/>
          <a:ln w="857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2" descr="L:\5 группа июнь\Изображение 04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15" r="32655" b="5717"/>
          <a:stretch>
            <a:fillRect/>
          </a:stretch>
        </p:blipFill>
        <p:spPr>
          <a:xfrm>
            <a:off x="381000" y="2667000"/>
            <a:ext cx="2590800" cy="3921125"/>
          </a:xfrm>
          <a:ln w="857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L:\5 группа июнь\Изображение 0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9"/>
          <a:stretch>
            <a:fillRect/>
          </a:stretch>
        </p:blipFill>
        <p:spPr>
          <a:xfrm>
            <a:off x="3048000" y="1568450"/>
            <a:ext cx="5799138" cy="4984750"/>
          </a:xfrm>
          <a:ln w="857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" y="228600"/>
            <a:ext cx="283686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Monotype Corsiva" pitchFamily="66" charset="0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  <a:t>Мышка не могла понять</a:t>
            </a:r>
            <a:br>
              <a:rPr lang="ru-RU" sz="2000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  <a:t>В какую сказку ей бежать.</a:t>
            </a:r>
            <a:br>
              <a:rPr lang="ru-RU" sz="2000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  <a:t>А в мешке подсказки были -</a:t>
            </a:r>
            <a:br>
              <a:rPr lang="ru-RU" sz="2000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  <a:t>Мы задачку разрешили!</a:t>
            </a:r>
            <a:r>
              <a:rPr lang="ru-RU" sz="16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endParaRPr lang="ru-RU" sz="16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200400" cy="2163763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0000"/>
                </a:solidFill>
                <a:latin typeface="Monotype Corsiva" pitchFamily="66" charset="0"/>
              </a:rPr>
              <a:t>А теперь вы посмотрите</a:t>
            </a:r>
            <a:br>
              <a:rPr lang="ru-RU" altLang="ru-RU" sz="2000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altLang="ru-RU" sz="2000" smtClean="0">
                <a:solidFill>
                  <a:srgbClr val="000000"/>
                </a:solidFill>
                <a:latin typeface="Monotype Corsiva" pitchFamily="66" charset="0"/>
              </a:rPr>
              <a:t>И как мы ее решите…</a:t>
            </a:r>
            <a:r>
              <a:rPr lang="ru-RU" altLang="ru-RU" sz="2000" smtClean="0">
                <a:solidFill>
                  <a:srgbClr val="000000"/>
                </a:solidFill>
              </a:rPr>
              <a:t/>
            </a:r>
            <a:br>
              <a:rPr lang="ru-RU" altLang="ru-RU" sz="2000" smtClean="0">
                <a:solidFill>
                  <a:srgbClr val="000000"/>
                </a:solidFill>
              </a:rPr>
            </a:br>
            <a:r>
              <a:rPr lang="ru-RU" altLang="ru-RU" sz="2000" smtClean="0">
                <a:solidFill>
                  <a:srgbClr val="000000"/>
                </a:solidFill>
              </a:rPr>
              <a:t/>
            </a:r>
            <a:br>
              <a:rPr lang="ru-RU" altLang="ru-RU" sz="2000" smtClean="0">
                <a:solidFill>
                  <a:srgbClr val="000000"/>
                </a:solidFill>
              </a:rPr>
            </a:br>
            <a:endParaRPr lang="ru-RU" altLang="ru-RU" smtClean="0"/>
          </a:p>
        </p:txBody>
      </p:sp>
      <p:pic>
        <p:nvPicPr>
          <p:cNvPr id="18435" name="Picture 3" descr="L:\5 группа июнь\Изображение 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93" r="105" b="4034"/>
          <a:stretch>
            <a:fillRect/>
          </a:stretch>
        </p:blipFill>
        <p:spPr>
          <a:xfrm>
            <a:off x="3810000" y="304800"/>
            <a:ext cx="5105400" cy="4343400"/>
          </a:xfrm>
          <a:ln w="857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876800" y="4953000"/>
            <a:ext cx="381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>
                <a:solidFill>
                  <a:srgbClr val="000000"/>
                </a:solidFill>
                <a:latin typeface="Monotype Corsiva" pitchFamily="66" charset="0"/>
              </a:rPr>
              <a:t>Мышка нас благодарила, </a:t>
            </a:r>
            <a:br>
              <a:rPr lang="ru-RU" altLang="ru-RU" sz="200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altLang="ru-RU" sz="2000">
                <a:solidFill>
                  <a:srgbClr val="000000"/>
                </a:solidFill>
                <a:latin typeface="Monotype Corsiva" pitchFamily="66" charset="0"/>
              </a:rPr>
              <a:t>И тихонько говорила,</a:t>
            </a:r>
            <a:br>
              <a:rPr lang="ru-RU" altLang="ru-RU" sz="200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altLang="ru-RU" sz="2000">
                <a:solidFill>
                  <a:srgbClr val="000000"/>
                </a:solidFill>
                <a:latin typeface="Monotype Corsiva" pitchFamily="66" charset="0"/>
              </a:rPr>
              <a:t>Что Кощей пошел к избушке</a:t>
            </a:r>
            <a:br>
              <a:rPr lang="ru-RU" altLang="ru-RU" sz="200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altLang="ru-RU" sz="2000">
                <a:solidFill>
                  <a:srgbClr val="000000"/>
                </a:solidFill>
                <a:latin typeface="Monotype Corsiva" pitchFamily="66" charset="0"/>
              </a:rPr>
              <a:t>Где живет его  подружка.</a:t>
            </a:r>
            <a:endParaRPr lang="ru-RU" altLang="ru-RU" sz="2000">
              <a:latin typeface="Monotype Corsiva" pitchFamily="66" charset="0"/>
            </a:endParaRPr>
          </a:p>
        </p:txBody>
      </p:sp>
      <p:pic>
        <p:nvPicPr>
          <p:cNvPr id="18437" name="Picture 2" descr="L:\5 группа июнь\Изображение 0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95" r="27551"/>
          <a:stretch>
            <a:fillRect/>
          </a:stretch>
        </p:blipFill>
        <p:spPr bwMode="auto">
          <a:xfrm>
            <a:off x="457200" y="2133600"/>
            <a:ext cx="3581400" cy="4525963"/>
          </a:xfrm>
          <a:prstGeom prst="rect">
            <a:avLst/>
          </a:prstGeom>
          <a:noFill/>
          <a:ln w="857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smtClean="0"/>
              <a:t> </a:t>
            </a:r>
          </a:p>
        </p:txBody>
      </p:sp>
      <p:pic>
        <p:nvPicPr>
          <p:cNvPr id="19459" name="Picture 2" descr="L:\5 группа июнь\Изображение 0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048000"/>
            <a:ext cx="4686300" cy="3124200"/>
          </a:xfrm>
          <a:ln w="857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914400" y="381000"/>
            <a:ext cx="3352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>
                <a:latin typeface="Monotype Corsiva" pitchFamily="66" charset="0"/>
              </a:rPr>
              <a:t>Дальше встреча предстояла</a:t>
            </a:r>
            <a:br>
              <a:rPr lang="ru-RU" altLang="ru-RU" sz="2000">
                <a:latin typeface="Monotype Corsiva" pitchFamily="66" charset="0"/>
              </a:rPr>
            </a:br>
            <a:r>
              <a:rPr lang="ru-RU" altLang="ru-RU" sz="2000">
                <a:latin typeface="Monotype Corsiva" pitchFamily="66" charset="0"/>
              </a:rPr>
              <a:t>С хитрой Бабою Ягою:</a:t>
            </a:r>
            <a:br>
              <a:rPr lang="ru-RU" altLang="ru-RU" sz="2000">
                <a:latin typeface="Monotype Corsiva" pitchFamily="66" charset="0"/>
              </a:rPr>
            </a:br>
            <a:r>
              <a:rPr lang="ru-RU" altLang="ru-RU" sz="2000">
                <a:latin typeface="Monotype Corsiva" pitchFamily="66" charset="0"/>
              </a:rPr>
              <a:t>Нас хотела обхитрить</a:t>
            </a:r>
            <a:br>
              <a:rPr lang="ru-RU" altLang="ru-RU" sz="2000">
                <a:latin typeface="Monotype Corsiva" pitchFamily="66" charset="0"/>
              </a:rPr>
            </a:br>
            <a:r>
              <a:rPr lang="ru-RU" altLang="ru-RU" sz="2000">
                <a:latin typeface="Monotype Corsiva" pitchFamily="66" charset="0"/>
              </a:rPr>
              <a:t>И Ивана погубить.</a:t>
            </a:r>
            <a:br>
              <a:rPr lang="ru-RU" altLang="ru-RU" sz="2000">
                <a:latin typeface="Monotype Corsiva" pitchFamily="66" charset="0"/>
              </a:rPr>
            </a:br>
            <a:r>
              <a:rPr lang="ru-RU" altLang="ru-RU" sz="2000">
                <a:latin typeface="Monotype Corsiva" pitchFamily="66" charset="0"/>
              </a:rPr>
              <a:t>А Царевич - не дурак:</a:t>
            </a:r>
            <a:br>
              <a:rPr lang="ru-RU" altLang="ru-RU" sz="2000">
                <a:latin typeface="Monotype Corsiva" pitchFamily="66" charset="0"/>
              </a:rPr>
            </a:br>
            <a:r>
              <a:rPr lang="ru-RU" altLang="ru-RU" sz="2000">
                <a:latin typeface="Monotype Corsiva" pitchFamily="66" charset="0"/>
              </a:rPr>
              <a:t>Показал ей свой  кулак.</a:t>
            </a:r>
            <a:br>
              <a:rPr lang="ru-RU" altLang="ru-RU" sz="2000">
                <a:latin typeface="Monotype Corsiva" pitchFamily="66" charset="0"/>
              </a:rPr>
            </a:br>
            <a:endParaRPr lang="ru-RU" altLang="ru-RU" sz="2000">
              <a:latin typeface="Monotype Corsiva" pitchFamily="66" charset="0"/>
            </a:endParaRPr>
          </a:p>
        </p:txBody>
      </p:sp>
      <p:pic>
        <p:nvPicPr>
          <p:cNvPr id="19461" name="Picture 2" descr="L:\5 группа июнь\Изображение 0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05" r="19186" b="11784"/>
          <a:stretch>
            <a:fillRect/>
          </a:stretch>
        </p:blipFill>
        <p:spPr bwMode="auto">
          <a:xfrm>
            <a:off x="5105400" y="228600"/>
            <a:ext cx="3665538" cy="4267200"/>
          </a:xfrm>
          <a:prstGeom prst="rect">
            <a:avLst/>
          </a:prstGeom>
          <a:noFill/>
          <a:ln w="857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5562600" y="4953000"/>
            <a:ext cx="297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>
                <a:latin typeface="Monotype Corsiva" pitchFamily="66" charset="0"/>
              </a:rPr>
              <a:t>Тут Яга заголосила,</a:t>
            </a:r>
            <a:br>
              <a:rPr lang="ru-RU" altLang="ru-RU" sz="2000">
                <a:latin typeface="Monotype Corsiva" pitchFamily="66" charset="0"/>
              </a:rPr>
            </a:br>
            <a:r>
              <a:rPr lang="ru-RU" altLang="ru-RU" sz="2000">
                <a:latin typeface="Monotype Corsiva" pitchFamily="66" charset="0"/>
              </a:rPr>
              <a:t>И всю правду нам открыла,</a:t>
            </a:r>
            <a:br>
              <a:rPr lang="ru-RU" altLang="ru-RU" sz="2000">
                <a:latin typeface="Monotype Corsiva" pitchFamily="66" charset="0"/>
              </a:rPr>
            </a:br>
            <a:r>
              <a:rPr lang="ru-RU" altLang="ru-RU" sz="2000">
                <a:latin typeface="Monotype Corsiva" pitchFamily="66" charset="0"/>
              </a:rPr>
              <a:t> Что Кощея смерть в яйце</a:t>
            </a:r>
            <a:br>
              <a:rPr lang="ru-RU" altLang="ru-RU" sz="2000">
                <a:latin typeface="Monotype Corsiva" pitchFamily="66" charset="0"/>
              </a:rPr>
            </a:br>
            <a:r>
              <a:rPr lang="ru-RU" altLang="ru-RU" sz="2000">
                <a:latin typeface="Monotype Corsiva" pitchFamily="66" charset="0"/>
              </a:rPr>
              <a:t>На высоком деревце. </a:t>
            </a:r>
            <a:endParaRPr lang="ru-RU" altLang="ru-RU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3581400" cy="11430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Monotype Corsiva" pitchFamily="66" charset="0"/>
              </a:rPr>
              <a:t>Долго мы яйцо искали,</a:t>
            </a:r>
            <a:br>
              <a:rPr lang="ru-RU" altLang="ru-RU" sz="2400" smtClean="0">
                <a:latin typeface="Monotype Corsiva" pitchFamily="66" charset="0"/>
              </a:rPr>
            </a:br>
            <a:r>
              <a:rPr lang="ru-RU" altLang="ru-RU" sz="2400" smtClean="0">
                <a:latin typeface="Monotype Corsiva" pitchFamily="66" charset="0"/>
              </a:rPr>
              <a:t>Меж деревьев рыскали.</a:t>
            </a:r>
            <a:br>
              <a:rPr lang="ru-RU" altLang="ru-RU" sz="2400" smtClean="0">
                <a:latin typeface="Monotype Corsiva" pitchFamily="66" charset="0"/>
              </a:rPr>
            </a:br>
            <a:endParaRPr lang="ru-RU" altLang="ru-RU" sz="2400" smtClean="0">
              <a:latin typeface="Monotype Corsiva" pitchFamily="66" charset="0"/>
            </a:endParaRPr>
          </a:p>
        </p:txBody>
      </p:sp>
      <p:pic>
        <p:nvPicPr>
          <p:cNvPr id="20483" name="Picture 2" descr="L:\5 группа июнь\Изображение 0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73" r="22763"/>
          <a:stretch>
            <a:fillRect/>
          </a:stretch>
        </p:blipFill>
        <p:spPr>
          <a:xfrm>
            <a:off x="381000" y="2514600"/>
            <a:ext cx="5995988" cy="4038600"/>
          </a:xfrm>
          <a:ln w="857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4" name="Picture 2" descr="L:\5 группа июнь\Изображение 0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61" b="22552"/>
          <a:stretch>
            <a:fillRect/>
          </a:stretch>
        </p:blipFill>
        <p:spPr bwMode="auto">
          <a:xfrm>
            <a:off x="4876800" y="304800"/>
            <a:ext cx="3886200" cy="3575050"/>
          </a:xfrm>
          <a:prstGeom prst="rect">
            <a:avLst/>
          </a:prstGeom>
          <a:noFill/>
          <a:ln w="857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playcast.ru/uploads/2015/04/16/13194680.jpg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2667000" cy="83820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Monotype Corsiva" pitchFamily="66" charset="0"/>
              </a:rPr>
              <a:t>Всё в округе  обошли,</a:t>
            </a:r>
            <a:br>
              <a:rPr lang="ru-RU" altLang="ru-RU" sz="1800" smtClean="0">
                <a:latin typeface="Monotype Corsiva" pitchFamily="66" charset="0"/>
              </a:rPr>
            </a:br>
            <a:r>
              <a:rPr lang="ru-RU" altLang="ru-RU" sz="1800" smtClean="0">
                <a:latin typeface="Monotype Corsiva" pitchFamily="66" charset="0"/>
              </a:rPr>
              <a:t>И с трудом яйцо нашли.</a:t>
            </a:r>
            <a:br>
              <a:rPr lang="ru-RU" altLang="ru-RU" sz="1800" smtClean="0">
                <a:latin typeface="Monotype Corsiva" pitchFamily="66" charset="0"/>
              </a:rPr>
            </a:br>
            <a:endParaRPr lang="ru-RU" altLang="ru-RU" sz="1800" smtClean="0">
              <a:latin typeface="Monotype Corsiva" pitchFamily="66" charset="0"/>
            </a:endParaRPr>
          </a:p>
        </p:txBody>
      </p:sp>
      <p:pic>
        <p:nvPicPr>
          <p:cNvPr id="21507" name="Picture 2" descr="L:\5 группа июнь\Изображение 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67"/>
          <a:stretch>
            <a:fillRect/>
          </a:stretch>
        </p:blipFill>
        <p:spPr bwMode="auto">
          <a:xfrm>
            <a:off x="304800" y="1371600"/>
            <a:ext cx="8572500" cy="5105400"/>
          </a:xfrm>
          <a:prstGeom prst="rect">
            <a:avLst/>
          </a:prstGeom>
          <a:noFill/>
          <a:ln w="857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4953000" y="3810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>
                <a:latin typeface="Monotype Corsiva" pitchFamily="66" charset="0"/>
              </a:rPr>
              <a:t>Разрубил его Иван</a:t>
            </a:r>
            <a:br>
              <a:rPr lang="ru-RU" altLang="ru-RU">
                <a:latin typeface="Monotype Corsiva" pitchFamily="66" charset="0"/>
              </a:rPr>
            </a:br>
            <a:r>
              <a:rPr lang="ru-RU" altLang="ru-RU">
                <a:latin typeface="Monotype Corsiva" pitchFamily="66" charset="0"/>
              </a:rPr>
              <a:t>И Кощея наказал.</a:t>
            </a:r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62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«В  поисках  Василисы  Прекрасной»</vt:lpstr>
      <vt:lpstr>    Мы не ждали, не гадали:  В мир волшебный вдруг попали. Там Кощей унес Царевну, И она теперь в плену.     </vt:lpstr>
      <vt:lpstr> В чудной сказочной стране Есть помощники везде. Мы с медведем поиграли, Мед целебный собирали. Он доволен очень был  и подсказку нам открыл.  </vt:lpstr>
      <vt:lpstr>«- Гуси-гуси! - Га-га-га! -Есть хотите? - Да-да-да!»    Здесь мы с волком поиграли И куда идти узнали.</vt:lpstr>
      <vt:lpstr>Презентация PowerPoint</vt:lpstr>
      <vt:lpstr>А теперь вы посмотрите И как мы ее решите…  </vt:lpstr>
      <vt:lpstr> </vt:lpstr>
      <vt:lpstr>Долго мы яйцо искали, Меж деревьев рыскали. </vt:lpstr>
      <vt:lpstr>Всё в округе  обошли, И с трудом яйцо нашли. </vt:lpstr>
      <vt:lpstr>   Василиса тут явилась, Низко в пояс поклонилась,   </vt:lpstr>
      <vt:lpstr>От души благодарила И конфетки подарила!</vt:lpstr>
      <vt:lpstr>Вот и сказочке конец, А кто слушал - 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Руся</dc:creator>
  <cp:lastModifiedBy>Administrator</cp:lastModifiedBy>
  <cp:revision>34</cp:revision>
  <dcterms:created xsi:type="dcterms:W3CDTF">2015-06-19T16:09:43Z</dcterms:created>
  <dcterms:modified xsi:type="dcterms:W3CDTF">2015-10-11T07:49:13Z</dcterms:modified>
</cp:coreProperties>
</file>