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p:nvPr>
            <p:ph type="sldImg" idx="2"/>
          </p:nvPr>
        </p:nvSpPr>
        <p:spPr/>
      </p:sp>
      <p:sp>
        <p:nvSpPr>
          <p:cNvPr id="3" name="Замещающий текст 2"/>
          <p:cNvSpPr/>
          <p:nvPr>
            <p:ph type="body" idx="3"/>
          </p:nvPr>
        </p:nvSpPr>
        <p:spPr/>
        <p:txBody>
          <a:bodyPr/>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E98EFE-2C1C-4DCA-9525-8B8D874DABD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DE98EFE-2C1C-4DCA-9525-8B8D874DABD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DE98EFE-2C1C-4DCA-9525-8B8D874DABD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DE98EFE-2C1C-4DCA-9525-8B8D874DABD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4DE98EFE-2C1C-4DCA-9525-8B8D874DABD4}"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4DE98EFE-2C1C-4DCA-9525-8B8D874DABD4}"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4DE98EFE-2C1C-4DCA-9525-8B8D874DABD4}"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E98EFE-2C1C-4DCA-9525-8B8D874DABD4}"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E98EFE-2C1C-4DCA-9525-8B8D874DABD4}"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DE98EFE-2C1C-4DCA-9525-8B8D874DABD4}"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DE98EFE-2C1C-4DCA-9525-8B8D874DABD4}"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83AB3E-2E66-4196-B688-379208F6DB31}" type="slidenum">
              <a:rPr lang="ru-RU" smtClean="0"/>
            </a:fld>
            <a:endParaRPr lang="ru-RU"/>
          </a:p>
        </p:txBody>
      </p:sp>
    </p:spTree>
  </p:cSld>
  <p:clrMapOvr>
    <a:masterClrMapping/>
  </p:clrMapOvr>
  <p:transition spd="slow" advTm="10000">
    <p:split orient="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98EFE-2C1C-4DCA-9525-8B8D874DABD4}"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3AB3E-2E66-4196-B688-379208F6DB31}"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0">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C:\Users\&#1052;&#1072;&#1088;&#1080;&#1085;&#1072;\Downloads\mila-nitich-deti-vojjny.mp3" TargetMode="External"/><Relationship Id="rId2" Type="http://schemas.openxmlformats.org/officeDocument/2006/relationships/audio" Target="file:///C:\Users\&#1052;&#1072;&#1088;&#1080;&#1085;&#1072;\Downloads\mila-nitich-deti-vojjny.mp3"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C:\Users\&#1052;&#1072;&#1088;&#1080;&#1085;&#1072;\Downloads\mila-nitich-deti-vojjny.mp3" TargetMode="External"/><Relationship Id="rId2" Type="http://schemas.openxmlformats.org/officeDocument/2006/relationships/audio" Target="file:///C:\Users\&#1052;&#1072;&#1088;&#1080;&#1085;&#1072;\Downloads\mila-nitich-deti-vojjny.mp3" TargetMode="Externa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285720" y="1285860"/>
            <a:ext cx="9144064" cy="2123658"/>
          </a:xfrm>
          <a:prstGeom prst="rect">
            <a:avLst/>
          </a:prstGeom>
          <a:noFill/>
        </p:spPr>
        <p:txBody>
          <a:bodyPr wrap="square" rtlCol="0">
            <a:spAutoFit/>
          </a:bodyPr>
          <a:lstStyle/>
          <a:p>
            <a:r>
              <a:rPr lang="ru-RU"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Детям войны  </a:t>
            </a:r>
            <a:endParaRPr lang="ru-RU"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endParaRPr>
          </a:p>
          <a:p>
            <a:r>
              <a:rPr lang="ru-RU"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 </a:t>
            </a:r>
            <a:r>
              <a:rPr lang="ru-RU"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             посвящается…</a:t>
            </a:r>
            <a:endParaRPr lang="ru-RU"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143372" y="4357694"/>
            <a:ext cx="5000628" cy="1569660"/>
          </a:xfrm>
          <a:prstGeom prst="rect">
            <a:avLst/>
          </a:prstGeom>
          <a:noFill/>
        </p:spPr>
        <p:txBody>
          <a:bodyPr wrap="square" rtlCol="0">
            <a:spAutoFit/>
          </a:bodyPr>
          <a:lstStyle/>
          <a:p>
            <a:r>
              <a:rPr lang="ru-RU" sz="2400" dirty="0" smtClean="0">
                <a:solidFill>
                  <a:schemeClr val="bg1"/>
                </a:solidFill>
                <a:latin typeface="Times New Roman" panose="02020603050405020304" pitchFamily="18" charset="0"/>
                <a:cs typeface="Times New Roman" panose="02020603050405020304" pitchFamily="18" charset="0"/>
              </a:rPr>
              <a:t>Не щадя себя в огне войны,</a:t>
            </a:r>
            <a:endParaRPr lang="ru-RU" sz="2400" dirty="0" smtClean="0">
              <a:solidFill>
                <a:schemeClr val="bg1"/>
              </a:solidFill>
              <a:latin typeface="Times New Roman" panose="02020603050405020304" pitchFamily="18" charset="0"/>
              <a:cs typeface="Times New Roman" panose="02020603050405020304" pitchFamily="18" charset="0"/>
            </a:endParaRPr>
          </a:p>
          <a:p>
            <a:r>
              <a:rPr lang="ru-RU" sz="2400" dirty="0" smtClean="0">
                <a:solidFill>
                  <a:schemeClr val="bg1"/>
                </a:solidFill>
                <a:latin typeface="Times New Roman" panose="02020603050405020304" pitchFamily="18" charset="0"/>
                <a:cs typeface="Times New Roman" panose="02020603050405020304" pitchFamily="18" charset="0"/>
              </a:rPr>
              <a:t>Не жалея сил во имя Родины,</a:t>
            </a:r>
            <a:endParaRPr lang="ru-RU" sz="2400" dirty="0" smtClean="0">
              <a:solidFill>
                <a:schemeClr val="bg1"/>
              </a:solidFill>
              <a:latin typeface="Times New Roman" panose="02020603050405020304" pitchFamily="18" charset="0"/>
              <a:cs typeface="Times New Roman" panose="02020603050405020304" pitchFamily="18" charset="0"/>
            </a:endParaRPr>
          </a:p>
          <a:p>
            <a:r>
              <a:rPr lang="ru-RU" sz="2400" dirty="0" smtClean="0">
                <a:solidFill>
                  <a:schemeClr val="bg1"/>
                </a:solidFill>
                <a:latin typeface="Times New Roman" panose="02020603050405020304" pitchFamily="18" charset="0"/>
                <a:cs typeface="Times New Roman" panose="02020603050405020304" pitchFamily="18" charset="0"/>
              </a:rPr>
              <a:t>Дети героической страны</a:t>
            </a:r>
            <a:endParaRPr lang="ru-RU" sz="2400" dirty="0" smtClean="0">
              <a:solidFill>
                <a:schemeClr val="bg1"/>
              </a:solidFill>
              <a:latin typeface="Times New Roman" panose="02020603050405020304" pitchFamily="18" charset="0"/>
              <a:cs typeface="Times New Roman" panose="02020603050405020304" pitchFamily="18" charset="0"/>
            </a:endParaRPr>
          </a:p>
          <a:p>
            <a:r>
              <a:rPr lang="ru-RU" sz="2400" dirty="0" smtClean="0">
                <a:solidFill>
                  <a:schemeClr val="bg1"/>
                </a:solidFill>
                <a:latin typeface="Times New Roman" panose="02020603050405020304" pitchFamily="18" charset="0"/>
                <a:cs typeface="Times New Roman" panose="02020603050405020304" pitchFamily="18" charset="0"/>
              </a:rPr>
              <a:t>Были настоящими героями!</a:t>
            </a:r>
            <a:endParaRPr lang="ru-RU" sz="2400" dirty="0">
              <a:solidFill>
                <a:schemeClr val="bg1"/>
              </a:solidFill>
              <a:latin typeface="Times New Roman" panose="02020603050405020304" pitchFamily="18" charset="0"/>
              <a:cs typeface="Times New Roman" panose="02020603050405020304" pitchFamily="18" charset="0"/>
            </a:endParaRPr>
          </a:p>
        </p:txBody>
      </p:sp>
      <p:pic>
        <p:nvPicPr>
          <p:cNvPr id="5" name="mila-nitich-deti-vojjny.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571536" y="2857496"/>
            <a:ext cx="304800" cy="304800"/>
          </a:xfrm>
          <a:prstGeom prst="rect">
            <a:avLst/>
          </a:prstGeom>
        </p:spPr>
      </p:pic>
    </p:spTree>
  </p:cSld>
  <p:clrMapOvr>
    <a:masterClrMapping/>
  </p:clrMapOvr>
  <p:transition spd="slow"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0"/>
                                        <p:tgtEl>
                                          <p:spTgt spid="4">
                                            <p:txEl>
                                              <p:pRg st="0" end="0"/>
                                            </p:txEl>
                                          </p:spTgt>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0"/>
                                        <p:tgtEl>
                                          <p:spTgt spid="4">
                                            <p:txEl>
                                              <p:pRg st="1" end="1"/>
                                            </p:txEl>
                                          </p:spTgt>
                                        </p:tgtEl>
                                      </p:cBhvr>
                                    </p:animEffec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0"/>
                                        <p:tgtEl>
                                          <p:spTgt spid="4">
                                            <p:txEl>
                                              <p:pRg st="2" end="2"/>
                                            </p:txEl>
                                          </p:spTgt>
                                        </p:tgtEl>
                                      </p:cBhvr>
                                    </p:animEffect>
                                  </p:child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0"/>
                                        <p:tgtEl>
                                          <p:spTgt spid="4">
                                            <p:txEl>
                                              <p:pRg st="3" end="3"/>
                                            </p:txEl>
                                          </p:spTgt>
                                        </p:tgtEl>
                                      </p:cBhvr>
                                    </p:animEffect>
                                  </p:childTnLst>
                                </p:cTn>
                              </p:par>
                            </p:childTnLst>
                          </p:cTn>
                        </p:par>
                        <p:par>
                          <p:cTn id="24" fill="hold">
                            <p:stCondLst>
                              <p:cond delay="25000"/>
                            </p:stCondLst>
                            <p:childTnLst>
                              <p:par>
                                <p:cTn id="25" presetID="1" presetClass="mediacall" presetSubtype="0" fill="hold" nodeType="afterEffect">
                                  <p:stCondLst>
                                    <p:cond delay="0"/>
                                  </p:stCondLst>
                                  <p:childTnLst>
                                    <p:cmd type="call" cmd="playFrom(0.0)">
                                      <p:cBhvr>
                                        <p:cTn id="2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3">
                <p:cTn id="2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2357422" y="214290"/>
            <a:ext cx="4357718" cy="5909310"/>
          </a:xfrm>
          <a:prstGeom prst="rect">
            <a:avLst/>
          </a:prstGeom>
          <a:noFill/>
        </p:spPr>
        <p:txBody>
          <a:bodyPr wrap="square" rtlCol="0">
            <a:spAutoFit/>
          </a:bodyPr>
          <a:lstStyle/>
          <a:p>
            <a:r>
              <a:rPr lang="ru-RU" b="1" i="1" dirty="0" smtClean="0">
                <a:solidFill>
                  <a:schemeClr val="bg1"/>
                </a:solidFill>
                <a:latin typeface="Times New Roman" panose="02020603050405020304" pitchFamily="18" charset="0"/>
                <a:cs typeface="Times New Roman" panose="02020603050405020304" pitchFamily="18" charset="0"/>
              </a:rPr>
              <a:t>Дети войны, вы детства не знали.</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Ужас тех лет от бомбежек в глазах</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В страхе вы жили , не все выживали</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Горечь – полынь и сейчас на губах</a:t>
            </a:r>
            <a:endParaRPr lang="ru-RU" b="1" i="1" dirty="0" smtClean="0">
              <a:solidFill>
                <a:schemeClr val="bg1"/>
              </a:solidFill>
              <a:latin typeface="Times New Roman" panose="02020603050405020304" pitchFamily="18" charset="0"/>
              <a:cs typeface="Times New Roman" panose="02020603050405020304" pitchFamily="18" charset="0"/>
            </a:endParaRPr>
          </a:p>
          <a:p>
            <a:endParaRPr lang="ru-RU" b="1" i="1" dirty="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Дети войны, как же вы голодали…</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Как же хотелось собрать горсть зерна.</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На зрелых полях колосья играли,</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Их поджигали, топтали… Война!</a:t>
            </a:r>
            <a:endParaRPr lang="ru-RU" b="1" i="1" dirty="0" smtClean="0">
              <a:solidFill>
                <a:schemeClr val="bg1"/>
              </a:solidFill>
              <a:latin typeface="Times New Roman" panose="02020603050405020304" pitchFamily="18" charset="0"/>
              <a:cs typeface="Times New Roman" panose="02020603050405020304" pitchFamily="18" charset="0"/>
            </a:endParaRPr>
          </a:p>
          <a:p>
            <a:endParaRPr lang="ru-RU" b="1" i="1" dirty="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Черные дни от пожаров и гари</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Детским сердцам непонятны они.</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Зачем и куда тогда вы бежали,</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Все покидая, в те горькие дни.</a:t>
            </a:r>
            <a:endParaRPr lang="ru-RU" b="1" i="1" dirty="0" smtClean="0">
              <a:solidFill>
                <a:schemeClr val="bg1"/>
              </a:solidFill>
              <a:latin typeface="Times New Roman" panose="02020603050405020304" pitchFamily="18" charset="0"/>
              <a:cs typeface="Times New Roman" panose="02020603050405020304" pitchFamily="18" charset="0"/>
            </a:endParaRPr>
          </a:p>
          <a:p>
            <a:endParaRPr lang="ru-RU" b="1" i="1" dirty="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Где ж вы, родные мои, отзовитесь?!</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Сколько же лет разделяло людей?</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Дети войны, как и прежде, крепитесь!</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Больше вам добрых и радостных дней!</a:t>
            </a:r>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                           С.Сирена</a:t>
            </a:r>
            <a:endParaRPr lang="ru-RU" dirty="0" smtClean="0"/>
          </a:p>
          <a:p>
            <a:r>
              <a:rPr lang="ru-RU" dirty="0" smtClean="0"/>
              <a:t> </a:t>
            </a:r>
            <a:endParaRPr lang="ru-RU" dirty="0"/>
          </a:p>
        </p:txBody>
      </p:sp>
      <p:pic>
        <p:nvPicPr>
          <p:cNvPr id="8194" name="Picture 2" descr="C:\Users\Марина\Desktop\Детсад\Дети войны\img5.jpg"/>
          <p:cNvPicPr>
            <a:picLocks noChangeAspect="1" noChangeArrowheads="1"/>
          </p:cNvPicPr>
          <p:nvPr/>
        </p:nvPicPr>
        <p:blipFill>
          <a:blip r:embed="rId2"/>
          <a:srcRect/>
          <a:stretch>
            <a:fillRect/>
          </a:stretch>
        </p:blipFill>
        <p:spPr bwMode="auto">
          <a:xfrm>
            <a:off x="213995" y="213995"/>
            <a:ext cx="2051685" cy="2128520"/>
          </a:xfrm>
          <a:prstGeom prst="rect">
            <a:avLst/>
          </a:prstGeom>
          <a:noFill/>
        </p:spPr>
      </p:pic>
      <p:pic>
        <p:nvPicPr>
          <p:cNvPr id="8195" name="Picture 3" descr="C:\Users\Марина\Desktop\Детсад\Дети войны\LzCBChf79-A.jpg"/>
          <p:cNvPicPr>
            <a:picLocks noChangeAspect="1" noChangeArrowheads="1"/>
          </p:cNvPicPr>
          <p:nvPr/>
        </p:nvPicPr>
        <p:blipFill>
          <a:blip r:embed="rId3"/>
          <a:srcRect/>
          <a:stretch>
            <a:fillRect/>
          </a:stretch>
        </p:blipFill>
        <p:spPr bwMode="auto">
          <a:xfrm>
            <a:off x="7215206" y="214290"/>
            <a:ext cx="1512000" cy="2244739"/>
          </a:xfrm>
          <a:prstGeom prst="rect">
            <a:avLst/>
          </a:prstGeom>
          <a:noFill/>
        </p:spPr>
      </p:pic>
      <p:pic>
        <p:nvPicPr>
          <p:cNvPr id="8196" name="Picture 4" descr="C:\Users\Марина\Desktop\Детсад\Дети войны\tarnovskij-vladimir-vladimirovich-768x919.jpg"/>
          <p:cNvPicPr>
            <a:picLocks noChangeAspect="1" noChangeArrowheads="1"/>
          </p:cNvPicPr>
          <p:nvPr/>
        </p:nvPicPr>
        <p:blipFill>
          <a:blip r:embed="rId4" cstate="print"/>
          <a:srcRect/>
          <a:stretch>
            <a:fillRect/>
          </a:stretch>
        </p:blipFill>
        <p:spPr bwMode="auto">
          <a:xfrm>
            <a:off x="7143768" y="2643182"/>
            <a:ext cx="1728000" cy="2067756"/>
          </a:xfrm>
          <a:prstGeom prst="rect">
            <a:avLst/>
          </a:prstGeom>
          <a:noFill/>
        </p:spPr>
      </p:pic>
      <p:pic>
        <p:nvPicPr>
          <p:cNvPr id="8197" name="Picture 5" descr="C:\Users\Марина\Desktop\Детсад\Дети войны\img24.jpg"/>
          <p:cNvPicPr>
            <a:picLocks noChangeAspect="1" noChangeArrowheads="1"/>
          </p:cNvPicPr>
          <p:nvPr/>
        </p:nvPicPr>
        <p:blipFill>
          <a:blip r:embed="rId5" cstate="print"/>
          <a:srcRect l="3906" b="18750"/>
          <a:stretch>
            <a:fillRect/>
          </a:stretch>
        </p:blipFill>
        <p:spPr bwMode="auto">
          <a:xfrm>
            <a:off x="0" y="2500940"/>
            <a:ext cx="2412000" cy="1529566"/>
          </a:xfrm>
          <a:prstGeom prst="rect">
            <a:avLst/>
          </a:prstGeom>
          <a:noFill/>
        </p:spPr>
      </p:pic>
      <p:pic>
        <p:nvPicPr>
          <p:cNvPr id="8198" name="Picture 6" descr="C:\Users\Марина\Desktop\Детсад\Дети войны\maxresdefault (2).jpg"/>
          <p:cNvPicPr>
            <a:picLocks noChangeAspect="1" noChangeArrowheads="1"/>
          </p:cNvPicPr>
          <p:nvPr/>
        </p:nvPicPr>
        <p:blipFill>
          <a:blip r:embed="rId6"/>
          <a:srcRect l="28664" r="27239"/>
          <a:stretch>
            <a:fillRect/>
          </a:stretch>
        </p:blipFill>
        <p:spPr bwMode="auto">
          <a:xfrm>
            <a:off x="357158" y="4143380"/>
            <a:ext cx="1836000" cy="2341969"/>
          </a:xfrm>
          <a:prstGeom prst="rect">
            <a:avLst/>
          </a:prstGeom>
          <a:noFill/>
        </p:spPr>
      </p:pic>
      <p:pic>
        <p:nvPicPr>
          <p:cNvPr id="8199" name="Picture 7" descr="C:\Users\Марина\Desktop\Детсад\Дети войны\s1200 (4).jpg"/>
          <p:cNvPicPr>
            <a:picLocks noChangeAspect="1" noChangeArrowheads="1"/>
          </p:cNvPicPr>
          <p:nvPr/>
        </p:nvPicPr>
        <p:blipFill>
          <a:blip r:embed="rId7"/>
          <a:srcRect/>
          <a:stretch>
            <a:fillRect/>
          </a:stretch>
        </p:blipFill>
        <p:spPr bwMode="auto">
          <a:xfrm>
            <a:off x="6480000" y="5128137"/>
            <a:ext cx="2592000" cy="1683110"/>
          </a:xfrm>
          <a:prstGeom prst="rect">
            <a:avLst/>
          </a:prstGeom>
          <a:noFill/>
        </p:spPr>
      </p:pic>
    </p:spTree>
  </p:cSld>
  <p:clrMapOvr>
    <a:masterClrMapping/>
  </p:clrMapOvr>
  <p:transition spd="slow" advTm="2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0"/>
                                        <p:tgtEl>
                                          <p:spTgt spid="8194"/>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5000"/>
                                        <p:tgtEl>
                                          <p:spTgt spid="8195"/>
                                        </p:tgtEl>
                                      </p:cBhvr>
                                    </p:animEffec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0"/>
                                        <p:tgtEl>
                                          <p:spTgt spid="8196"/>
                                        </p:tgtEl>
                                      </p:cBhvr>
                                    </p:animEffect>
                                  </p:child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fade">
                                      <p:cBhvr>
                                        <p:cTn id="23" dur="5000"/>
                                        <p:tgtEl>
                                          <p:spTgt spid="8197"/>
                                        </p:tgtEl>
                                      </p:cBhvr>
                                    </p:animEffect>
                                  </p:childTnLst>
                                </p:cTn>
                              </p:par>
                            </p:childTnLst>
                          </p:cTn>
                        </p:par>
                        <p:par>
                          <p:cTn id="24" fill="hold">
                            <p:stCondLst>
                              <p:cond delay="25000"/>
                            </p:stCondLst>
                            <p:childTnLst>
                              <p:par>
                                <p:cTn id="25" presetID="10" presetClass="entr" presetSubtype="0" fill="hold" nodeType="after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fade">
                                      <p:cBhvr>
                                        <p:cTn id="27" dur="5000"/>
                                        <p:tgtEl>
                                          <p:spTgt spid="8198"/>
                                        </p:tgtEl>
                                      </p:cBhvr>
                                    </p:animEffect>
                                  </p:childTnLst>
                                </p:cTn>
                              </p:par>
                            </p:childTnLst>
                          </p:cTn>
                        </p:par>
                        <p:par>
                          <p:cTn id="28" fill="hold">
                            <p:stCondLst>
                              <p:cond delay="30000"/>
                            </p:stCondLst>
                            <p:childTnLst>
                              <p:par>
                                <p:cTn id="29" presetID="10" presetClass="entr" presetSubtype="0" fill="hold" nodeType="after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fade">
                                      <p:cBhvr>
                                        <p:cTn id="31" dur="5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785786" y="2214554"/>
            <a:ext cx="8072494" cy="1015663"/>
          </a:xfrm>
          <a:prstGeom prst="rect">
            <a:avLst/>
          </a:prstGeom>
          <a:noFill/>
        </p:spPr>
        <p:txBody>
          <a:bodyPr wrap="square" rtlCol="0">
            <a:spAutoFit/>
          </a:bodyPr>
          <a:lstStyle/>
          <a:p>
            <a:r>
              <a:rPr lang="ru-R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Спасибо за внимание!</a:t>
            </a:r>
            <a:endParaRPr lang="ru-RU"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857752" y="5286388"/>
            <a:ext cx="4286248" cy="1322070"/>
          </a:xfrm>
          <a:prstGeom prst="rect">
            <a:avLst/>
          </a:prstGeom>
          <a:noFill/>
        </p:spPr>
        <p:txBody>
          <a:bodyPr wrap="square" rtlCol="0">
            <a:spAutoFit/>
          </a:bodyPr>
          <a:lstStyle/>
          <a:p>
            <a:endParaRPr lang="ru-RU" sz="1600" b="1" i="1" dirty="0" smtClean="0">
              <a:solidFill>
                <a:schemeClr val="bg1">
                  <a:lumMod val="95000"/>
                </a:schemeClr>
              </a:solidFill>
              <a:latin typeface="Times New Roman" panose="02020603050405020304" pitchFamily="18" charset="0"/>
              <a:cs typeface="Times New Roman" panose="02020603050405020304" pitchFamily="18" charset="0"/>
            </a:endParaRPr>
          </a:p>
          <a:p>
            <a:r>
              <a:rPr lang="ru-RU" sz="1600" b="1" i="1" dirty="0" smtClean="0">
                <a:solidFill>
                  <a:schemeClr val="bg1">
                    <a:lumMod val="95000"/>
                  </a:schemeClr>
                </a:solidFill>
                <a:latin typeface="Times New Roman" panose="02020603050405020304" pitchFamily="18" charset="0"/>
                <a:cs typeface="Times New Roman" panose="02020603050405020304" pitchFamily="18" charset="0"/>
              </a:rPr>
              <a:t>МБДОУ ЦРР №28 «Огонек»</a:t>
            </a:r>
            <a:endParaRPr lang="ru-RU" sz="1600" b="1" i="1" dirty="0" smtClean="0">
              <a:solidFill>
                <a:schemeClr val="bg1">
                  <a:lumMod val="95000"/>
                </a:schemeClr>
              </a:solidFill>
              <a:latin typeface="Times New Roman" panose="02020603050405020304" pitchFamily="18" charset="0"/>
              <a:cs typeface="Times New Roman" panose="02020603050405020304" pitchFamily="18" charset="0"/>
            </a:endParaRPr>
          </a:p>
          <a:p>
            <a:r>
              <a:rPr lang="ru-RU" sz="1600" b="1" i="1" dirty="0" smtClean="0">
                <a:solidFill>
                  <a:schemeClr val="bg1">
                    <a:lumMod val="95000"/>
                  </a:schemeClr>
                </a:solidFill>
                <a:latin typeface="Times New Roman" panose="02020603050405020304" pitchFamily="18" charset="0"/>
                <a:cs typeface="Times New Roman" panose="02020603050405020304" pitchFamily="18" charset="0"/>
              </a:rPr>
              <a:t>Группа №6 «Кузнечики»</a:t>
            </a:r>
            <a:endParaRPr lang="ru-RU" sz="1600" b="1" i="1" dirty="0" smtClean="0">
              <a:solidFill>
                <a:schemeClr val="bg1">
                  <a:lumMod val="95000"/>
                </a:schemeClr>
              </a:solidFill>
              <a:latin typeface="Times New Roman" panose="02020603050405020304" pitchFamily="18" charset="0"/>
              <a:cs typeface="Times New Roman" panose="02020603050405020304" pitchFamily="18" charset="0"/>
            </a:endParaRPr>
          </a:p>
          <a:p>
            <a:r>
              <a:rPr lang="ru-RU" sz="1600" b="1" i="1" dirty="0" smtClean="0">
                <a:solidFill>
                  <a:schemeClr val="bg1">
                    <a:lumMod val="95000"/>
                  </a:schemeClr>
                </a:solidFill>
                <a:latin typeface="Times New Roman" panose="02020603050405020304" pitchFamily="18" charset="0"/>
                <a:cs typeface="Times New Roman" panose="02020603050405020304" pitchFamily="18" charset="0"/>
              </a:rPr>
              <a:t>Выполнила: воспитатель: Баталова М.А.</a:t>
            </a:r>
            <a:endParaRPr lang="ru-RU" sz="1600" b="1" i="1" dirty="0" smtClean="0">
              <a:solidFill>
                <a:schemeClr val="bg1">
                  <a:lumMod val="95000"/>
                </a:schemeClr>
              </a:solidFill>
              <a:latin typeface="Times New Roman" panose="02020603050405020304" pitchFamily="18" charset="0"/>
              <a:cs typeface="Times New Roman" panose="02020603050405020304" pitchFamily="18" charset="0"/>
            </a:endParaRPr>
          </a:p>
          <a:p>
            <a:r>
              <a:rPr lang="ru-RU" sz="1600" b="1" i="1" dirty="0" smtClean="0">
                <a:solidFill>
                  <a:schemeClr val="bg1">
                    <a:lumMod val="95000"/>
                  </a:schemeClr>
                </a:solidFill>
                <a:latin typeface="Times New Roman" panose="02020603050405020304" pitchFamily="18" charset="0"/>
                <a:cs typeface="Times New Roman" panose="02020603050405020304" pitchFamily="18" charset="0"/>
              </a:rPr>
              <a:t> </a:t>
            </a:r>
            <a:r>
              <a:rPr lang="ru-RU" sz="1600" b="1" i="1" dirty="0" smtClean="0">
                <a:solidFill>
                  <a:schemeClr val="bg1">
                    <a:lumMod val="95000"/>
                  </a:schemeClr>
                </a:solidFill>
                <a:latin typeface="Times New Roman" panose="02020603050405020304" pitchFamily="18" charset="0"/>
                <a:cs typeface="Times New Roman" panose="02020603050405020304" pitchFamily="18" charset="0"/>
              </a:rPr>
              <a:t>                        апрель 2020г.</a:t>
            </a:r>
            <a:endParaRPr lang="ru-RU" sz="1600" b="1" i="1" dirty="0">
              <a:solidFill>
                <a:schemeClr val="bg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0" y="0"/>
            <a:ext cx="9144000" cy="6831965"/>
          </a:xfrm>
          <a:prstGeom prst="rect">
            <a:avLst/>
          </a:prstGeom>
          <a:noFill/>
        </p:spPr>
        <p:txBody>
          <a:bodyPr wrap="square" rtlCol="0">
            <a:spAutoFit/>
          </a:bodyPr>
          <a:lstStyle/>
          <a:p>
            <a:pPr indent="358775"/>
            <a:r>
              <a:rPr lang="ru-RU" sz="2000" b="1" dirty="0" smtClean="0">
                <a:solidFill>
                  <a:schemeClr val="bg1"/>
                </a:solidFill>
                <a:latin typeface="Times New Roman" panose="02020603050405020304" pitchFamily="18" charset="0"/>
                <a:cs typeface="Times New Roman" panose="02020603050405020304" pitchFamily="18" charset="0"/>
              </a:rPr>
              <a:t>Война самое трагическое событие в жизни людей, она несет с собой боль и утрату, жестокость и разрушение, страдание многих людей и в первую очередь детей. Во все времена войны приносили горе, смерть, разрушение. И особенно трагической была Великая Отечественная война 1941-1945г.г. И не случайно ее называют Великой, т.к. она подняла весь народ на борьбу с фашистами, вероломно напавшими на СССР.  </a:t>
            </a:r>
            <a:endParaRPr lang="ru-RU" sz="2000" b="1" dirty="0" smtClean="0">
              <a:solidFill>
                <a:schemeClr val="bg1"/>
              </a:solidFill>
              <a:latin typeface="Times New Roman" panose="02020603050405020304" pitchFamily="18" charset="0"/>
              <a:cs typeface="Times New Roman" panose="02020603050405020304" pitchFamily="18" charset="0"/>
            </a:endParaRPr>
          </a:p>
          <a:p>
            <a:pPr indent="358775"/>
            <a:r>
              <a:rPr lang="ru-RU" sz="2000" b="1" dirty="0" smtClean="0">
                <a:solidFill>
                  <a:schemeClr val="bg1"/>
                </a:solidFill>
                <a:latin typeface="Times New Roman" panose="02020603050405020304" pitchFamily="18" charset="0"/>
                <a:cs typeface="Times New Roman" panose="02020603050405020304" pitchFamily="18" charset="0"/>
              </a:rPr>
              <a:t>Война в жестокой слепоте своей соединяет несоединимое: дети и кровь, дети и смерть. В годы битв наша страна делала все, чтобы уберечь детей от страданий, но порой эти усилия оставались тщетными. И когда дети беспощадной волею судьбы оказывались в пекле страданий и невзгод, они вели себя как герои, осилили, вынесли то, что казалось бы и взрослому преодолеть не всегда под силу.</a:t>
            </a:r>
            <a:endParaRPr lang="ru-RU" sz="2000" b="1" dirty="0" smtClean="0">
              <a:solidFill>
                <a:schemeClr val="bg1"/>
              </a:solidFill>
              <a:latin typeface="Times New Roman" panose="02020603050405020304" pitchFamily="18" charset="0"/>
              <a:cs typeface="Times New Roman" panose="02020603050405020304" pitchFamily="18" charset="0"/>
            </a:endParaRPr>
          </a:p>
          <a:p>
            <a:pPr indent="394335"/>
            <a:r>
              <a:rPr lang="ru-RU" sz="2000" b="1" dirty="0" smtClean="0">
                <a:solidFill>
                  <a:schemeClr val="bg1"/>
                </a:solidFill>
                <a:latin typeface="Times New Roman" panose="02020603050405020304" pitchFamily="18" charset="0"/>
                <a:cs typeface="Times New Roman" panose="02020603050405020304" pitchFamily="18" charset="0"/>
              </a:rPr>
              <a:t>Горькое сиротство, разрушенные дома, вражеские лагеря, угон в Германское рабство, бесправное голодное существование на оккупированных территориях – вот что стало уделом сотен тысяч детей.</a:t>
            </a:r>
            <a:endParaRPr lang="ru-RU" sz="2000" b="1" dirty="0" smtClean="0">
              <a:solidFill>
                <a:schemeClr val="bg1"/>
              </a:solidFill>
              <a:latin typeface="Times New Roman" panose="02020603050405020304" pitchFamily="18" charset="0"/>
              <a:cs typeface="Times New Roman" panose="02020603050405020304" pitchFamily="18" charset="0"/>
            </a:endParaRPr>
          </a:p>
          <a:p>
            <a:pPr indent="358775"/>
            <a:r>
              <a:rPr lang="ru-RU" sz="2000" b="1" dirty="0" smtClean="0">
                <a:solidFill>
                  <a:schemeClr val="bg1"/>
                </a:solidFill>
                <a:latin typeface="Times New Roman" panose="02020603050405020304" pitchFamily="18" charset="0"/>
                <a:cs typeface="Times New Roman" panose="02020603050405020304" pitchFamily="18" charset="0"/>
              </a:rPr>
              <a:t>Тысячи садов и школ не работали, многие дети остались совсем одни, потеряли под бомбежками родителей, попали в детские дома. </a:t>
            </a:r>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smtClean="0">
                <a:solidFill>
                  <a:schemeClr val="bg1"/>
                </a:solidFill>
                <a:latin typeface="Times New Roman" panose="02020603050405020304" pitchFamily="18" charset="0"/>
                <a:cs typeface="Times New Roman" panose="02020603050405020304" pitchFamily="18" charset="0"/>
              </a:rPr>
              <a:t>                                       Война задела каждую семью,</a:t>
            </a:r>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                                        У многих головы седыми стали.</a:t>
            </a:r>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smtClean="0">
                <a:solidFill>
                  <a:schemeClr val="bg1"/>
                </a:solidFill>
                <a:latin typeface="Times New Roman" panose="02020603050405020304" pitchFamily="18" charset="0"/>
                <a:cs typeface="Times New Roman" panose="02020603050405020304" pitchFamily="18" charset="0"/>
              </a:rPr>
              <a:t>                                       И дети, детство не познавшие в войну</a:t>
            </a:r>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smtClean="0">
                <a:solidFill>
                  <a:schemeClr val="bg1"/>
                </a:solidFill>
                <a:latin typeface="Times New Roman" panose="02020603050405020304" pitchFamily="18" charset="0"/>
                <a:cs typeface="Times New Roman" panose="02020603050405020304" pitchFamily="18" charset="0"/>
              </a:rPr>
              <a:t>                                       Бутонами нераспустившимися пали.</a:t>
            </a:r>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dirty="0"/>
              <a:t> </a:t>
            </a:r>
            <a:r>
              <a:rPr lang="ru-RU" dirty="0" smtClean="0"/>
              <a:t>                                       </a:t>
            </a:r>
            <a:endParaRPr lang="ru-RU" dirty="0"/>
          </a:p>
        </p:txBody>
      </p:sp>
    </p:spTree>
  </p:cSld>
  <p:clrMapOvr>
    <a:masterClrMapping/>
  </p:clrMapOvr>
  <p:transition spd="slow" advTm="3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pic>
        <p:nvPicPr>
          <p:cNvPr id="2050" name="Picture 2" descr="C:\Users\Марина\Desktop\nie-ia-uchastvuiu-v-voinie_10.jpeg"/>
          <p:cNvPicPr>
            <a:picLocks noChangeAspect="1" noChangeArrowheads="1"/>
          </p:cNvPicPr>
          <p:nvPr/>
        </p:nvPicPr>
        <p:blipFill>
          <a:blip r:embed="rId2" cstate="print"/>
          <a:srcRect/>
          <a:stretch>
            <a:fillRect/>
          </a:stretch>
        </p:blipFill>
        <p:spPr bwMode="auto">
          <a:xfrm>
            <a:off x="214282" y="214290"/>
            <a:ext cx="2448000" cy="3230735"/>
          </a:xfrm>
          <a:prstGeom prst="rect">
            <a:avLst/>
          </a:prstGeom>
          <a:noFill/>
        </p:spPr>
      </p:pic>
      <p:pic>
        <p:nvPicPr>
          <p:cNvPr id="2051" name="Picture 3" descr="C:\Users\Марина\Desktop\maxresdefault.jpg"/>
          <p:cNvPicPr>
            <a:picLocks noChangeAspect="1" noChangeArrowheads="1"/>
          </p:cNvPicPr>
          <p:nvPr/>
        </p:nvPicPr>
        <p:blipFill>
          <a:blip r:embed="rId3"/>
          <a:srcRect l="8820" r="9600"/>
          <a:stretch>
            <a:fillRect/>
          </a:stretch>
        </p:blipFill>
        <p:spPr bwMode="auto">
          <a:xfrm>
            <a:off x="2786050" y="214290"/>
            <a:ext cx="3528000" cy="2432574"/>
          </a:xfrm>
          <a:prstGeom prst="rect">
            <a:avLst/>
          </a:prstGeom>
          <a:noFill/>
        </p:spPr>
      </p:pic>
      <p:pic>
        <p:nvPicPr>
          <p:cNvPr id="2052" name="Picture 4" descr="C:\Users\Марина\Desktop\img84.jpg"/>
          <p:cNvPicPr>
            <a:picLocks noChangeAspect="1" noChangeArrowheads="1"/>
          </p:cNvPicPr>
          <p:nvPr/>
        </p:nvPicPr>
        <p:blipFill>
          <a:blip r:embed="rId4" cstate="print"/>
          <a:srcRect/>
          <a:stretch>
            <a:fillRect/>
          </a:stretch>
        </p:blipFill>
        <p:spPr bwMode="auto">
          <a:xfrm>
            <a:off x="6286512" y="285728"/>
            <a:ext cx="2664000" cy="2578292"/>
          </a:xfrm>
          <a:prstGeom prst="rect">
            <a:avLst/>
          </a:prstGeom>
          <a:noFill/>
        </p:spPr>
      </p:pic>
      <p:pic>
        <p:nvPicPr>
          <p:cNvPr id="2053" name="Picture 5" descr="C:\Users\Марина\Desktop\maxresdefault (1).jpg"/>
          <p:cNvPicPr>
            <a:picLocks noChangeAspect="1" noChangeArrowheads="1"/>
          </p:cNvPicPr>
          <p:nvPr/>
        </p:nvPicPr>
        <p:blipFill>
          <a:blip r:embed="rId5"/>
          <a:srcRect l="7973" r="9108"/>
          <a:stretch>
            <a:fillRect/>
          </a:stretch>
        </p:blipFill>
        <p:spPr bwMode="auto">
          <a:xfrm>
            <a:off x="2786050" y="2786058"/>
            <a:ext cx="3456000" cy="2344456"/>
          </a:xfrm>
          <a:prstGeom prst="rect">
            <a:avLst/>
          </a:prstGeom>
          <a:noFill/>
        </p:spPr>
      </p:pic>
      <p:pic>
        <p:nvPicPr>
          <p:cNvPr id="2054" name="Picture 6" descr="C:\Users\Марина\Desktop\deti_voyny.jpg"/>
          <p:cNvPicPr>
            <a:picLocks noChangeAspect="1" noChangeArrowheads="1"/>
          </p:cNvPicPr>
          <p:nvPr/>
        </p:nvPicPr>
        <p:blipFill>
          <a:blip r:embed="rId6"/>
          <a:srcRect/>
          <a:stretch>
            <a:fillRect/>
          </a:stretch>
        </p:blipFill>
        <p:spPr bwMode="auto">
          <a:xfrm>
            <a:off x="5929322" y="4636805"/>
            <a:ext cx="3024000" cy="2221195"/>
          </a:xfrm>
          <a:prstGeom prst="rect">
            <a:avLst/>
          </a:prstGeom>
          <a:noFill/>
        </p:spPr>
      </p:pic>
      <p:pic>
        <p:nvPicPr>
          <p:cNvPr id="2055" name="Picture 7" descr="C:\Users\Марина\Desktop\s1200 (3).jpg"/>
          <p:cNvPicPr>
            <a:picLocks noChangeAspect="1" noChangeArrowheads="1"/>
          </p:cNvPicPr>
          <p:nvPr/>
        </p:nvPicPr>
        <p:blipFill>
          <a:blip r:embed="rId7"/>
          <a:srcRect/>
          <a:stretch>
            <a:fillRect/>
          </a:stretch>
        </p:blipFill>
        <p:spPr bwMode="auto">
          <a:xfrm>
            <a:off x="285720" y="4000504"/>
            <a:ext cx="2520000" cy="2610300"/>
          </a:xfrm>
          <a:prstGeom prst="rect">
            <a:avLst/>
          </a:prstGeom>
          <a:noFill/>
        </p:spPr>
      </p:pic>
    </p:spTree>
  </p:cSld>
  <p:clrMapOvr>
    <a:masterClrMapping/>
  </p:clrMapOvr>
  <p:transition spd="slow" advTm="6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1"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0" fill="hold"/>
                                        <p:tgtEl>
                                          <p:spTgt spid="2051"/>
                                        </p:tgtEl>
                                        <p:attrNameLst>
                                          <p:attrName>ppt_x</p:attrName>
                                        </p:attrNameLst>
                                      </p:cBhvr>
                                      <p:tavLst>
                                        <p:tav tm="0">
                                          <p:val>
                                            <p:strVal val="#ppt_x"/>
                                          </p:val>
                                        </p:tav>
                                        <p:tav tm="100000">
                                          <p:val>
                                            <p:strVal val="#ppt_x"/>
                                          </p:val>
                                        </p:tav>
                                      </p:tavLst>
                                    </p:anim>
                                    <p:anim calcmode="lin" valueType="num">
                                      <p:cBhvr additive="base">
                                        <p:cTn id="13" dur="5000" fill="hold"/>
                                        <p:tgtEl>
                                          <p:spTgt spid="2051"/>
                                        </p:tgtEl>
                                        <p:attrNameLst>
                                          <p:attrName>ppt_y</p:attrName>
                                        </p:attrNameLst>
                                      </p:cBhvr>
                                      <p:tavLst>
                                        <p:tav tm="0">
                                          <p:val>
                                            <p:strVal val="0-#ppt_h/2"/>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0" fill="hold"/>
                                        <p:tgtEl>
                                          <p:spTgt spid="2052"/>
                                        </p:tgtEl>
                                        <p:attrNameLst>
                                          <p:attrName>ppt_x</p:attrName>
                                        </p:attrNameLst>
                                      </p:cBhvr>
                                      <p:tavLst>
                                        <p:tav tm="0">
                                          <p:val>
                                            <p:strVal val="1+#ppt_w/2"/>
                                          </p:val>
                                        </p:tav>
                                        <p:tav tm="100000">
                                          <p:val>
                                            <p:strVal val="#ppt_x"/>
                                          </p:val>
                                        </p:tav>
                                      </p:tavLst>
                                    </p:anim>
                                    <p:anim calcmode="lin" valueType="num">
                                      <p:cBhvr additive="base">
                                        <p:cTn id="18" dur="5000" fill="hold"/>
                                        <p:tgtEl>
                                          <p:spTgt spid="2052"/>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2" presetClass="entr" presetSubtype="4" fill="hold" nodeType="after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additive="base">
                                        <p:cTn id="22" dur="5000" fill="hold"/>
                                        <p:tgtEl>
                                          <p:spTgt spid="2053"/>
                                        </p:tgtEl>
                                        <p:attrNameLst>
                                          <p:attrName>ppt_x</p:attrName>
                                        </p:attrNameLst>
                                      </p:cBhvr>
                                      <p:tavLst>
                                        <p:tav tm="0">
                                          <p:val>
                                            <p:strVal val="#ppt_x"/>
                                          </p:val>
                                        </p:tav>
                                        <p:tav tm="100000">
                                          <p:val>
                                            <p:strVal val="#ppt_x"/>
                                          </p:val>
                                        </p:tav>
                                      </p:tavLst>
                                    </p:anim>
                                    <p:anim calcmode="lin" valueType="num">
                                      <p:cBhvr additive="base">
                                        <p:cTn id="23" dur="5000" fill="hold"/>
                                        <p:tgtEl>
                                          <p:spTgt spid="2053"/>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2" presetClass="entr" presetSubtype="2"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additive="base">
                                        <p:cTn id="27" dur="5000" fill="hold"/>
                                        <p:tgtEl>
                                          <p:spTgt spid="2054"/>
                                        </p:tgtEl>
                                        <p:attrNameLst>
                                          <p:attrName>ppt_x</p:attrName>
                                        </p:attrNameLst>
                                      </p:cBhvr>
                                      <p:tavLst>
                                        <p:tav tm="0">
                                          <p:val>
                                            <p:strVal val="1+#ppt_w/2"/>
                                          </p:val>
                                        </p:tav>
                                        <p:tav tm="100000">
                                          <p:val>
                                            <p:strVal val="#ppt_x"/>
                                          </p:val>
                                        </p:tav>
                                      </p:tavLst>
                                    </p:anim>
                                    <p:anim calcmode="lin" valueType="num">
                                      <p:cBhvr additive="base">
                                        <p:cTn id="28" dur="5000" fill="hold"/>
                                        <p:tgtEl>
                                          <p:spTgt spid="2054"/>
                                        </p:tgtEl>
                                        <p:attrNameLst>
                                          <p:attrName>ppt_y</p:attrName>
                                        </p:attrNameLst>
                                      </p:cBhvr>
                                      <p:tavLst>
                                        <p:tav tm="0">
                                          <p:val>
                                            <p:strVal val="#ppt_y"/>
                                          </p:val>
                                        </p:tav>
                                        <p:tav tm="100000">
                                          <p:val>
                                            <p:strVal val="#ppt_y"/>
                                          </p:val>
                                        </p:tav>
                                      </p:tavLst>
                                    </p:anim>
                                  </p:childTnLst>
                                </p:cTn>
                              </p:par>
                            </p:childTnLst>
                          </p:cTn>
                        </p:par>
                        <p:par>
                          <p:cTn id="29" fill="hold">
                            <p:stCondLst>
                              <p:cond delay="25000"/>
                            </p:stCondLst>
                            <p:childTnLst>
                              <p:par>
                                <p:cTn id="30" presetID="2" presetClass="entr" presetSubtype="8" fill="hold" nodeType="afterEffect">
                                  <p:stCondLst>
                                    <p:cond delay="0"/>
                                  </p:stCondLst>
                                  <p:childTnLst>
                                    <p:set>
                                      <p:cBhvr>
                                        <p:cTn id="31" dur="1" fill="hold">
                                          <p:stCondLst>
                                            <p:cond delay="0"/>
                                          </p:stCondLst>
                                        </p:cTn>
                                        <p:tgtEl>
                                          <p:spTgt spid="2055"/>
                                        </p:tgtEl>
                                        <p:attrNameLst>
                                          <p:attrName>style.visibility</p:attrName>
                                        </p:attrNameLst>
                                      </p:cBhvr>
                                      <p:to>
                                        <p:strVal val="visible"/>
                                      </p:to>
                                    </p:set>
                                    <p:anim calcmode="lin" valueType="num">
                                      <p:cBhvr additive="base">
                                        <p:cTn id="32" dur="5000" fill="hold"/>
                                        <p:tgtEl>
                                          <p:spTgt spid="2055"/>
                                        </p:tgtEl>
                                        <p:attrNameLst>
                                          <p:attrName>ppt_x</p:attrName>
                                        </p:attrNameLst>
                                      </p:cBhvr>
                                      <p:tavLst>
                                        <p:tav tm="0">
                                          <p:val>
                                            <p:strVal val="0-#ppt_w/2"/>
                                          </p:val>
                                        </p:tav>
                                        <p:tav tm="100000">
                                          <p:val>
                                            <p:strVal val="#ppt_x"/>
                                          </p:val>
                                        </p:tav>
                                      </p:tavLst>
                                    </p:anim>
                                    <p:anim calcmode="lin" valueType="num">
                                      <p:cBhvr additive="base">
                                        <p:cTn id="33" dur="5000" fill="hold"/>
                                        <p:tgtEl>
                                          <p:spTgt spid="20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pic>
        <p:nvPicPr>
          <p:cNvPr id="3074" name="Picture 2" descr="C:\Users\Марина\Desktop\708396.jpg"/>
          <p:cNvPicPr>
            <a:picLocks noChangeAspect="1" noChangeArrowheads="1"/>
          </p:cNvPicPr>
          <p:nvPr/>
        </p:nvPicPr>
        <p:blipFill>
          <a:blip r:embed="rId2"/>
          <a:srcRect/>
          <a:stretch>
            <a:fillRect/>
          </a:stretch>
        </p:blipFill>
        <p:spPr bwMode="auto">
          <a:xfrm>
            <a:off x="2928926" y="1285860"/>
            <a:ext cx="3240000" cy="2742443"/>
          </a:xfrm>
          <a:prstGeom prst="rect">
            <a:avLst/>
          </a:prstGeom>
          <a:noFill/>
        </p:spPr>
      </p:pic>
      <p:pic>
        <p:nvPicPr>
          <p:cNvPr id="3075" name="Picture 3" descr="C:\Users\Марина\Desktop\2_1.jpg"/>
          <p:cNvPicPr>
            <a:picLocks noChangeAspect="1" noChangeArrowheads="1"/>
          </p:cNvPicPr>
          <p:nvPr/>
        </p:nvPicPr>
        <p:blipFill>
          <a:blip r:embed="rId3"/>
          <a:srcRect l="43396" r="10377"/>
          <a:stretch>
            <a:fillRect/>
          </a:stretch>
        </p:blipFill>
        <p:spPr bwMode="auto">
          <a:xfrm>
            <a:off x="6357950" y="214290"/>
            <a:ext cx="2628000" cy="3296594"/>
          </a:xfrm>
          <a:prstGeom prst="rect">
            <a:avLst/>
          </a:prstGeom>
          <a:noFill/>
        </p:spPr>
      </p:pic>
      <p:pic>
        <p:nvPicPr>
          <p:cNvPr id="3076" name="Picture 4" descr="C:\Users\Марина\Desktop\f877865cbe050e7823d6ae4a2544c0f5--molasses-bread-photos-vintage.jpg"/>
          <p:cNvPicPr>
            <a:picLocks noChangeAspect="1" noChangeArrowheads="1"/>
          </p:cNvPicPr>
          <p:nvPr/>
        </p:nvPicPr>
        <p:blipFill>
          <a:blip r:embed="rId4"/>
          <a:srcRect/>
          <a:stretch>
            <a:fillRect/>
          </a:stretch>
        </p:blipFill>
        <p:spPr bwMode="auto">
          <a:xfrm>
            <a:off x="214282" y="214290"/>
            <a:ext cx="2628000" cy="3364441"/>
          </a:xfrm>
          <a:prstGeom prst="rect">
            <a:avLst/>
          </a:prstGeom>
          <a:noFill/>
        </p:spPr>
      </p:pic>
      <p:pic>
        <p:nvPicPr>
          <p:cNvPr id="3077" name="Picture 5" descr="C:\Users\Марина\Desktop\bfa5e82bc40f004ac1a38feed01f5b69--kids-playing-toy-trains.jpg"/>
          <p:cNvPicPr>
            <a:picLocks noChangeAspect="1" noChangeArrowheads="1"/>
          </p:cNvPicPr>
          <p:nvPr/>
        </p:nvPicPr>
        <p:blipFill>
          <a:blip r:embed="rId5"/>
          <a:srcRect/>
          <a:stretch>
            <a:fillRect/>
          </a:stretch>
        </p:blipFill>
        <p:spPr bwMode="auto">
          <a:xfrm>
            <a:off x="214282" y="4214813"/>
            <a:ext cx="3636000" cy="2419053"/>
          </a:xfrm>
          <a:prstGeom prst="rect">
            <a:avLst/>
          </a:prstGeom>
          <a:noFill/>
        </p:spPr>
      </p:pic>
      <p:pic>
        <p:nvPicPr>
          <p:cNvPr id="3078" name="Picture 6" descr="C:\Users\Марина\Desktop\s1200 (2).jpg"/>
          <p:cNvPicPr>
            <a:picLocks noChangeAspect="1" noChangeArrowheads="1"/>
          </p:cNvPicPr>
          <p:nvPr/>
        </p:nvPicPr>
        <p:blipFill>
          <a:blip r:embed="rId6"/>
          <a:srcRect/>
          <a:stretch>
            <a:fillRect/>
          </a:stretch>
        </p:blipFill>
        <p:spPr bwMode="auto">
          <a:xfrm>
            <a:off x="5072066" y="4214818"/>
            <a:ext cx="3708000" cy="2472000"/>
          </a:xfrm>
          <a:prstGeom prst="rect">
            <a:avLst/>
          </a:prstGeom>
          <a:noFill/>
        </p:spPr>
      </p:pic>
    </p:spTree>
  </p:cSld>
  <p:clrMapOvr>
    <a:masterClrMapping/>
  </p:clrMapOvr>
  <p:transition spd="slow"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0"/>
                                        <p:tgtEl>
                                          <p:spTgt spid="307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5000"/>
                                        <p:tgtEl>
                                          <p:spTgt spid="3075"/>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0"/>
                                        <p:tgtEl>
                                          <p:spTgt spid="3076"/>
                                        </p:tgtEl>
                                      </p:cBhvr>
                                    </p:animEffec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0"/>
                                        <p:tgtEl>
                                          <p:spTgt spid="3077"/>
                                        </p:tgtEl>
                                      </p:cBhvr>
                                    </p:animEffect>
                                  </p:child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5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214282" y="0"/>
            <a:ext cx="8929718" cy="1323439"/>
          </a:xfrm>
          <a:prstGeom prst="rect">
            <a:avLst/>
          </a:prstGeom>
          <a:noFill/>
        </p:spPr>
        <p:txBody>
          <a:bodyPr wrap="square" rtlCol="0">
            <a:spAutoFit/>
          </a:bodyPr>
          <a:lstStyle/>
          <a:p>
            <a:r>
              <a:rPr lang="ru-RU" sz="2000" b="1" i="1" dirty="0" smtClean="0">
                <a:solidFill>
                  <a:schemeClr val="bg1"/>
                </a:solidFill>
                <a:latin typeface="Times New Roman" panose="02020603050405020304" pitchFamily="18" charset="0"/>
                <a:cs typeface="Times New Roman" panose="02020603050405020304" pitchFamily="18" charset="0"/>
              </a:rPr>
              <a:t>Из воспоминаний: «… моя мама рассказывала, что в детском саду кашу варили из молодого овса, а я ее не ела. Стакан молока, да кусок хлеба оставляли нам на столе на весь день… Щавель ели, «</a:t>
            </a:r>
            <a:r>
              <a:rPr lang="ru-RU" sz="2000" b="1" i="1" dirty="0" err="1" smtClean="0">
                <a:solidFill>
                  <a:schemeClr val="bg1"/>
                </a:solidFill>
                <a:latin typeface="Times New Roman" panose="02020603050405020304" pitchFamily="18" charset="0"/>
                <a:cs typeface="Times New Roman" panose="02020603050405020304" pitchFamily="18" charset="0"/>
              </a:rPr>
              <a:t>дягилья</a:t>
            </a:r>
            <a:r>
              <a:rPr lang="ru-RU" sz="2000" b="1" i="1" dirty="0" smtClean="0">
                <a:solidFill>
                  <a:schemeClr val="bg1"/>
                </a:solidFill>
                <a:latin typeface="Times New Roman" panose="02020603050405020304" pitchFamily="18" charset="0"/>
                <a:cs typeface="Times New Roman" panose="02020603050405020304" pitchFamily="18" charset="0"/>
              </a:rPr>
              <a:t>»,  кукушкины слезки, клевер сосали, горох зеленый, за счет травы и жили…»</a:t>
            </a:r>
            <a:endParaRPr lang="ru-RU" sz="2000" b="1" i="1"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C:\Users\Марина\Desktop\1354812461-0333302-www.nevsepic.com.ua.jpg"/>
          <p:cNvPicPr>
            <a:picLocks noChangeAspect="1" noChangeArrowheads="1"/>
          </p:cNvPicPr>
          <p:nvPr/>
        </p:nvPicPr>
        <p:blipFill>
          <a:blip r:embed="rId2"/>
          <a:srcRect/>
          <a:stretch>
            <a:fillRect/>
          </a:stretch>
        </p:blipFill>
        <p:spPr bwMode="auto">
          <a:xfrm>
            <a:off x="214282" y="1285860"/>
            <a:ext cx="2376000" cy="2899514"/>
          </a:xfrm>
          <a:prstGeom prst="rect">
            <a:avLst/>
          </a:prstGeom>
          <a:noFill/>
        </p:spPr>
      </p:pic>
      <p:pic>
        <p:nvPicPr>
          <p:cNvPr id="4099" name="Picture 3" descr="C:\Users\Марина\Desktop\1f2ac3a5025b5704703ed9450ff11510.jpg"/>
          <p:cNvPicPr>
            <a:picLocks noChangeAspect="1" noChangeArrowheads="1"/>
          </p:cNvPicPr>
          <p:nvPr/>
        </p:nvPicPr>
        <p:blipFill>
          <a:blip r:embed="rId3"/>
          <a:srcRect/>
          <a:stretch>
            <a:fillRect/>
          </a:stretch>
        </p:blipFill>
        <p:spPr bwMode="auto">
          <a:xfrm>
            <a:off x="2714612" y="1500174"/>
            <a:ext cx="3240000" cy="2037656"/>
          </a:xfrm>
          <a:prstGeom prst="rect">
            <a:avLst/>
          </a:prstGeom>
          <a:noFill/>
        </p:spPr>
      </p:pic>
      <p:pic>
        <p:nvPicPr>
          <p:cNvPr id="4100" name="Picture 4" descr="C:\Users\Марина\Desktop\s1200 (9).jpg"/>
          <p:cNvPicPr>
            <a:picLocks noChangeAspect="1" noChangeArrowheads="1"/>
          </p:cNvPicPr>
          <p:nvPr/>
        </p:nvPicPr>
        <p:blipFill>
          <a:blip r:embed="rId4" cstate="print"/>
          <a:srcRect/>
          <a:stretch>
            <a:fillRect/>
          </a:stretch>
        </p:blipFill>
        <p:spPr bwMode="auto">
          <a:xfrm>
            <a:off x="1000100" y="4429132"/>
            <a:ext cx="3240000" cy="2160000"/>
          </a:xfrm>
          <a:prstGeom prst="rect">
            <a:avLst/>
          </a:prstGeom>
          <a:noFill/>
        </p:spPr>
      </p:pic>
      <p:pic>
        <p:nvPicPr>
          <p:cNvPr id="4101" name="Picture 5" descr="C:\Users\Марина\Desktop\579516-70d95050a940870aa66b50c2af8393f7.jpg"/>
          <p:cNvPicPr>
            <a:picLocks noChangeAspect="1" noChangeArrowheads="1"/>
          </p:cNvPicPr>
          <p:nvPr/>
        </p:nvPicPr>
        <p:blipFill>
          <a:blip r:embed="rId5"/>
          <a:srcRect l="20205" r="17123"/>
          <a:stretch>
            <a:fillRect/>
          </a:stretch>
        </p:blipFill>
        <p:spPr bwMode="auto">
          <a:xfrm>
            <a:off x="6286512" y="1428736"/>
            <a:ext cx="2700000" cy="2897675"/>
          </a:xfrm>
          <a:prstGeom prst="rect">
            <a:avLst/>
          </a:prstGeom>
          <a:noFill/>
        </p:spPr>
      </p:pic>
      <p:pic>
        <p:nvPicPr>
          <p:cNvPr id="4103" name="Picture 7" descr="C:\Users\Марина\Desktop\s1200.jpg"/>
          <p:cNvPicPr>
            <a:picLocks noChangeAspect="1" noChangeArrowheads="1"/>
          </p:cNvPicPr>
          <p:nvPr/>
        </p:nvPicPr>
        <p:blipFill>
          <a:blip r:embed="rId6"/>
          <a:srcRect/>
          <a:stretch>
            <a:fillRect/>
          </a:stretch>
        </p:blipFill>
        <p:spPr bwMode="auto">
          <a:xfrm>
            <a:off x="4929190" y="3429000"/>
            <a:ext cx="2124000" cy="3251022"/>
          </a:xfrm>
          <a:prstGeom prst="rect">
            <a:avLst/>
          </a:prstGeom>
          <a:noFill/>
        </p:spPr>
      </p:pic>
    </p:spTree>
  </p:cSld>
  <p:clrMapOvr>
    <a:masterClrMapping/>
  </p:clrMapOvr>
  <p:transition spd="slow" advTm="1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par>
                          <p:cTn id="8" fill="hold">
                            <p:stCondLst>
                              <p:cond delay="5000"/>
                            </p:stCondLst>
                            <p:childTnLst>
                              <p:par>
                                <p:cTn id="9" presetID="2"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0" fill="hold"/>
                                        <p:tgtEl>
                                          <p:spTgt spid="4098"/>
                                        </p:tgtEl>
                                        <p:attrNameLst>
                                          <p:attrName>ppt_x</p:attrName>
                                        </p:attrNameLst>
                                      </p:cBhvr>
                                      <p:tavLst>
                                        <p:tav tm="0">
                                          <p:val>
                                            <p:strVal val="0-#ppt_w/2"/>
                                          </p:val>
                                        </p:tav>
                                        <p:tav tm="100000">
                                          <p:val>
                                            <p:strVal val="#ppt_x"/>
                                          </p:val>
                                        </p:tav>
                                      </p:tavLst>
                                    </p:anim>
                                    <p:anim calcmode="lin" valueType="num">
                                      <p:cBhvr additive="base">
                                        <p:cTn id="12" dur="5000" fill="hold"/>
                                        <p:tgtEl>
                                          <p:spTgt spid="4098"/>
                                        </p:tgtEl>
                                        <p:attrNameLst>
                                          <p:attrName>ppt_y</p:attrName>
                                        </p:attrNameLst>
                                      </p:cBhvr>
                                      <p:tavLst>
                                        <p:tav tm="0">
                                          <p:val>
                                            <p:strVal val="#ppt_y"/>
                                          </p:val>
                                        </p:tav>
                                        <p:tav tm="100000">
                                          <p:val>
                                            <p:strVal val="#ppt_y"/>
                                          </p:val>
                                        </p:tav>
                                      </p:tavLst>
                                    </p:anim>
                                  </p:childTnLst>
                                </p:cTn>
                              </p:par>
                            </p:childTnLst>
                          </p:cTn>
                        </p:par>
                        <p:par>
                          <p:cTn id="13" fill="hold">
                            <p:stCondLst>
                              <p:cond delay="10000"/>
                            </p:stCondLst>
                            <p:childTnLst>
                              <p:par>
                                <p:cTn id="14" presetID="2" presetClass="entr" presetSubtype="1"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additive="base">
                                        <p:cTn id="16" dur="5000" fill="hold"/>
                                        <p:tgtEl>
                                          <p:spTgt spid="4099"/>
                                        </p:tgtEl>
                                        <p:attrNameLst>
                                          <p:attrName>ppt_x</p:attrName>
                                        </p:attrNameLst>
                                      </p:cBhvr>
                                      <p:tavLst>
                                        <p:tav tm="0">
                                          <p:val>
                                            <p:strVal val="#ppt_x"/>
                                          </p:val>
                                        </p:tav>
                                        <p:tav tm="100000">
                                          <p:val>
                                            <p:strVal val="#ppt_x"/>
                                          </p:val>
                                        </p:tav>
                                      </p:tavLst>
                                    </p:anim>
                                    <p:anim calcmode="lin" valueType="num">
                                      <p:cBhvr additive="base">
                                        <p:cTn id="17" dur="5000" fill="hold"/>
                                        <p:tgtEl>
                                          <p:spTgt spid="4099"/>
                                        </p:tgtEl>
                                        <p:attrNameLst>
                                          <p:attrName>ppt_y</p:attrName>
                                        </p:attrNameLst>
                                      </p:cBhvr>
                                      <p:tavLst>
                                        <p:tav tm="0">
                                          <p:val>
                                            <p:strVal val="0-#ppt_h/2"/>
                                          </p:val>
                                        </p:tav>
                                        <p:tav tm="100000">
                                          <p:val>
                                            <p:strVal val="#ppt_y"/>
                                          </p:val>
                                        </p:tav>
                                      </p:tavLst>
                                    </p:anim>
                                  </p:childTnLst>
                                </p:cTn>
                              </p:par>
                            </p:childTnLst>
                          </p:cTn>
                        </p:par>
                        <p:par>
                          <p:cTn id="18" fill="hold">
                            <p:stCondLst>
                              <p:cond delay="15000"/>
                            </p:stCondLst>
                            <p:childTnLst>
                              <p:par>
                                <p:cTn id="19" presetID="2" presetClass="entr" presetSubtype="8"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additive="base">
                                        <p:cTn id="21" dur="5000" fill="hold"/>
                                        <p:tgtEl>
                                          <p:spTgt spid="4100"/>
                                        </p:tgtEl>
                                        <p:attrNameLst>
                                          <p:attrName>ppt_x</p:attrName>
                                        </p:attrNameLst>
                                      </p:cBhvr>
                                      <p:tavLst>
                                        <p:tav tm="0">
                                          <p:val>
                                            <p:strVal val="0-#ppt_w/2"/>
                                          </p:val>
                                        </p:tav>
                                        <p:tav tm="100000">
                                          <p:val>
                                            <p:strVal val="#ppt_x"/>
                                          </p:val>
                                        </p:tav>
                                      </p:tavLst>
                                    </p:anim>
                                    <p:anim calcmode="lin" valueType="num">
                                      <p:cBhvr additive="base">
                                        <p:cTn id="22" dur="5000" fill="hold"/>
                                        <p:tgtEl>
                                          <p:spTgt spid="4100"/>
                                        </p:tgtEl>
                                        <p:attrNameLst>
                                          <p:attrName>ppt_y</p:attrName>
                                        </p:attrNameLst>
                                      </p:cBhvr>
                                      <p:tavLst>
                                        <p:tav tm="0">
                                          <p:val>
                                            <p:strVal val="#ppt_y"/>
                                          </p:val>
                                        </p:tav>
                                        <p:tav tm="100000">
                                          <p:val>
                                            <p:strVal val="#ppt_y"/>
                                          </p:val>
                                        </p:tav>
                                      </p:tavLst>
                                    </p:anim>
                                  </p:childTnLst>
                                </p:cTn>
                              </p:par>
                            </p:childTnLst>
                          </p:cTn>
                        </p:par>
                        <p:par>
                          <p:cTn id="23" fill="hold">
                            <p:stCondLst>
                              <p:cond delay="20000"/>
                            </p:stCondLst>
                            <p:childTnLst>
                              <p:par>
                                <p:cTn id="24" presetID="2" presetClass="entr" presetSubtype="1" fill="hold" nodeType="afterEffect">
                                  <p:stCondLst>
                                    <p:cond delay="0"/>
                                  </p:stCondLst>
                                  <p:childTnLst>
                                    <p:set>
                                      <p:cBhvr>
                                        <p:cTn id="25" dur="1" fill="hold">
                                          <p:stCondLst>
                                            <p:cond delay="0"/>
                                          </p:stCondLst>
                                        </p:cTn>
                                        <p:tgtEl>
                                          <p:spTgt spid="4101"/>
                                        </p:tgtEl>
                                        <p:attrNameLst>
                                          <p:attrName>style.visibility</p:attrName>
                                        </p:attrNameLst>
                                      </p:cBhvr>
                                      <p:to>
                                        <p:strVal val="visible"/>
                                      </p:to>
                                    </p:set>
                                    <p:anim calcmode="lin" valueType="num">
                                      <p:cBhvr additive="base">
                                        <p:cTn id="26" dur="5000" fill="hold"/>
                                        <p:tgtEl>
                                          <p:spTgt spid="4101"/>
                                        </p:tgtEl>
                                        <p:attrNameLst>
                                          <p:attrName>ppt_x</p:attrName>
                                        </p:attrNameLst>
                                      </p:cBhvr>
                                      <p:tavLst>
                                        <p:tav tm="0">
                                          <p:val>
                                            <p:strVal val="#ppt_x"/>
                                          </p:val>
                                        </p:tav>
                                        <p:tav tm="100000">
                                          <p:val>
                                            <p:strVal val="#ppt_x"/>
                                          </p:val>
                                        </p:tav>
                                      </p:tavLst>
                                    </p:anim>
                                    <p:anim calcmode="lin" valueType="num">
                                      <p:cBhvr additive="base">
                                        <p:cTn id="27" dur="5000" fill="hold"/>
                                        <p:tgtEl>
                                          <p:spTgt spid="4101"/>
                                        </p:tgtEl>
                                        <p:attrNameLst>
                                          <p:attrName>ppt_y</p:attrName>
                                        </p:attrNameLst>
                                      </p:cBhvr>
                                      <p:tavLst>
                                        <p:tav tm="0">
                                          <p:val>
                                            <p:strVal val="0-#ppt_h/2"/>
                                          </p:val>
                                        </p:tav>
                                        <p:tav tm="100000">
                                          <p:val>
                                            <p:strVal val="#ppt_y"/>
                                          </p:val>
                                        </p:tav>
                                      </p:tavLst>
                                    </p:anim>
                                  </p:childTnLst>
                                </p:cTn>
                              </p:par>
                            </p:childTnLst>
                          </p:cTn>
                        </p:par>
                        <p:par>
                          <p:cTn id="28" fill="hold">
                            <p:stCondLst>
                              <p:cond delay="25000"/>
                            </p:stCondLst>
                            <p:childTnLst>
                              <p:par>
                                <p:cTn id="29" presetID="2" presetClass="entr" presetSubtype="4" fill="hold" nodeType="afterEffect">
                                  <p:stCondLst>
                                    <p:cond delay="0"/>
                                  </p:stCondLst>
                                  <p:childTnLst>
                                    <p:set>
                                      <p:cBhvr>
                                        <p:cTn id="30" dur="1" fill="hold">
                                          <p:stCondLst>
                                            <p:cond delay="0"/>
                                          </p:stCondLst>
                                        </p:cTn>
                                        <p:tgtEl>
                                          <p:spTgt spid="4103"/>
                                        </p:tgtEl>
                                        <p:attrNameLst>
                                          <p:attrName>style.visibility</p:attrName>
                                        </p:attrNameLst>
                                      </p:cBhvr>
                                      <p:to>
                                        <p:strVal val="visible"/>
                                      </p:to>
                                    </p:set>
                                    <p:anim calcmode="lin" valueType="num">
                                      <p:cBhvr additive="base">
                                        <p:cTn id="31" dur="5000" fill="hold"/>
                                        <p:tgtEl>
                                          <p:spTgt spid="4103"/>
                                        </p:tgtEl>
                                        <p:attrNameLst>
                                          <p:attrName>ppt_x</p:attrName>
                                        </p:attrNameLst>
                                      </p:cBhvr>
                                      <p:tavLst>
                                        <p:tav tm="0">
                                          <p:val>
                                            <p:strVal val="#ppt_x"/>
                                          </p:val>
                                        </p:tav>
                                        <p:tav tm="100000">
                                          <p:val>
                                            <p:strVal val="#ppt_x"/>
                                          </p:val>
                                        </p:tav>
                                      </p:tavLst>
                                    </p:anim>
                                    <p:anim calcmode="lin" valueType="num">
                                      <p:cBhvr additive="base">
                                        <p:cTn id="32" dur="50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214282" y="142852"/>
            <a:ext cx="8929718" cy="6308725"/>
          </a:xfrm>
          <a:prstGeom prst="rect">
            <a:avLst/>
          </a:prstGeom>
          <a:noFill/>
        </p:spPr>
        <p:txBody>
          <a:bodyPr wrap="square" rtlCol="0">
            <a:spAutoFit/>
          </a:bodyPr>
          <a:lstStyle/>
          <a:p>
            <a:pPr indent="358140"/>
            <a:r>
              <a:rPr lang="ru-RU" sz="2400" dirty="0" smtClean="0">
                <a:solidFill>
                  <a:schemeClr val="bg1"/>
                </a:solidFill>
                <a:latin typeface="Times New Roman" panose="02020603050405020304" pitchFamily="18" charset="0"/>
                <a:cs typeface="Times New Roman" panose="02020603050405020304" pitchFamily="18" charset="0"/>
              </a:rPr>
              <a:t>В годы войны каждый ребенок совершил свой подвиг – несмотря на голод и страх, дети продолжали учиться, помогали раненым в госпиталях, отправляли посылки на фронт, работали в полях. Многие боролись с фашизмом с оружием в руках, становясь сыновьями и дочерьми полков. </a:t>
            </a:r>
            <a:endParaRPr lang="ru-RU" sz="2400" dirty="0" smtClean="0">
              <a:solidFill>
                <a:schemeClr val="bg1"/>
              </a:solidFill>
              <a:latin typeface="Times New Roman" panose="02020603050405020304" pitchFamily="18" charset="0"/>
              <a:cs typeface="Times New Roman" panose="02020603050405020304" pitchFamily="18" charset="0"/>
            </a:endParaRPr>
          </a:p>
          <a:p>
            <a:pPr indent="349250"/>
            <a:r>
              <a:rPr lang="ru-RU" sz="2400" dirty="0" smtClean="0">
                <a:solidFill>
                  <a:schemeClr val="bg1"/>
                </a:solidFill>
                <a:latin typeface="Times New Roman" panose="02020603050405020304" pitchFamily="18" charset="0"/>
                <a:cs typeface="Times New Roman" panose="02020603050405020304" pitchFamily="18" charset="0"/>
              </a:rPr>
              <a:t>Маленькие герои большой страны, они сражались рядом со старшими: дети –моряки, дети – пехотинцы, дети – подпольщики, дети – разведчики защищали нашу Родину. </a:t>
            </a:r>
            <a:endParaRPr lang="ru-RU" sz="2400" dirty="0" smtClean="0">
              <a:solidFill>
                <a:schemeClr val="bg1"/>
              </a:solidFill>
              <a:latin typeface="Times New Roman" panose="02020603050405020304" pitchFamily="18" charset="0"/>
              <a:cs typeface="Times New Roman" panose="02020603050405020304" pitchFamily="18" charset="0"/>
            </a:endParaRPr>
          </a:p>
          <a:p>
            <a:pPr indent="349250"/>
            <a:r>
              <a:rPr lang="ru-RU" sz="2400" dirty="0" smtClean="0">
                <a:solidFill>
                  <a:schemeClr val="bg1"/>
                </a:solidFill>
                <a:latin typeface="Times New Roman" panose="02020603050405020304" pitchFamily="18" charset="0"/>
                <a:cs typeface="Times New Roman" panose="02020603050405020304" pitchFamily="18" charset="0"/>
              </a:rPr>
              <a:t>С начала войны для детей –сирот, юных патриотов, вставших в ряды защитников отечества, были созданы специальные военные училища - с 1943 года курсантские школы, а затем суворовские и нахимовские училища.</a:t>
            </a:r>
            <a:endParaRPr lang="ru-RU" sz="2400" dirty="0" smtClean="0">
              <a:solidFill>
                <a:schemeClr val="bg1"/>
              </a:solidFill>
              <a:latin typeface="Times New Roman" panose="02020603050405020304" pitchFamily="18" charset="0"/>
              <a:cs typeface="Times New Roman" panose="02020603050405020304" pitchFamily="18" charset="0"/>
            </a:endParaRPr>
          </a:p>
          <a:p>
            <a:endParaRPr lang="ru-RU" dirty="0"/>
          </a:p>
          <a:p>
            <a:r>
              <a:rPr lang="ru-RU" sz="2000" b="1" i="1" dirty="0" smtClean="0">
                <a:solidFill>
                  <a:schemeClr val="bg1"/>
                </a:solidFill>
                <a:latin typeface="Times New Roman" panose="02020603050405020304" pitchFamily="18" charset="0"/>
                <a:cs typeface="Times New Roman" panose="02020603050405020304" pitchFamily="18" charset="0"/>
              </a:rPr>
              <a:t>                        Сыны полков – теперь седые деды,</a:t>
            </a:r>
            <a:endParaRPr lang="ru-RU" sz="2000" b="1" i="1" dirty="0" smtClean="0">
              <a:solidFill>
                <a:schemeClr val="bg1"/>
              </a:solidFill>
              <a:latin typeface="Times New Roman" panose="02020603050405020304" pitchFamily="18" charset="0"/>
              <a:cs typeface="Times New Roman" panose="02020603050405020304" pitchFamily="18" charset="0"/>
            </a:endParaRPr>
          </a:p>
          <a:p>
            <a:r>
              <a:rPr lang="ru-RU" sz="2000" b="1" i="1" dirty="0">
                <a:solidFill>
                  <a:schemeClr val="bg1"/>
                </a:solidFill>
                <a:latin typeface="Times New Roman" panose="02020603050405020304" pitchFamily="18" charset="0"/>
                <a:cs typeface="Times New Roman" panose="02020603050405020304" pitchFamily="18" charset="0"/>
              </a:rPr>
              <a:t> </a:t>
            </a:r>
            <a:r>
              <a:rPr lang="ru-RU" sz="2000" b="1" i="1" dirty="0" smtClean="0">
                <a:solidFill>
                  <a:schemeClr val="bg1"/>
                </a:solidFill>
                <a:latin typeface="Times New Roman" panose="02020603050405020304" pitchFamily="18" charset="0"/>
                <a:cs typeface="Times New Roman" panose="02020603050405020304" pitchFamily="18" charset="0"/>
              </a:rPr>
              <a:t>                                    Победный сорок пятый так далек!</a:t>
            </a:r>
            <a:endParaRPr lang="ru-RU" sz="2000" b="1" i="1" dirty="0" smtClean="0">
              <a:solidFill>
                <a:schemeClr val="bg1"/>
              </a:solidFill>
              <a:latin typeface="Times New Roman" panose="02020603050405020304" pitchFamily="18" charset="0"/>
              <a:cs typeface="Times New Roman" panose="02020603050405020304" pitchFamily="18" charset="0"/>
            </a:endParaRPr>
          </a:p>
          <a:p>
            <a:r>
              <a:rPr lang="ru-RU" sz="2000" b="1" i="1" dirty="0">
                <a:solidFill>
                  <a:schemeClr val="bg1"/>
                </a:solidFill>
                <a:latin typeface="Times New Roman" panose="02020603050405020304" pitchFamily="18" charset="0"/>
                <a:cs typeface="Times New Roman" panose="02020603050405020304" pitchFamily="18" charset="0"/>
              </a:rPr>
              <a:t> </a:t>
            </a:r>
            <a:r>
              <a:rPr lang="ru-RU" sz="2000" b="1" i="1" dirty="0" smtClean="0">
                <a:solidFill>
                  <a:schemeClr val="bg1"/>
                </a:solidFill>
                <a:latin typeface="Times New Roman" panose="02020603050405020304" pitchFamily="18" charset="0"/>
                <a:cs typeface="Times New Roman" panose="02020603050405020304" pitchFamily="18" charset="0"/>
              </a:rPr>
              <a:t>                                             Прекрасный праздник – славный День Победы,</a:t>
            </a:r>
            <a:endParaRPr lang="ru-RU" sz="2000" b="1" i="1" dirty="0" smtClean="0">
              <a:solidFill>
                <a:schemeClr val="bg1"/>
              </a:solidFill>
              <a:latin typeface="Times New Roman" panose="02020603050405020304" pitchFamily="18" charset="0"/>
              <a:cs typeface="Times New Roman" panose="02020603050405020304" pitchFamily="18" charset="0"/>
            </a:endParaRPr>
          </a:p>
          <a:p>
            <a:r>
              <a:rPr lang="ru-RU" sz="2000" b="1" i="1" dirty="0">
                <a:solidFill>
                  <a:schemeClr val="bg1"/>
                </a:solidFill>
                <a:latin typeface="Times New Roman" panose="02020603050405020304" pitchFamily="18" charset="0"/>
                <a:cs typeface="Times New Roman" panose="02020603050405020304" pitchFamily="18" charset="0"/>
              </a:rPr>
              <a:t> </a:t>
            </a:r>
            <a:r>
              <a:rPr lang="ru-RU" sz="2000" b="1" i="1" dirty="0" smtClean="0">
                <a:solidFill>
                  <a:schemeClr val="bg1"/>
                </a:solidFill>
                <a:latin typeface="Times New Roman" panose="02020603050405020304" pitchFamily="18" charset="0"/>
                <a:cs typeface="Times New Roman" panose="02020603050405020304" pitchFamily="18" charset="0"/>
              </a:rPr>
              <a:t>                                                                   В сердцах нет боли, только холодок.</a:t>
            </a:r>
            <a:endParaRPr lang="ru-RU" sz="2000" b="1" i="1" dirty="0" smtClean="0">
              <a:solidFill>
                <a:schemeClr val="bg1"/>
              </a:solidFill>
              <a:latin typeface="Times New Roman" panose="02020603050405020304" pitchFamily="18" charset="0"/>
              <a:cs typeface="Times New Roman" panose="02020603050405020304" pitchFamily="18" charset="0"/>
            </a:endParaRPr>
          </a:p>
          <a:p>
            <a:r>
              <a:rPr lang="ru-RU" b="1" i="1" dirty="0"/>
              <a:t> </a:t>
            </a:r>
            <a:r>
              <a:rPr lang="ru-RU" b="1" i="1" dirty="0" smtClean="0"/>
              <a:t>                                         </a:t>
            </a:r>
            <a:endParaRPr lang="ru-RU" b="1" i="1" dirty="0"/>
          </a:p>
        </p:txBody>
      </p:sp>
      <p:pic>
        <p:nvPicPr>
          <p:cNvPr id="5122" name="Picture 2" descr="C:\Users\Марина\Desktop\s1200.jpg"/>
          <p:cNvPicPr>
            <a:picLocks noChangeAspect="1" noChangeArrowheads="1"/>
          </p:cNvPicPr>
          <p:nvPr/>
        </p:nvPicPr>
        <p:blipFill>
          <a:blip r:embed="rId2" cstate="print"/>
          <a:srcRect/>
          <a:stretch>
            <a:fillRect/>
          </a:stretch>
        </p:blipFill>
        <p:spPr bwMode="auto">
          <a:xfrm rot="20741280">
            <a:off x="296155" y="5445161"/>
            <a:ext cx="2052000" cy="920009"/>
          </a:xfrm>
          <a:prstGeom prst="rect">
            <a:avLst/>
          </a:prstGeom>
          <a:noFill/>
          <a:effectLst>
            <a:glow rad="101600">
              <a:schemeClr val="accent6">
                <a:satMod val="175000"/>
                <a:alpha val="40000"/>
              </a:schemeClr>
            </a:glow>
          </a:effectLst>
        </p:spPr>
      </p:pic>
    </p:spTree>
  </p:cSld>
  <p:clrMapOvr>
    <a:masterClrMapping/>
  </p:clrMapOvr>
  <p:transition spd="slow" advTm="3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pic>
        <p:nvPicPr>
          <p:cNvPr id="6146" name="Picture 2" descr="C:\Users\Марина\Desktop\s1200 (7).jpg"/>
          <p:cNvPicPr>
            <a:picLocks noChangeAspect="1" noChangeArrowheads="1"/>
          </p:cNvPicPr>
          <p:nvPr/>
        </p:nvPicPr>
        <p:blipFill>
          <a:blip r:embed="rId2"/>
          <a:srcRect/>
          <a:stretch>
            <a:fillRect/>
          </a:stretch>
        </p:blipFill>
        <p:spPr bwMode="auto">
          <a:xfrm>
            <a:off x="285720" y="214290"/>
            <a:ext cx="2052000" cy="2877930"/>
          </a:xfrm>
          <a:prstGeom prst="rect">
            <a:avLst/>
          </a:prstGeom>
          <a:noFill/>
        </p:spPr>
      </p:pic>
      <p:pic>
        <p:nvPicPr>
          <p:cNvPr id="6147" name="Picture 3" descr="C:\Users\Марина\Desktop\image.jpg"/>
          <p:cNvPicPr>
            <a:picLocks noChangeAspect="1" noChangeArrowheads="1"/>
          </p:cNvPicPr>
          <p:nvPr/>
        </p:nvPicPr>
        <p:blipFill>
          <a:blip r:embed="rId3" cstate="print"/>
          <a:srcRect/>
          <a:stretch>
            <a:fillRect/>
          </a:stretch>
        </p:blipFill>
        <p:spPr bwMode="auto">
          <a:xfrm>
            <a:off x="2500298" y="428604"/>
            <a:ext cx="3240000" cy="2407852"/>
          </a:xfrm>
          <a:prstGeom prst="rect">
            <a:avLst/>
          </a:prstGeom>
          <a:noFill/>
        </p:spPr>
      </p:pic>
      <p:pic>
        <p:nvPicPr>
          <p:cNvPr id="6148" name="Picture 4" descr="C:\Users\Марина\Desktop\005.jpg"/>
          <p:cNvPicPr>
            <a:picLocks noChangeAspect="1" noChangeArrowheads="1"/>
          </p:cNvPicPr>
          <p:nvPr/>
        </p:nvPicPr>
        <p:blipFill>
          <a:blip r:embed="rId4"/>
          <a:srcRect l="12500" r="23437"/>
          <a:stretch>
            <a:fillRect/>
          </a:stretch>
        </p:blipFill>
        <p:spPr bwMode="auto">
          <a:xfrm>
            <a:off x="6357950" y="714356"/>
            <a:ext cx="2412000" cy="2823786"/>
          </a:xfrm>
          <a:prstGeom prst="rect">
            <a:avLst/>
          </a:prstGeom>
          <a:noFill/>
        </p:spPr>
      </p:pic>
      <p:pic>
        <p:nvPicPr>
          <p:cNvPr id="6149" name="Picture 5" descr="C:\Users\Марина\Desktop\s1200 (5).jpg"/>
          <p:cNvPicPr>
            <a:picLocks noChangeAspect="1" noChangeArrowheads="1"/>
          </p:cNvPicPr>
          <p:nvPr/>
        </p:nvPicPr>
        <p:blipFill>
          <a:blip r:embed="rId5" cstate="print"/>
          <a:srcRect/>
          <a:stretch>
            <a:fillRect/>
          </a:stretch>
        </p:blipFill>
        <p:spPr bwMode="auto">
          <a:xfrm>
            <a:off x="214282" y="3500438"/>
            <a:ext cx="1944000" cy="2916000"/>
          </a:xfrm>
          <a:prstGeom prst="rect">
            <a:avLst/>
          </a:prstGeom>
          <a:noFill/>
        </p:spPr>
      </p:pic>
      <p:pic>
        <p:nvPicPr>
          <p:cNvPr id="6150" name="Picture 6" descr="C:\Users\Марина\Desktop\s1200 (10).jpg"/>
          <p:cNvPicPr>
            <a:picLocks noChangeAspect="1" noChangeArrowheads="1"/>
          </p:cNvPicPr>
          <p:nvPr/>
        </p:nvPicPr>
        <p:blipFill>
          <a:blip r:embed="rId6"/>
          <a:srcRect/>
          <a:stretch>
            <a:fillRect/>
          </a:stretch>
        </p:blipFill>
        <p:spPr bwMode="auto">
          <a:xfrm>
            <a:off x="2500298" y="3214686"/>
            <a:ext cx="3240000" cy="2222100"/>
          </a:xfrm>
          <a:prstGeom prst="rect">
            <a:avLst/>
          </a:prstGeom>
          <a:noFill/>
        </p:spPr>
      </p:pic>
      <p:pic>
        <p:nvPicPr>
          <p:cNvPr id="6151" name="Picture 7" descr="C:\Users\Марина\Desktop\s1200 (8).jpg"/>
          <p:cNvPicPr>
            <a:picLocks noChangeAspect="1" noChangeArrowheads="1"/>
          </p:cNvPicPr>
          <p:nvPr/>
        </p:nvPicPr>
        <p:blipFill>
          <a:blip r:embed="rId7" cstate="print"/>
          <a:srcRect l="2343" t="4849" r="3125" b="6999"/>
          <a:stretch>
            <a:fillRect/>
          </a:stretch>
        </p:blipFill>
        <p:spPr bwMode="auto">
          <a:xfrm>
            <a:off x="5786446" y="4429132"/>
            <a:ext cx="3168000" cy="2146908"/>
          </a:xfrm>
          <a:prstGeom prst="rect">
            <a:avLst/>
          </a:prstGeom>
          <a:noFill/>
        </p:spPr>
      </p:pic>
    </p:spTree>
  </p:cSld>
  <p:clrMapOvr>
    <a:masterClrMapping/>
  </p:clrMapOvr>
  <p:transition spd="slow"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0"/>
                                        <p:tgtEl>
                                          <p:spTgt spid="6146"/>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5000"/>
                                        <p:tgtEl>
                                          <p:spTgt spid="6147"/>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0"/>
                                        <p:tgtEl>
                                          <p:spTgt spid="6148"/>
                                        </p:tgtEl>
                                      </p:cBhvr>
                                    </p:animEffec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5000"/>
                                        <p:tgtEl>
                                          <p:spTgt spid="6149"/>
                                        </p:tgtEl>
                                      </p:cBhvr>
                                    </p:animEffect>
                                  </p:child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fade">
                                      <p:cBhvr>
                                        <p:cTn id="23" dur="5000"/>
                                        <p:tgtEl>
                                          <p:spTgt spid="6150"/>
                                        </p:tgtEl>
                                      </p:cBhvr>
                                    </p:animEffect>
                                  </p:childTnLst>
                                </p:cTn>
                              </p:par>
                            </p:childTnLst>
                          </p:cTn>
                        </p:par>
                        <p:par>
                          <p:cTn id="24" fill="hold">
                            <p:stCondLst>
                              <p:cond delay="25000"/>
                            </p:stCondLst>
                            <p:childTnLst>
                              <p:par>
                                <p:cTn id="25" presetID="10" presetClass="entr" presetSubtype="0" fill="hold" nodeType="after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fade">
                                      <p:cBhvr>
                                        <p:cTn id="27" dur="5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0" y="285728"/>
            <a:ext cx="9144000" cy="6185535"/>
          </a:xfrm>
          <a:prstGeom prst="rect">
            <a:avLst/>
          </a:prstGeom>
          <a:noFill/>
        </p:spPr>
        <p:txBody>
          <a:bodyPr wrap="square" rtlCol="0">
            <a:spAutoFit/>
          </a:bodyPr>
          <a:lstStyle/>
          <a:p>
            <a:pPr indent="367665"/>
            <a:r>
              <a:rPr lang="ru-RU" sz="2200" dirty="0" smtClean="0">
                <a:solidFill>
                  <a:schemeClr val="bg1"/>
                </a:solidFill>
                <a:latin typeface="Times New Roman" panose="02020603050405020304" pitchFamily="18" charset="0"/>
                <a:cs typeface="Times New Roman" panose="02020603050405020304" pitchFamily="18" charset="0"/>
              </a:rPr>
              <a:t>Дети трудились и совершали подвиги за место своих отцов, они трудились для победы, за жизнь каждого из нас. Патриотическое движение за сбор средств для строительства танков и танковых колонн охватили все школы страны и к весне 1943года молодежь и школьники собрали на вооружение действующей армии 542 млн. руб. На многих фронтах в небо взмывали пионерские боевые самолеты: «Пионер Сибири»,  «Ташкентский самолет», «Самолет Узбекистана», «Пионер Ростова», «Пионер Кирова» и др… Война стала общей биографией целого поколения детей, даже если они находились в тылу, все равно это были военные дети.</a:t>
            </a:r>
            <a:endParaRPr lang="ru-RU" sz="2200" dirty="0" smtClean="0">
              <a:solidFill>
                <a:schemeClr val="bg1"/>
              </a:solidFill>
              <a:latin typeface="Times New Roman" panose="02020603050405020304" pitchFamily="18" charset="0"/>
              <a:cs typeface="Times New Roman" panose="02020603050405020304" pitchFamily="18" charset="0"/>
            </a:endParaRPr>
          </a:p>
          <a:p>
            <a:pPr indent="365125"/>
            <a:r>
              <a:rPr lang="ru-RU" sz="2200" dirty="0">
                <a:solidFill>
                  <a:schemeClr val="bg1"/>
                </a:solidFill>
                <a:latin typeface="Times New Roman" panose="02020603050405020304" pitchFamily="18" charset="0"/>
                <a:cs typeface="Times New Roman" panose="02020603050405020304" pitchFamily="18" charset="0"/>
              </a:rPr>
              <a:t> </a:t>
            </a:r>
            <a:r>
              <a:rPr lang="ru-RU" sz="2200" dirty="0" smtClean="0">
                <a:solidFill>
                  <a:schemeClr val="bg1"/>
                </a:solidFill>
                <a:latin typeface="Times New Roman" panose="02020603050405020304" pitchFamily="18" charset="0"/>
                <a:cs typeface="Times New Roman" panose="02020603050405020304" pitchFamily="18" charset="0"/>
              </a:rPr>
              <a:t>«Сыны полков» - воспитанники разных возрастов, ребятишки, для которых детство закончилось 22 июня 1942года. Многие из них, чьи имена мы не знаем, погибли, как пионеры –герои, некоторые были еще в возрасте 10 -12лет, а кто-то постарше – их берегли, но война не выбирает.  Эти дети переносили все тяготы войны наравне со взрослыми товарищами  девяти – десятилетние «мужики» таскали вместо учебников боеприпасы, оружие и били врага. </a:t>
            </a:r>
            <a:endParaRPr lang="ru-RU" sz="2200" dirty="0" smtClean="0">
              <a:solidFill>
                <a:schemeClr val="bg1"/>
              </a:solidFill>
              <a:latin typeface="Times New Roman" panose="02020603050405020304" pitchFamily="18" charset="0"/>
              <a:cs typeface="Times New Roman" panose="02020603050405020304" pitchFamily="18" charset="0"/>
            </a:endParaRPr>
          </a:p>
          <a:p>
            <a:r>
              <a:rPr lang="ru-RU" sz="2200" dirty="0" smtClean="0">
                <a:solidFill>
                  <a:schemeClr val="bg1"/>
                </a:solidFill>
                <a:latin typeface="Times New Roman" panose="02020603050405020304" pitchFamily="18" charset="0"/>
                <a:cs typeface="Times New Roman" panose="02020603050405020304" pitchFamily="18" charset="0"/>
              </a:rPr>
              <a:t> </a:t>
            </a:r>
            <a:endParaRPr lang="ru-RU" sz="2200" dirty="0">
              <a:solidFill>
                <a:schemeClr val="bg1"/>
              </a:solidFill>
              <a:latin typeface="Times New Roman" panose="02020603050405020304" pitchFamily="18" charset="0"/>
              <a:cs typeface="Times New Roman" panose="02020603050405020304" pitchFamily="18" charset="0"/>
            </a:endParaRPr>
          </a:p>
        </p:txBody>
      </p:sp>
      <p:pic>
        <p:nvPicPr>
          <p:cNvPr id="4" name="mila-nitich-deti-vojjny.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785850" y="3357562"/>
            <a:ext cx="304800" cy="304800"/>
          </a:xfrm>
          <a:prstGeom prst="rect">
            <a:avLst/>
          </a:prstGeom>
        </p:spPr>
      </p:pic>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0"/>
                                        <p:tgtEl>
                                          <p:spTgt spid="3">
                                            <p:txEl>
                                              <p:pRg st="1" end="1"/>
                                            </p:txEl>
                                          </p:spTgt>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0"/>
                                        <p:tgtEl>
                                          <p:spTgt spid="3">
                                            <p:txEl>
                                              <p:pRg st="2" end="2"/>
                                            </p:txEl>
                                          </p:spTgt>
                                        </p:tgtEl>
                                      </p:cBhvr>
                                    </p:animEffect>
                                  </p:childTnLst>
                                </p:cTn>
                              </p:par>
                            </p:childTnLst>
                          </p:cTn>
                        </p:par>
                        <p:par>
                          <p:cTn id="16" fill="hold">
                            <p:stCondLst>
                              <p:cond delay="15000"/>
                            </p:stCondLst>
                            <p:childTnLst>
                              <p:par>
                                <p:cTn id="17" presetID="1" presetClass="mediacall" presetSubtype="0" fill="hold" nodeType="afterEffect">
                                  <p:stCondLst>
                                    <p:cond delay="0"/>
                                  </p:stCondLst>
                                  <p:childTnLst>
                                    <p:cmd type="call" cmd="play">
                                      <p:cBhvr>
                                        <p:cTn id="1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p:cTn id="19"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1 фон.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
        <p:nvSpPr>
          <p:cNvPr id="3" name="TextBox 2"/>
          <p:cNvSpPr txBox="1"/>
          <p:nvPr/>
        </p:nvSpPr>
        <p:spPr>
          <a:xfrm>
            <a:off x="428564" y="214290"/>
            <a:ext cx="8715436" cy="830997"/>
          </a:xfrm>
          <a:prstGeom prst="rect">
            <a:avLst/>
          </a:prstGeom>
          <a:noFill/>
        </p:spPr>
        <p:txBody>
          <a:bodyPr wrap="square" rtlCol="0">
            <a:spAutoFit/>
          </a:bodyPr>
          <a:lstStyle/>
          <a:p>
            <a:pPr algn="ctr"/>
            <a:endParaRPr lang="ru-RU" sz="2400" dirty="0" smtClean="0">
              <a:solidFill>
                <a:schemeClr val="bg1"/>
              </a:solidFill>
              <a:latin typeface="Times New Roman" panose="02020603050405020304" pitchFamily="18" charset="0"/>
              <a:cs typeface="Times New Roman" panose="02020603050405020304" pitchFamily="18" charset="0"/>
            </a:endParaRPr>
          </a:p>
          <a:p>
            <a:pPr algn="ct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4282" y="214290"/>
            <a:ext cx="8929718" cy="1631216"/>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Юным ленинградцам – детям блокадного города – пришлось вместе со взрослыми перенести всю трагедию осажденного города. Блокада длилась 879 дней, но многие выстояли. 20 тысяч пионеров получили медаль «За оборону Москвы», 15 тысяч 249 юных ленинградцев награждены медалью « За оборону Ленинграда». Низкий вам поклон!</a:t>
            </a:r>
            <a:endParaRPr lang="ru-RU" sz="2000" dirty="0">
              <a:solidFill>
                <a:schemeClr val="bg1"/>
              </a:solidFill>
              <a:latin typeface="Times New Roman" panose="02020603050405020304" pitchFamily="18" charset="0"/>
              <a:cs typeface="Times New Roman" panose="02020603050405020304" pitchFamily="18" charset="0"/>
            </a:endParaRPr>
          </a:p>
        </p:txBody>
      </p:sp>
      <p:pic>
        <p:nvPicPr>
          <p:cNvPr id="7170" name="Picture 2" descr="C:\Users\Марина\Desktop\2799743676.jpg"/>
          <p:cNvPicPr>
            <a:picLocks noChangeAspect="1" noChangeArrowheads="1"/>
          </p:cNvPicPr>
          <p:nvPr/>
        </p:nvPicPr>
        <p:blipFill>
          <a:blip r:embed="rId2" cstate="print"/>
          <a:srcRect/>
          <a:stretch>
            <a:fillRect/>
          </a:stretch>
        </p:blipFill>
        <p:spPr bwMode="auto">
          <a:xfrm>
            <a:off x="357158" y="2071678"/>
            <a:ext cx="2160000" cy="2700000"/>
          </a:xfrm>
          <a:prstGeom prst="rect">
            <a:avLst/>
          </a:prstGeom>
          <a:noFill/>
        </p:spPr>
      </p:pic>
      <p:pic>
        <p:nvPicPr>
          <p:cNvPr id="7171" name="Picture 3" descr="C:\Users\Марина\Desktop\Слайды-к-стихотворению-Я-помню-я-горжусь-4.jpg"/>
          <p:cNvPicPr>
            <a:picLocks noChangeAspect="1" noChangeArrowheads="1"/>
          </p:cNvPicPr>
          <p:nvPr/>
        </p:nvPicPr>
        <p:blipFill>
          <a:blip r:embed="rId3"/>
          <a:srcRect/>
          <a:stretch>
            <a:fillRect/>
          </a:stretch>
        </p:blipFill>
        <p:spPr bwMode="auto">
          <a:xfrm>
            <a:off x="4786314" y="1857364"/>
            <a:ext cx="3924000" cy="2201800"/>
          </a:xfrm>
          <a:prstGeom prst="rect">
            <a:avLst/>
          </a:prstGeom>
          <a:noFill/>
        </p:spPr>
      </p:pic>
      <p:pic>
        <p:nvPicPr>
          <p:cNvPr id="7172" name="Picture 4" descr="C:\Users\Марина\Desktop\i.jpg"/>
          <p:cNvPicPr>
            <a:picLocks noChangeAspect="1" noChangeArrowheads="1"/>
          </p:cNvPicPr>
          <p:nvPr/>
        </p:nvPicPr>
        <p:blipFill>
          <a:blip r:embed="rId4"/>
          <a:srcRect/>
          <a:stretch>
            <a:fillRect/>
          </a:stretch>
        </p:blipFill>
        <p:spPr bwMode="auto">
          <a:xfrm>
            <a:off x="3357554" y="4500570"/>
            <a:ext cx="3240000" cy="2139315"/>
          </a:xfrm>
          <a:prstGeom prst="rect">
            <a:avLst/>
          </a:prstGeom>
          <a:noFill/>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2" presetClass="entr" presetSubtype="8"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0" fill="hold"/>
                                        <p:tgtEl>
                                          <p:spTgt spid="7170"/>
                                        </p:tgtEl>
                                        <p:attrNameLst>
                                          <p:attrName>ppt_x</p:attrName>
                                        </p:attrNameLst>
                                      </p:cBhvr>
                                      <p:tavLst>
                                        <p:tav tm="0">
                                          <p:val>
                                            <p:strVal val="0-#ppt_w/2"/>
                                          </p:val>
                                        </p:tav>
                                        <p:tav tm="100000">
                                          <p:val>
                                            <p:strVal val="#ppt_x"/>
                                          </p:val>
                                        </p:tav>
                                      </p:tavLst>
                                    </p:anim>
                                    <p:anim calcmode="lin" valueType="num">
                                      <p:cBhvr additive="base">
                                        <p:cTn id="12" dur="5000" fill="hold"/>
                                        <p:tgtEl>
                                          <p:spTgt spid="7170"/>
                                        </p:tgtEl>
                                        <p:attrNameLst>
                                          <p:attrName>ppt_y</p:attrName>
                                        </p:attrNameLst>
                                      </p:cBhvr>
                                      <p:tavLst>
                                        <p:tav tm="0">
                                          <p:val>
                                            <p:strVal val="#ppt_y"/>
                                          </p:val>
                                        </p:tav>
                                        <p:tav tm="100000">
                                          <p:val>
                                            <p:strVal val="#ppt_y"/>
                                          </p:val>
                                        </p:tav>
                                      </p:tavLst>
                                    </p:anim>
                                  </p:childTnLst>
                                </p:cTn>
                              </p:par>
                            </p:childTnLst>
                          </p:cTn>
                        </p:par>
                        <p:par>
                          <p:cTn id="13" fill="hold">
                            <p:stCondLst>
                              <p:cond delay="10000"/>
                            </p:stCondLst>
                            <p:childTnLst>
                              <p:par>
                                <p:cTn id="14" presetID="2" presetClass="entr" presetSubtype="2" fill="hold" nodeType="afterEffect">
                                  <p:stCondLst>
                                    <p:cond delay="0"/>
                                  </p:stCondLst>
                                  <p:childTnLst>
                                    <p:set>
                                      <p:cBhvr>
                                        <p:cTn id="15" dur="1" fill="hold">
                                          <p:stCondLst>
                                            <p:cond delay="0"/>
                                          </p:stCondLst>
                                        </p:cTn>
                                        <p:tgtEl>
                                          <p:spTgt spid="7171"/>
                                        </p:tgtEl>
                                        <p:attrNameLst>
                                          <p:attrName>style.visibility</p:attrName>
                                        </p:attrNameLst>
                                      </p:cBhvr>
                                      <p:to>
                                        <p:strVal val="visible"/>
                                      </p:to>
                                    </p:set>
                                    <p:anim calcmode="lin" valueType="num">
                                      <p:cBhvr additive="base">
                                        <p:cTn id="16" dur="5000" fill="hold"/>
                                        <p:tgtEl>
                                          <p:spTgt spid="7171"/>
                                        </p:tgtEl>
                                        <p:attrNameLst>
                                          <p:attrName>ppt_x</p:attrName>
                                        </p:attrNameLst>
                                      </p:cBhvr>
                                      <p:tavLst>
                                        <p:tav tm="0">
                                          <p:val>
                                            <p:strVal val="1+#ppt_w/2"/>
                                          </p:val>
                                        </p:tav>
                                        <p:tav tm="100000">
                                          <p:val>
                                            <p:strVal val="#ppt_x"/>
                                          </p:val>
                                        </p:tav>
                                      </p:tavLst>
                                    </p:anim>
                                    <p:anim calcmode="lin" valueType="num">
                                      <p:cBhvr additive="base">
                                        <p:cTn id="17" dur="5000" fill="hold"/>
                                        <p:tgtEl>
                                          <p:spTgt spid="7171"/>
                                        </p:tgtEl>
                                        <p:attrNameLst>
                                          <p:attrName>ppt_y</p:attrName>
                                        </p:attrNameLst>
                                      </p:cBhvr>
                                      <p:tavLst>
                                        <p:tav tm="0">
                                          <p:val>
                                            <p:strVal val="#ppt_y"/>
                                          </p:val>
                                        </p:tav>
                                        <p:tav tm="100000">
                                          <p:val>
                                            <p:strVal val="#ppt_y"/>
                                          </p:val>
                                        </p:tav>
                                      </p:tavLst>
                                    </p:anim>
                                  </p:childTnLst>
                                </p:cTn>
                              </p:par>
                            </p:childTnLst>
                          </p:cTn>
                        </p:par>
                        <p:par>
                          <p:cTn id="18" fill="hold">
                            <p:stCondLst>
                              <p:cond delay="15000"/>
                            </p:stCondLst>
                            <p:childTnLst>
                              <p:par>
                                <p:cTn id="19" presetID="2" presetClass="entr" presetSubtype="4" fill="hold" nodeType="afterEffect">
                                  <p:stCondLst>
                                    <p:cond delay="0"/>
                                  </p:stCondLst>
                                  <p:childTnLst>
                                    <p:set>
                                      <p:cBhvr>
                                        <p:cTn id="20" dur="1" fill="hold">
                                          <p:stCondLst>
                                            <p:cond delay="0"/>
                                          </p:stCondLst>
                                        </p:cTn>
                                        <p:tgtEl>
                                          <p:spTgt spid="7172"/>
                                        </p:tgtEl>
                                        <p:attrNameLst>
                                          <p:attrName>style.visibility</p:attrName>
                                        </p:attrNameLst>
                                      </p:cBhvr>
                                      <p:to>
                                        <p:strVal val="visible"/>
                                      </p:to>
                                    </p:set>
                                    <p:anim calcmode="lin" valueType="num">
                                      <p:cBhvr additive="base">
                                        <p:cTn id="21" dur="5000" fill="hold"/>
                                        <p:tgtEl>
                                          <p:spTgt spid="7172"/>
                                        </p:tgtEl>
                                        <p:attrNameLst>
                                          <p:attrName>ppt_x</p:attrName>
                                        </p:attrNameLst>
                                      </p:cBhvr>
                                      <p:tavLst>
                                        <p:tav tm="0">
                                          <p:val>
                                            <p:strVal val="#ppt_x"/>
                                          </p:val>
                                        </p:tav>
                                        <p:tav tm="100000">
                                          <p:val>
                                            <p:strVal val="#ppt_x"/>
                                          </p:val>
                                        </p:tav>
                                      </p:tavLst>
                                    </p:anim>
                                    <p:anim calcmode="lin" valueType="num">
                                      <p:cBhvr additive="base">
                                        <p:cTn id="22" dur="50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4829</Words>
  <Application>WPS Presentation</Application>
  <PresentationFormat>Экран (4:3)</PresentationFormat>
  <Paragraphs>67</Paragraphs>
  <Slides>11</Slides>
  <Notes>0</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SimSun</vt:lpstr>
      <vt:lpstr>Wingdings</vt:lpstr>
      <vt:lpstr>Times New Roman</vt:lpstr>
      <vt:lpstr>Microsoft YaHei</vt:lpstr>
      <vt:lpstr/>
      <vt:lpstr>Arial Unicode MS</vt:lpstr>
      <vt:lpstr>Calibri</vt:lpstr>
      <vt:lpstr>Segoe Print</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Вадим и Света</cp:lastModifiedBy>
  <cp:revision>34</cp:revision>
  <dcterms:created xsi:type="dcterms:W3CDTF">2020-04-16T11:17:00Z</dcterms:created>
  <dcterms:modified xsi:type="dcterms:W3CDTF">2020-04-20T05:13:29Z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1049-11.2.0.9281</vt:lpwstr>
  </property>
</Properties>
</file>