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3"/>
  </p:notesMasterIdLst>
  <p:sldIdLst>
    <p:sldId id="256" r:id="rId2"/>
    <p:sldId id="257" r:id="rId3"/>
    <p:sldId id="258" r:id="rId4"/>
    <p:sldId id="284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5" r:id="rId20"/>
    <p:sldId id="286" r:id="rId21"/>
    <p:sldId id="287" r:id="rId22"/>
    <p:sldId id="288" r:id="rId23"/>
    <p:sldId id="289" r:id="rId24"/>
    <p:sldId id="290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2" autoAdjust="0"/>
  </p:normalViewPr>
  <p:slideViewPr>
    <p:cSldViewPr showGuides="1">
      <p:cViewPr>
        <p:scale>
          <a:sx n="82" d="100"/>
          <a:sy n="82" d="100"/>
        </p:scale>
        <p:origin x="-2370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0808DD-47CB-4D3E-AC93-A87D375C9077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58E9B3-C724-4572-8423-B575A6B16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61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1ACB46-1E45-4A57-891D-201ACD48036A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352464-2A4A-46BE-9124-08330ADA5FE8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51AD-20C2-4ACF-9110-D14234CD320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6758A9-ED28-41E8-8296-DF5C76837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70269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F467-AE1E-448D-A615-FE36CA943AE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C4C2-4769-4017-ADD0-4DCF82566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0494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F306-C596-43CE-9066-F042DCE44051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5AD5-BBC2-4D5C-AF3F-E1AC5F4F7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09690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7A29-A03B-43A0-AF23-567C6DA699F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F666-5436-4EB7-9405-6DAC34693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73926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BDBD-E867-40B0-A383-46CB24E6D2DE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B583-7F5F-4035-B599-B03CCC5DD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18847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54A2-5864-45E6-93D5-C2988DBE8B9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2CE5-E1A4-4F36-AB35-F1C6F4EBF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95127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9829A2-E1CF-4847-90A3-40ADB48E2B71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FD5BD6-427F-4ACC-A858-6FEEB5B09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86744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2117-4978-4696-AC5B-F272E1226EA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CF1E4-048F-461C-BF77-9B190DCE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52102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7F11-4AD4-4E3C-B712-B11E27AC3005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15E2-9B5C-4363-9A84-A7FCC6531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32770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30CD-B71F-4662-8E2F-8011A9CE1FB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8C81-C374-400F-9603-BB398BB86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7780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AEE4-FE1B-45EC-B63B-FC44CF7B0504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07F2-DF3F-4ACC-BAB1-B03EEF631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4990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8177D2C-9291-4145-919B-A52DE76BBF9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96EC856-91CD-4B21-AD0A-A86BC94C0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4" r:id="rId2"/>
    <p:sldLayoutId id="2147483965" r:id="rId3"/>
    <p:sldLayoutId id="2147483966" r:id="rId4"/>
    <p:sldLayoutId id="2147483973" r:id="rId5"/>
    <p:sldLayoutId id="2147483974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>
    <p:pull dir="d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503238" y="3933825"/>
            <a:ext cx="8183562" cy="2519363"/>
          </a:xfrm>
        </p:spPr>
        <p:txBody>
          <a:bodyPr/>
          <a:lstStyle/>
          <a:p>
            <a:pPr algn="ctr"/>
            <a:r>
              <a:rPr lang="ru-RU" altLang="ru-RU" b="1" smtClean="0"/>
              <a:t>«Проект</a:t>
            </a:r>
            <a:r>
              <a:rPr lang="en-US" altLang="ru-RU" b="1" smtClean="0"/>
              <a:t>:</a:t>
            </a:r>
            <a:r>
              <a:rPr lang="ru-RU" altLang="ru-RU" b="1" smtClean="0"/>
              <a:t>Праздник Русской березы»</a:t>
            </a: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1800" b="1" smtClean="0"/>
              <a:t>Подготовила</a:t>
            </a:r>
            <a:r>
              <a:rPr lang="en-US" altLang="ru-RU" sz="1800" b="1" smtClean="0"/>
              <a:t>: </a:t>
            </a:r>
            <a:r>
              <a:rPr lang="ru-RU" altLang="ru-RU" sz="1800" b="1" smtClean="0"/>
              <a:t>Воспитатель</a:t>
            </a:r>
            <a:br>
              <a:rPr lang="ru-RU" altLang="ru-RU" sz="1800" b="1" smtClean="0"/>
            </a:br>
            <a:r>
              <a:rPr lang="ru-RU" altLang="ru-RU" sz="1800" b="1" smtClean="0"/>
              <a:t>Тарасова Нина Павловна</a:t>
            </a:r>
          </a:p>
        </p:txBody>
      </p:sp>
      <p:pic>
        <p:nvPicPr>
          <p:cNvPr id="14338" name="Рисунок 4" descr="корка из бе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38125"/>
            <a:ext cx="9144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/>
              <a:t>Из березовой древесины дедушки с удовольствием </a:t>
            </a:r>
            <a:br>
              <a:rPr lang="ru-RU" altLang="ru-RU" sz="2400" b="1" smtClean="0"/>
            </a:br>
            <a:r>
              <a:rPr lang="ru-RU" altLang="ru-RU" sz="2400" b="1" smtClean="0"/>
              <a:t>мастерили игрушки для внуков</a:t>
            </a:r>
          </a:p>
        </p:txBody>
      </p:sp>
      <p:pic>
        <p:nvPicPr>
          <p:cNvPr id="24578" name="Содержимое 4" descr="из березы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286000"/>
            <a:ext cx="4143375" cy="4286250"/>
          </a:xfrm>
        </p:spPr>
      </p:pic>
      <p:pic>
        <p:nvPicPr>
          <p:cNvPr id="24579" name="Содержимое 5" descr="поделки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86000"/>
            <a:ext cx="4214812" cy="428625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/>
              <a:t>Из березовой древесины изготавливали березовые дощечки , которыми покрывали крыши </a:t>
            </a:r>
          </a:p>
        </p:txBody>
      </p:sp>
      <p:pic>
        <p:nvPicPr>
          <p:cNvPr id="25602" name="Содержимое 4" descr="дом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428875"/>
            <a:ext cx="4143375" cy="4214813"/>
          </a:xfrm>
        </p:spPr>
      </p:pic>
      <p:pic>
        <p:nvPicPr>
          <p:cNvPr id="25603" name="Содержимое 5" descr="крыша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428875"/>
            <a:ext cx="4071937" cy="421481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>Из бересты плели лапти и мастерили красивые шкатулки, на ней писали.</a:t>
            </a:r>
          </a:p>
        </p:txBody>
      </p:sp>
      <p:pic>
        <p:nvPicPr>
          <p:cNvPr id="26626" name="Содержимое 4" descr="берестяные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357438"/>
            <a:ext cx="2214562" cy="2071687"/>
          </a:xfrm>
        </p:spPr>
      </p:pic>
      <p:pic>
        <p:nvPicPr>
          <p:cNvPr id="26627" name="Содержимое 5" descr="с веревочкой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4286250"/>
            <a:ext cx="2071688" cy="2143125"/>
          </a:xfrm>
        </p:spPr>
      </p:pic>
      <p:pic>
        <p:nvPicPr>
          <p:cNvPr id="26628" name="Рисунок 6" descr="кузово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428875"/>
            <a:ext cx="2143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7" descr="шкатулк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148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Основным светилом на Руси были березовые лучины. Они горели долго и почти без копоти и искр</a:t>
            </a:r>
          </a:p>
        </p:txBody>
      </p:sp>
      <p:pic>
        <p:nvPicPr>
          <p:cNvPr id="27650" name="Содержимое 4" descr="лучин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357438"/>
            <a:ext cx="3857625" cy="4214812"/>
          </a:xfrm>
        </p:spPr>
      </p:pic>
      <p:pic>
        <p:nvPicPr>
          <p:cNvPr id="27651" name="Содержимое 5" descr="растопка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57438"/>
            <a:ext cx="4210050" cy="435768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Из березовой коры изготавливают деготь, который используют для смазывания колес телег и тарантасов, чтобы они не скрипели и хорошо вращались </a:t>
            </a:r>
          </a:p>
        </p:txBody>
      </p:sp>
      <p:pic>
        <p:nvPicPr>
          <p:cNvPr id="28674" name="Содержимое 4" descr="деготь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357438"/>
            <a:ext cx="4071938" cy="4286250"/>
          </a:xfrm>
        </p:spPr>
      </p:pic>
      <p:pic>
        <p:nvPicPr>
          <p:cNvPr id="28675" name="Содержимое 5" descr="телега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2571750"/>
            <a:ext cx="3929063" cy="378618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Береза-дивный</a:t>
            </a:r>
            <a:r>
              <a:rPr lang="ru-RU" b="1" dirty="0" smtClean="0"/>
              <a:t> лекарь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9698" name="Содержимое 4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600" b="1" smtClean="0"/>
              <a:t>Целебные свойства березы –в ее распустившихся почках и в душистых клейких листьях . Их отвар принимают при болезни почек, печени, легких . Березовый деготь лечит кожные  заболевания. А березовый  сок - живительный и вкусный напиток.</a:t>
            </a:r>
          </a:p>
        </p:txBody>
      </p:sp>
      <p:pic>
        <p:nvPicPr>
          <p:cNvPr id="29699" name="Рисунок 5" descr="бифунг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14625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6" descr="почк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00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7" descr="чаг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000375"/>
            <a:ext cx="19288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8" descr="древесный уголь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00563"/>
            <a:ext cx="19240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9" descr="берез.сок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714625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2" name="Текст 5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/>
            <a:endParaRPr lang="ru-RU" altLang="ru-RU" smtClean="0"/>
          </a:p>
        </p:txBody>
      </p:sp>
      <p:sp>
        <p:nvSpPr>
          <p:cNvPr id="30723" name="Содержимое 11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225" cy="5851525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altLang="ru-RU" sz="4400" b="1" smtClean="0"/>
              <a:t>Приметы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1.Соловей запевает , когда может напиться росы с березового листа.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2.Если с березы течет много соку, то быть лету дождливым.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3.Если  в начале октября лист с березы не упал- снег ляжет поздно.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4.Если березовые ветки бросить на огородные грядки- не будет гусениц на капусте.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5.Лопаются сережки у березки - время сеять хлеб.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6.Овес сей, когда береза распускается.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7.Береза перед ольхой лист распускает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к сухому лету, если ольха вперед - к </a:t>
            </a:r>
          </a:p>
          <a:p>
            <a:pPr>
              <a:buFont typeface="Georgia" pitchFamily="18" charset="0"/>
              <a:buNone/>
            </a:pPr>
            <a:r>
              <a:rPr lang="ru-RU" altLang="ru-RU" sz="1800" b="1" smtClean="0"/>
              <a:t>мокрому.</a:t>
            </a:r>
          </a:p>
          <a:p>
            <a:pPr>
              <a:buFont typeface="Georgia" pitchFamily="18" charset="0"/>
              <a:buNone/>
            </a:pPr>
            <a:endParaRPr lang="ru-RU" altLang="ru-RU" sz="1800" b="1" smtClean="0"/>
          </a:p>
        </p:txBody>
      </p:sp>
      <p:pic>
        <p:nvPicPr>
          <p:cNvPr id="30724" name="Рисунок 8" descr="люблю березк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643063"/>
            <a:ext cx="33575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title"/>
          </p:nvPr>
        </p:nvSpPr>
        <p:spPr>
          <a:xfrm>
            <a:off x="381000" y="785813"/>
            <a:ext cx="8382000" cy="1427162"/>
          </a:xfrm>
        </p:spPr>
        <p:txBody>
          <a:bodyPr/>
          <a:lstStyle/>
          <a:p>
            <a:r>
              <a:rPr lang="ru-RU" altLang="ru-RU" sz="2400" b="1" smtClean="0"/>
              <a:t>С давних пор береза была образом России. Ветвями березы украшают церкви и жилища в День Святой Троицы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/>
          </a:p>
        </p:txBody>
      </p:sp>
      <p:pic>
        <p:nvPicPr>
          <p:cNvPr id="31748" name="Содержимое 6" descr="троица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214563"/>
            <a:ext cx="4143375" cy="4286250"/>
          </a:xfrm>
        </p:spPr>
      </p:pic>
      <p:pic>
        <p:nvPicPr>
          <p:cNvPr id="31749" name="Содержимое 10" descr="троица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286000"/>
            <a:ext cx="4071938" cy="421481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0063"/>
            <a:ext cx="8382000" cy="1714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Праздник «Русской березы» празднует на Троицу русский народ. Березку украшают цветными лоскутками , пряниками , конфетами . Вокруг березки водят хороводы , играют, пляшут.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/>
          </a:p>
        </p:txBody>
      </p:sp>
      <p:pic>
        <p:nvPicPr>
          <p:cNvPr id="32772" name="Содержимое 7" descr="танцы у березки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214563"/>
            <a:ext cx="4071938" cy="4286250"/>
          </a:xfrm>
        </p:spPr>
      </p:pic>
      <p:pic>
        <p:nvPicPr>
          <p:cNvPr id="32773" name="Содержимое 9" descr="праздник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214563"/>
            <a:ext cx="4071937" cy="428625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6375" y="476250"/>
            <a:ext cx="6480175" cy="1512888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Праздник Русской березы в старшей группе №6 «Кузнечики».</a:t>
            </a:r>
          </a:p>
        </p:txBody>
      </p:sp>
      <p:pic>
        <p:nvPicPr>
          <p:cNvPr id="33794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989138"/>
            <a:ext cx="4314825" cy="4248150"/>
          </a:xfrm>
        </p:spPr>
      </p:pic>
      <p:pic>
        <p:nvPicPr>
          <p:cNvPr id="33795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89138"/>
            <a:ext cx="4535487" cy="4248150"/>
          </a:xfr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pPr algn="ctr"/>
            <a:r>
              <a:rPr lang="ru-RU" altLang="ru-RU" sz="3600" b="1" smtClean="0"/>
              <a:t>«Без березы не мыслю России,-</a:t>
            </a:r>
            <a:br>
              <a:rPr lang="ru-RU" altLang="ru-RU" sz="3600" b="1" smtClean="0"/>
            </a:br>
            <a:r>
              <a:rPr lang="ru-RU" altLang="ru-RU" sz="3600" b="1" smtClean="0"/>
              <a:t>Так светла по-славянски она,</a:t>
            </a:r>
            <a:br>
              <a:rPr lang="ru-RU" altLang="ru-RU" sz="3600" b="1" smtClean="0"/>
            </a:br>
            <a:r>
              <a:rPr lang="ru-RU" altLang="ru-RU" sz="3600" b="1" smtClean="0"/>
              <a:t>Что , быть может, в столетья иные</a:t>
            </a:r>
            <a:br>
              <a:rPr lang="ru-RU" altLang="ru-RU" sz="3600" b="1" smtClean="0"/>
            </a:br>
            <a:r>
              <a:rPr lang="ru-RU" altLang="ru-RU" sz="3600" b="1" smtClean="0"/>
              <a:t>От березы - вся Русь рождена»</a:t>
            </a:r>
            <a:br>
              <a:rPr lang="ru-RU" altLang="ru-RU" sz="3600" b="1" smtClean="0"/>
            </a:br>
            <a:endParaRPr lang="ru-RU" altLang="ru-RU" sz="3600" b="1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916113"/>
            <a:ext cx="4392613" cy="4249737"/>
          </a:xfrm>
        </p:spPr>
      </p:pic>
      <p:pic>
        <p:nvPicPr>
          <p:cNvPr id="3481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0" y="1844675"/>
            <a:ext cx="4457700" cy="4321175"/>
          </a:xfrm>
        </p:spPr>
      </p:pic>
    </p:spTree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25538"/>
            <a:ext cx="4464050" cy="5327650"/>
          </a:xfrm>
        </p:spPr>
      </p:pic>
      <p:pic>
        <p:nvPicPr>
          <p:cNvPr id="35842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25538"/>
            <a:ext cx="4387850" cy="5327650"/>
          </a:xfrm>
        </p:spPr>
      </p:pic>
    </p:spTree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96975"/>
            <a:ext cx="4387850" cy="5256213"/>
          </a:xfrm>
        </p:spPr>
      </p:pic>
      <p:pic>
        <p:nvPicPr>
          <p:cNvPr id="3686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96975"/>
            <a:ext cx="4387850" cy="5256213"/>
          </a:xfrm>
        </p:spPr>
      </p:pic>
    </p:spTree>
  </p:cSld>
  <p:clrMapOvr>
    <a:masterClrMapping/>
  </p:clrMapOvr>
  <p:transition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25538"/>
            <a:ext cx="4387850" cy="5472112"/>
          </a:xfrm>
        </p:spPr>
      </p:pic>
      <p:pic>
        <p:nvPicPr>
          <p:cNvPr id="37890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25538"/>
            <a:ext cx="4387850" cy="5472112"/>
          </a:xfrm>
        </p:spPr>
      </p:pic>
    </p:spTree>
  </p:cSld>
  <p:clrMapOvr>
    <a:masterClrMapping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81075"/>
            <a:ext cx="4387850" cy="5688013"/>
          </a:xfrm>
        </p:spPr>
      </p:pic>
      <p:pic>
        <p:nvPicPr>
          <p:cNvPr id="3993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81075"/>
            <a:ext cx="4387850" cy="5688013"/>
          </a:xfrm>
        </p:spPr>
      </p:pic>
    </p:spTree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1"/>
          <p:cNvSpPr>
            <a:spLocks noGrp="1"/>
          </p:cNvSpPr>
          <p:nvPr>
            <p:ph type="title"/>
          </p:nvPr>
        </p:nvSpPr>
        <p:spPr>
          <a:xfrm>
            <a:off x="357188" y="0"/>
            <a:ext cx="8382000" cy="1712913"/>
          </a:xfrm>
        </p:spPr>
        <p:txBody>
          <a:bodyPr/>
          <a:lstStyle/>
          <a:p>
            <a:r>
              <a:rPr lang="ru-RU" altLang="ru-RU" b="1" smtClean="0"/>
              <a:t>Поэты воспели березку в стихах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57188" y="1285875"/>
            <a:ext cx="4041775" cy="642938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Береза-символ России</a:t>
            </a:r>
            <a:endParaRPr lang="ru-RU" sz="24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381000" y="2071688"/>
            <a:ext cx="4041775" cy="4522787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Береза –символ России,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Сокровище русской земли.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Веками ей песни дарили,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Признанья стихами в любви.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Береза-символ России.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Царица русских полей.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Она средь невест всех красивей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Величественней и белей.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Шелестом листьев березы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Шепчет Россия нам.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Весной святой родины слезы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Бегут у берез по стволам.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Береза-символ России,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Печаль в ней и радость земли,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Веками ей песни дарили,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С поклоном к березе все шли.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600" b="1" dirty="0" smtClean="0"/>
              <a:t>                                               Г.Садовая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40965" name="Содержимое 16" descr="березки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357313"/>
            <a:ext cx="4071938" cy="492918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 flipV="1">
            <a:off x="357188" y="-1117600"/>
            <a:ext cx="8382000" cy="11176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714375"/>
            <a:ext cx="4041775" cy="642938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Русская березка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/>
          </a:p>
        </p:txBody>
      </p:sp>
      <p:sp>
        <p:nvSpPr>
          <p:cNvPr id="41988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1571625"/>
            <a:ext cx="4041775" cy="50228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600" b="1" smtClean="0"/>
              <a:t>Люблю березку русскую,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То светлую, то грустную,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В белом сарафанчике.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С платочками в карманчиках.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С красивыми застежками,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С зелеными сережками.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Люблю ее, нарядную,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Родную, ненаглядную.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То ясную, кипучую.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То грустную, плакучую.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Люблю березку русскую.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Она всегда с подружками,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Под ветром низко клонится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И гнется, но не ломится!</a:t>
            </a:r>
          </a:p>
          <a:p>
            <a:pPr>
              <a:buFont typeface="Georgia" pitchFamily="18" charset="0"/>
              <a:buNone/>
            </a:pPr>
            <a:r>
              <a:rPr lang="ru-RU" altLang="ru-RU" sz="1600" b="1" smtClean="0"/>
              <a:t>                                               А.Прокофьев</a:t>
            </a:r>
          </a:p>
        </p:txBody>
      </p:sp>
      <p:pic>
        <p:nvPicPr>
          <p:cNvPr id="41989" name="Содержимое 6" descr="береза стоячая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857250"/>
            <a:ext cx="4071938" cy="535781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214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1000" y="714375"/>
            <a:ext cx="4041775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Береза</a:t>
            </a:r>
            <a:endParaRPr lang="ru-RU" sz="2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21225" y="2244725"/>
            <a:ext cx="4041775" cy="4572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/>
          </a:p>
        </p:txBody>
      </p:sp>
      <p:sp>
        <p:nvSpPr>
          <p:cNvPr id="43012" name="Содержимое 8"/>
          <p:cNvSpPr>
            <a:spLocks noGrp="1"/>
          </p:cNvSpPr>
          <p:nvPr>
            <p:ph sz="quarter" idx="2"/>
          </p:nvPr>
        </p:nvSpPr>
        <p:spPr>
          <a:xfrm>
            <a:off x="381000" y="2357438"/>
            <a:ext cx="4041775" cy="423703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800" smtClean="0"/>
              <a:t>Нет дерева сердцу милей,</a:t>
            </a:r>
          </a:p>
          <a:p>
            <a:pPr>
              <a:buFont typeface="Georgia" pitchFamily="18" charset="0"/>
              <a:buNone/>
            </a:pPr>
            <a:r>
              <a:rPr lang="ru-RU" altLang="ru-RU" sz="1800" smtClean="0"/>
              <a:t>И сколько задумчивых песен</a:t>
            </a:r>
          </a:p>
          <a:p>
            <a:pPr>
              <a:buFont typeface="Georgia" pitchFamily="18" charset="0"/>
              <a:buNone/>
            </a:pPr>
            <a:r>
              <a:rPr lang="ru-RU" altLang="ru-RU" sz="1800" smtClean="0"/>
              <a:t>Поется в народе о ней!</a:t>
            </a:r>
          </a:p>
          <a:p>
            <a:pPr>
              <a:buFont typeface="Georgia" pitchFamily="18" charset="0"/>
              <a:buNone/>
            </a:pPr>
            <a:r>
              <a:rPr lang="ru-RU" altLang="ru-RU" sz="1800" smtClean="0"/>
              <a:t>Он делит с ней радость и слезы,</a:t>
            </a:r>
          </a:p>
          <a:p>
            <a:pPr>
              <a:buFont typeface="Georgia" pitchFamily="18" charset="0"/>
              <a:buNone/>
            </a:pPr>
            <a:r>
              <a:rPr lang="ru-RU" altLang="ru-RU" sz="1800" smtClean="0"/>
              <a:t>И так уж она хороша,</a:t>
            </a:r>
          </a:p>
          <a:p>
            <a:pPr>
              <a:buFont typeface="Georgia" pitchFamily="18" charset="0"/>
              <a:buNone/>
            </a:pPr>
            <a:r>
              <a:rPr lang="ru-RU" altLang="ru-RU" sz="1800" smtClean="0"/>
              <a:t>Что кажется- в шуме березы</a:t>
            </a:r>
          </a:p>
          <a:p>
            <a:pPr>
              <a:buFont typeface="Georgia" pitchFamily="18" charset="0"/>
              <a:buNone/>
            </a:pPr>
            <a:r>
              <a:rPr lang="ru-RU" altLang="ru-RU" sz="1800" smtClean="0"/>
              <a:t>Есть русская наша душа.</a:t>
            </a:r>
          </a:p>
          <a:p>
            <a:pPr>
              <a:buFont typeface="Georgia" pitchFamily="18" charset="0"/>
              <a:buNone/>
            </a:pPr>
            <a:r>
              <a:rPr lang="ru-RU" altLang="ru-RU" sz="1800" smtClean="0"/>
              <a:t>                             В.Рождественский </a:t>
            </a:r>
          </a:p>
          <a:p>
            <a:pPr>
              <a:buFont typeface="Georgia" pitchFamily="18" charset="0"/>
              <a:buNone/>
            </a:pPr>
            <a:endParaRPr lang="ru-RU" altLang="ru-RU" smtClean="0"/>
          </a:p>
        </p:txBody>
      </p:sp>
      <p:pic>
        <p:nvPicPr>
          <p:cNvPr id="43013" name="Содержимое 15" descr="белая береза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1143000"/>
            <a:ext cx="4071938" cy="471487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382000" cy="1712913"/>
          </a:xfrm>
        </p:spPr>
        <p:txBody>
          <a:bodyPr/>
          <a:lstStyle/>
          <a:p>
            <a:pPr algn="ctr"/>
            <a:r>
              <a:rPr lang="ru-RU" altLang="ru-RU" sz="3200" b="1" smtClean="0"/>
              <a:t>Береза в произведениях художников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1775" cy="64293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      И.Э. Грабарь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  «Февральская лазурь»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5" y="1214438"/>
            <a:ext cx="4113213" cy="6429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        </a:t>
            </a:r>
            <a:r>
              <a:rPr lang="ru-RU" sz="2000" dirty="0" smtClean="0"/>
              <a:t>А.И.Куинджи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dirty="0" smtClean="0"/>
              <a:t>      «Березовая роща»               </a:t>
            </a:r>
            <a:endParaRPr lang="ru-RU" sz="2000" dirty="0"/>
          </a:p>
        </p:txBody>
      </p:sp>
      <p:sp>
        <p:nvSpPr>
          <p:cNvPr id="44036" name="Содержимое 5"/>
          <p:cNvSpPr>
            <a:spLocks noGrp="1"/>
          </p:cNvSpPr>
          <p:nvPr>
            <p:ph sz="quarter" idx="2"/>
          </p:nvPr>
        </p:nvSpPr>
        <p:spPr>
          <a:xfrm>
            <a:off x="357188" y="1928813"/>
            <a:ext cx="4041775" cy="466566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400" b="1" smtClean="0"/>
              <a:t>Автор отобразил красоту березы,</a:t>
            </a:r>
          </a:p>
          <a:p>
            <a:pPr>
              <a:buFont typeface="Georgia" pitchFamily="18" charset="0"/>
              <a:buNone/>
            </a:pPr>
            <a:r>
              <a:rPr lang="ru-RU" altLang="ru-RU" sz="1400" b="1" smtClean="0"/>
              <a:t>показал истинную любовь к этому  </a:t>
            </a:r>
          </a:p>
          <a:p>
            <a:pPr>
              <a:buFont typeface="Georgia" pitchFamily="18" charset="0"/>
              <a:buNone/>
            </a:pPr>
            <a:r>
              <a:rPr lang="ru-RU" altLang="ru-RU" sz="1400" b="1" smtClean="0"/>
              <a:t>красивому дереву , олицетворяющему</a:t>
            </a:r>
          </a:p>
          <a:p>
            <a:pPr>
              <a:buFont typeface="Georgia" pitchFamily="18" charset="0"/>
              <a:buNone/>
            </a:pPr>
            <a:r>
              <a:rPr lang="ru-RU" altLang="ru-RU" sz="1400" b="1" smtClean="0"/>
              <a:t>собой Родину        </a:t>
            </a:r>
          </a:p>
        </p:txBody>
      </p:sp>
      <p:pic>
        <p:nvPicPr>
          <p:cNvPr id="44037" name="Рисунок 8" descr="лазур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00375"/>
            <a:ext cx="40719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Содержимое 9"/>
          <p:cNvSpPr>
            <a:spLocks noGrp="1"/>
          </p:cNvSpPr>
          <p:nvPr>
            <p:ph sz="quarter" idx="4"/>
          </p:nvPr>
        </p:nvSpPr>
        <p:spPr>
          <a:xfrm>
            <a:off x="4718050" y="1928813"/>
            <a:ext cx="4041775" cy="466566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400" b="1" smtClean="0"/>
              <a:t>Художник передал игру света и тени,</a:t>
            </a:r>
          </a:p>
          <a:p>
            <a:pPr>
              <a:buFont typeface="Georgia" pitchFamily="18" charset="0"/>
              <a:buNone/>
            </a:pPr>
            <a:r>
              <a:rPr lang="ru-RU" altLang="ru-RU" sz="1400" b="1" smtClean="0"/>
              <a:t>неземную красоту окружающего мира.</a:t>
            </a:r>
          </a:p>
        </p:txBody>
      </p:sp>
      <p:pic>
        <p:nvPicPr>
          <p:cNvPr id="44039" name="Рисунок 10" descr="куиндж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00375"/>
            <a:ext cx="4000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1000" y="-428625"/>
            <a:ext cx="83820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714375"/>
            <a:ext cx="4041775" cy="7143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       И.И. Левитан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     «Золотая осень»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714375"/>
            <a:ext cx="4041775" cy="71437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          А.К.Саврасов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          «Ранняя весна»</a:t>
            </a:r>
            <a:endParaRPr lang="ru-RU" dirty="0"/>
          </a:p>
        </p:txBody>
      </p:sp>
      <p:sp>
        <p:nvSpPr>
          <p:cNvPr id="45060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1571625"/>
            <a:ext cx="4041775" cy="50228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400" b="1" smtClean="0"/>
              <a:t>Белоствольные березки в осеннем</a:t>
            </a:r>
          </a:p>
          <a:p>
            <a:pPr>
              <a:buFont typeface="Georgia" pitchFamily="18" charset="0"/>
              <a:buNone/>
            </a:pPr>
            <a:r>
              <a:rPr lang="ru-RU" altLang="ru-RU" sz="1400" b="1" smtClean="0"/>
              <a:t> убранстве в лучах солнца не могут</a:t>
            </a:r>
          </a:p>
          <a:p>
            <a:pPr>
              <a:buFont typeface="Georgia" pitchFamily="18" charset="0"/>
              <a:buNone/>
            </a:pPr>
            <a:r>
              <a:rPr lang="ru-RU" altLang="ru-RU" sz="1400" b="1" smtClean="0"/>
              <a:t> оставить равнодушными никого.</a:t>
            </a:r>
          </a:p>
        </p:txBody>
      </p:sp>
      <p:sp>
        <p:nvSpPr>
          <p:cNvPr id="45061" name="Содержимое 9"/>
          <p:cNvSpPr>
            <a:spLocks noGrp="1"/>
          </p:cNvSpPr>
          <p:nvPr>
            <p:ph sz="quarter" idx="4"/>
          </p:nvPr>
        </p:nvSpPr>
        <p:spPr>
          <a:xfrm>
            <a:off x="4718050" y="1571625"/>
            <a:ext cx="4041775" cy="50228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400" b="1" smtClean="0"/>
              <a:t>Автор изобразил прекрасную пору в жизни природы- ее пробуждение</a:t>
            </a:r>
          </a:p>
        </p:txBody>
      </p:sp>
      <p:pic>
        <p:nvPicPr>
          <p:cNvPr id="45062" name="Рисунок 10" descr="осен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00313"/>
            <a:ext cx="39290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Рисунок 7" descr="ранняя вес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39290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36650"/>
            <a:ext cx="8229600" cy="5214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/>
              <a:t>Цель : </a:t>
            </a:r>
            <a:r>
              <a:rPr lang="ru-RU" sz="2800" b="1" dirty="0" smtClean="0"/>
              <a:t>развивать чувства патриотизма и любви к Родине.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Задачи:</a:t>
            </a:r>
            <a:br>
              <a:rPr lang="ru-RU" sz="3200" b="1" dirty="0" smtClean="0"/>
            </a:br>
            <a:r>
              <a:rPr lang="ru-RU" sz="3200" b="1" dirty="0" smtClean="0"/>
              <a:t>-</a:t>
            </a:r>
            <a:r>
              <a:rPr lang="ru-RU" sz="2800" b="1" dirty="0" smtClean="0"/>
              <a:t>приобщение детей к традициям русского народа, связанных с березой;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800" b="1" dirty="0" smtClean="0"/>
              <a:t>-расширять знания детей о русской    березе –как символе России;</a:t>
            </a:r>
            <a:br>
              <a:rPr lang="ru-RU" sz="2800" b="1" dirty="0" smtClean="0"/>
            </a:br>
            <a:r>
              <a:rPr lang="ru-RU" sz="2800" b="1" dirty="0" smtClean="0"/>
              <a:t>-развивать познавательный интерес;</a:t>
            </a:r>
            <a:br>
              <a:rPr lang="ru-RU" sz="2800" b="1" dirty="0" smtClean="0"/>
            </a:br>
            <a:r>
              <a:rPr lang="ru-RU" sz="2800" b="1" dirty="0" smtClean="0"/>
              <a:t>Проект краткосрочный(2 недели)</a:t>
            </a:r>
            <a:br>
              <a:rPr lang="ru-RU" sz="2800" b="1" dirty="0" smtClean="0"/>
            </a:br>
            <a:r>
              <a:rPr lang="ru-RU" sz="2800" b="1" dirty="0" smtClean="0"/>
              <a:t>Участники проекта: Дети старшей группы воспитатели и родители.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4213" y="844550"/>
            <a:ext cx="54721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000" b="1" smtClean="0"/>
              <a:t>«Мы делим с ней радость и слезы, и так ее дни хороши,</a:t>
            </a:r>
            <a:br>
              <a:rPr lang="ru-RU" altLang="ru-RU" sz="2000" b="1" smtClean="0"/>
            </a:br>
            <a:r>
              <a:rPr lang="ru-RU" altLang="ru-RU" sz="2000" b="1" smtClean="0"/>
              <a:t>Что кажется- в шуме березы, есть что-то от русской души!</a:t>
            </a:r>
          </a:p>
        </p:txBody>
      </p:sp>
      <p:sp>
        <p:nvSpPr>
          <p:cNvPr id="46082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ru-RU" altLang="ru-RU" sz="1800" b="1" smtClean="0"/>
          </a:p>
          <a:p>
            <a:pPr>
              <a:buFont typeface="Georgia" pitchFamily="18" charset="0"/>
              <a:buNone/>
            </a:pPr>
            <a:endParaRPr lang="ru-RU" altLang="ru-RU" sz="1800" smtClean="0"/>
          </a:p>
        </p:txBody>
      </p:sp>
      <p:pic>
        <p:nvPicPr>
          <p:cNvPr id="46083" name="Рисунок 16" descr="прижмус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143125"/>
            <a:ext cx="47863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Georgia" pitchFamily="18" charset="0"/>
              <a:buNone/>
            </a:pPr>
            <a:endParaRPr lang="ru-RU" altLang="ru-RU" smtClean="0"/>
          </a:p>
          <a:p>
            <a:pPr algn="ctr">
              <a:buFont typeface="Georgia" pitchFamily="18" charset="0"/>
              <a:buNone/>
            </a:pPr>
            <a:endParaRPr lang="ru-RU" altLang="ru-RU" smtClean="0"/>
          </a:p>
          <a:p>
            <a:pPr algn="ctr">
              <a:buFont typeface="Georgia" pitchFamily="18" charset="0"/>
              <a:buNone/>
            </a:pPr>
            <a:r>
              <a:rPr lang="ru-RU" altLang="ru-RU" sz="4800" b="1" smtClean="0"/>
              <a:t>Спасибо за внимание!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5472113"/>
          </a:xfrm>
        </p:spPr>
        <p:txBody>
          <a:bodyPr/>
          <a:lstStyle/>
          <a:p>
            <a:pPr algn="ctr"/>
            <a:r>
              <a:rPr lang="ru-RU" altLang="ru-RU" sz="3200" b="1" smtClean="0"/>
              <a:t>Подготовка к празднику</a:t>
            </a:r>
            <a:r>
              <a:rPr lang="en-US" altLang="ru-RU" sz="3200" b="1" smtClean="0"/>
              <a:t>: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-разучивание стихов, загадок, примет о березе;</a:t>
            </a:r>
            <a:br>
              <a:rPr lang="ru-RU" altLang="ru-RU" sz="3200" b="1" smtClean="0"/>
            </a:br>
            <a:r>
              <a:rPr lang="ru-RU" altLang="ru-RU" sz="3200" b="1" smtClean="0"/>
              <a:t>-разучивание хороводов и народных игр;</a:t>
            </a:r>
            <a:br>
              <a:rPr lang="ru-RU" altLang="ru-RU" sz="3200" b="1" smtClean="0"/>
            </a:br>
            <a:r>
              <a:rPr lang="ru-RU" altLang="ru-RU" sz="3200" b="1" smtClean="0"/>
              <a:t>-изготовили с детьми венки на голову;</a:t>
            </a:r>
            <a:br>
              <a:rPr lang="ru-RU" altLang="ru-RU" sz="3200" b="1" smtClean="0"/>
            </a:br>
            <a:r>
              <a:rPr lang="ru-RU" altLang="ru-RU" sz="3200" b="1" smtClean="0"/>
              <a:t>_провели познавательные беседы, показ слайдов чтение художественной литературы о Русской березе</a:t>
            </a:r>
            <a:r>
              <a:rPr lang="ru-RU" altLang="ru-RU" sz="2800" smtClean="0"/>
              <a:t>.</a:t>
            </a: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85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 smtClean="0"/>
              <a:t>       </a:t>
            </a:r>
            <a:br>
              <a:rPr lang="ru-RU" sz="1400" b="1" dirty="0" smtClean="0"/>
            </a:br>
            <a:r>
              <a:rPr lang="ru-RU" sz="4400" b="1" dirty="0" smtClean="0"/>
              <a:t>Береза в разное время года</a:t>
            </a:r>
            <a:endParaRPr lang="ru-RU" sz="4400" b="1" dirty="0"/>
          </a:p>
        </p:txBody>
      </p:sp>
      <p:sp>
        <p:nvSpPr>
          <p:cNvPr id="18434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1571625"/>
            <a:ext cx="4038600" cy="52038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800" b="1" smtClean="0"/>
              <a:t>Осенью в золотом убранстве</a:t>
            </a:r>
          </a:p>
        </p:txBody>
      </p:sp>
      <p:sp>
        <p:nvSpPr>
          <p:cNvPr id="18435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038600" cy="52038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800" b="1" smtClean="0"/>
              <a:t>Зимой – сверкающая в ажурном инее</a:t>
            </a:r>
          </a:p>
        </p:txBody>
      </p:sp>
      <p:pic>
        <p:nvPicPr>
          <p:cNvPr id="18436" name="Рисунок 14" descr="береза осенью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39290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5" descr="ты спишь березк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286000"/>
            <a:ext cx="40719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642938"/>
            <a:ext cx="8229600" cy="285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541813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sz="1800" b="1" smtClean="0"/>
              <a:t>Весной - ослепительно белая на фоне зеленой травы</a:t>
            </a:r>
          </a:p>
        </p:txBody>
      </p:sp>
      <p:sp>
        <p:nvSpPr>
          <p:cNvPr id="20483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038600" cy="541813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altLang="ru-RU" b="1" smtClean="0"/>
              <a:t>Летом – длиннокосая, кудрявая</a:t>
            </a:r>
          </a:p>
        </p:txBody>
      </p:sp>
      <p:pic>
        <p:nvPicPr>
          <p:cNvPr id="20484" name="Рисунок 9" descr="березк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37861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10" descr="летнее дерево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43125"/>
            <a:ext cx="3929062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642919"/>
            <a:ext cx="77724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Энциклопедия березовой жизни</a:t>
            </a:r>
            <a:endParaRPr lang="ru-RU" sz="3600" dirty="0"/>
          </a:p>
        </p:txBody>
      </p:sp>
      <p:sp>
        <p:nvSpPr>
          <p:cNvPr id="21506" name="Текст 5"/>
          <p:cNvSpPr>
            <a:spLocks noGrp="1"/>
          </p:cNvSpPr>
          <p:nvPr>
            <p:ph type="body" idx="1"/>
          </p:nvPr>
        </p:nvSpPr>
        <p:spPr>
          <a:xfrm>
            <a:off x="722313" y="1571625"/>
            <a:ext cx="7772400" cy="5000625"/>
          </a:xfrm>
        </p:spPr>
        <p:txBody>
          <a:bodyPr/>
          <a:lstStyle/>
          <a:p>
            <a:pPr marL="44450"/>
            <a:r>
              <a:rPr lang="ru-RU" altLang="ru-RU" sz="2800" b="1" smtClean="0"/>
              <a:t>                                </a:t>
            </a:r>
            <a:r>
              <a:rPr lang="ru-RU" altLang="ru-RU" sz="3600" b="1" smtClean="0"/>
              <a:t>Загадка</a:t>
            </a:r>
          </a:p>
          <a:p>
            <a:pPr marL="44450"/>
            <a:r>
              <a:rPr lang="ru-RU" altLang="ru-RU" sz="2800" b="1" smtClean="0"/>
              <a:t>«Стоит в поле древо древлянское .</a:t>
            </a:r>
          </a:p>
          <a:p>
            <a:pPr marL="44450"/>
            <a:r>
              <a:rPr lang="ru-RU" altLang="ru-RU" sz="2800" b="1" smtClean="0"/>
              <a:t> На этом древнем древе семь угодьев . Первое угодье -в избе обиходье . Другое угодье- в кругу вертится. </a:t>
            </a:r>
          </a:p>
          <a:p>
            <a:pPr marL="44450"/>
            <a:r>
              <a:rPr lang="ru-RU" altLang="ru-RU" sz="2800" b="1" smtClean="0"/>
              <a:t>Третье угодье- старому и малому потеха. Четвертое угодье- по церкви крыш . Пятое угодье -по дорожке след. Шестое угодье – во всю ночь свет. Седьмое угодье – всему миру масло.»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Березовая метелка наведет порядок в доме , а ароматный березовый веник полезен для чистоты тела  </a:t>
            </a:r>
          </a:p>
        </p:txBody>
      </p:sp>
      <p:pic>
        <p:nvPicPr>
          <p:cNvPr id="22530" name="Содержимое 6" descr="березовый веник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286000"/>
            <a:ext cx="3929063" cy="4286250"/>
          </a:xfrm>
        </p:spPr>
      </p:pic>
      <p:pic>
        <p:nvPicPr>
          <p:cNvPr id="22531" name="Рисунок 7" descr="веник и метл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14625"/>
            <a:ext cx="40005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Старинные русское ремесло : прядение , ткачество.</a:t>
            </a:r>
            <a:br>
              <a:rPr lang="ru-RU" sz="2400" b="1" dirty="0" smtClean="0"/>
            </a:br>
            <a:r>
              <a:rPr lang="ru-RU" sz="2400" b="1" dirty="0" smtClean="0"/>
              <a:t>Самопрялку с крутящимся колесом, и легкое веретено</a:t>
            </a:r>
            <a:br>
              <a:rPr lang="ru-RU" sz="2400" b="1" dirty="0" smtClean="0"/>
            </a:br>
            <a:r>
              <a:rPr lang="ru-RU" sz="2400" b="1" dirty="0" smtClean="0"/>
              <a:t>делали из березовой древесины.</a:t>
            </a:r>
            <a:endParaRPr lang="ru-RU" sz="2400" b="1" dirty="0"/>
          </a:p>
        </p:txBody>
      </p:sp>
      <p:pic>
        <p:nvPicPr>
          <p:cNvPr id="23554" name="Содержимое 4" descr="прялк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286000"/>
            <a:ext cx="4214813" cy="4429125"/>
          </a:xfrm>
        </p:spPr>
      </p:pic>
      <p:pic>
        <p:nvPicPr>
          <p:cNvPr id="23555" name="Содержимое 5" descr="веретенце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428875"/>
            <a:ext cx="3929062" cy="407193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451</TotalTime>
  <Words>697</Words>
  <Application>Microsoft Office PowerPoint</Application>
  <PresentationFormat>Экран (4:3)</PresentationFormat>
  <Paragraphs>106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Georgia</vt:lpstr>
      <vt:lpstr>Arial</vt:lpstr>
      <vt:lpstr>Trebuchet MS</vt:lpstr>
      <vt:lpstr>Wingdings 2</vt:lpstr>
      <vt:lpstr>Calibri</vt:lpstr>
      <vt:lpstr>Городская</vt:lpstr>
      <vt:lpstr>«Проект:Праздник Русской березы» Подготовила: Воспитатель Тарасова Нина Павловна</vt:lpstr>
      <vt:lpstr>«Без березы не мыслю России,- Так светла по-славянски она, Что , быть может, в столетья иные От березы - вся Русь рождена» </vt:lpstr>
      <vt:lpstr>Цель : развивать чувства патриотизма и любви к Родине. Задачи: -приобщение детей к традициям русского народа, связанных с березой; -расширять знания детей о русской    березе –как символе России; -развивать познавательный интерес; Проект краткосрочный(2 недели) Участники проекта: Дети старшей группы воспитатели и родители.   </vt:lpstr>
      <vt:lpstr>Подготовка к празднику: -разучивание стихов, загадок, примет о березе; -разучивание хороводов и народных игр; -изготовили с детьми венки на голову; _провели познавательные беседы, показ слайдов чтение художественной литературы о Русской березе.</vt:lpstr>
      <vt:lpstr>        Береза в разное время года</vt:lpstr>
      <vt:lpstr>Презентация PowerPoint</vt:lpstr>
      <vt:lpstr>Энциклопедия березовой жизни</vt:lpstr>
      <vt:lpstr>Березовая метелка наведет порядок в доме , а ароматный березовый веник полезен для чистоты тела  </vt:lpstr>
      <vt:lpstr>Старинные русское ремесло : прядение , ткачество. Самопрялку с крутящимся колесом, и легкое веретено делали из березовой древесины.</vt:lpstr>
      <vt:lpstr>Из березовой древесины дедушки с удовольствием  мастерили игрушки для внуков</vt:lpstr>
      <vt:lpstr>Из березовой древесины изготавливали березовые дощечки , которыми покрывали крыши </vt:lpstr>
      <vt:lpstr>Из бересты плели лапти и мастерили красивые шкатулки, на ней писали.</vt:lpstr>
      <vt:lpstr>Основным светилом на Руси были березовые лучины. Они горели долго и почти без копоти и искр</vt:lpstr>
      <vt:lpstr>Из березовой коры изготавливают деготь, который используют для смазывания колес телег и тарантасов, чтобы они не скрипели и хорошо вращались </vt:lpstr>
      <vt:lpstr> Береза-дивный лекарь   </vt:lpstr>
      <vt:lpstr>Презентация PowerPoint</vt:lpstr>
      <vt:lpstr>С давних пор береза была образом России. Ветвями березы украшают церкви и жилища в День Святой Троицы</vt:lpstr>
      <vt:lpstr>Праздник «Русской березы» празднует на Троицу русский народ. Березку украшают цветными лоскутками , пряниками , конфетами . Вокруг березки водят хороводы , играют, пляшут.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Поэты воспели березку в стихах</vt:lpstr>
      <vt:lpstr>Презентация PowerPoint</vt:lpstr>
      <vt:lpstr>Презентация PowerPoint</vt:lpstr>
      <vt:lpstr>Береза в произведениях художников</vt:lpstr>
      <vt:lpstr>Презентация PowerPoint</vt:lpstr>
      <vt:lpstr>«Мы делим с ней радость и слезы, и так ее дни хороши, Что кажется- в шуме березы, есть что-то от русской души!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Administrator</cp:lastModifiedBy>
  <cp:revision>62</cp:revision>
  <dcterms:created xsi:type="dcterms:W3CDTF">2013-10-11T19:16:52Z</dcterms:created>
  <dcterms:modified xsi:type="dcterms:W3CDTF">2016-01-16T07:01:32Z</dcterms:modified>
</cp:coreProperties>
</file>