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1" r:id="rId4"/>
    <p:sldId id="257" r:id="rId5"/>
    <p:sldId id="258" r:id="rId6"/>
    <p:sldId id="259" r:id="rId7"/>
    <p:sldId id="267" r:id="rId8"/>
    <p:sldId id="265" r:id="rId9"/>
    <p:sldId id="266" r:id="rId10"/>
    <p:sldId id="260" r:id="rId11"/>
    <p:sldId id="264" r:id="rId12"/>
    <p:sldId id="262" r:id="rId13"/>
    <p:sldId id="263" r:id="rId14"/>
    <p:sldId id="268" r:id="rId15"/>
    <p:sldId id="269" r:id="rId16"/>
    <p:sldId id="270" r:id="rId17"/>
    <p:sldId id="271" r:id="rId18"/>
    <p:sldId id="272" r:id="rId19"/>
    <p:sldId id="27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FDD9"/>
    <a:srgbClr val="ABFBAF"/>
    <a:srgbClr val="EDFBC9"/>
    <a:srgbClr val="D4ECBA"/>
    <a:srgbClr val="E5F9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-414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5000">
              <a:schemeClr val="accent3">
                <a:lumMod val="20000"/>
                <a:lumOff val="80000"/>
              </a:schemeClr>
            </a:gs>
            <a:gs pos="65000">
              <a:srgbClr val="EDFBC9"/>
            </a:gs>
            <a:gs pos="99000">
              <a:srgbClr val="D7FDD9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2.png"/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s://fsd.multiurok.ru/html/2020/11/12/s_5fad872237159/1565491_1.jpeg"/>
          <p:cNvPicPr/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73511" y="3750733"/>
            <a:ext cx="2779289" cy="265228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15533" y="1964267"/>
            <a:ext cx="9152466" cy="20828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Формирование основ читательской грамотности у детей младшего дошкольного </a:t>
            </a:r>
            <a:r>
              <a:rPr lang="ru-RU" sz="4000" b="1" dirty="0">
                <a:solidFill>
                  <a:srgbClr val="C00000"/>
                </a:solidFill>
              </a:rPr>
              <a:t>в</a:t>
            </a:r>
            <a:r>
              <a:rPr lang="ru-RU" sz="4000" b="1" dirty="0" smtClean="0">
                <a:solidFill>
                  <a:srgbClr val="C00000"/>
                </a:solidFill>
              </a:rPr>
              <a:t>озраста</a:t>
            </a:r>
            <a:br>
              <a:rPr lang="ru-RU" sz="4000" b="1" dirty="0" smtClean="0">
                <a:solidFill>
                  <a:srgbClr val="C00000"/>
                </a:solidFill>
              </a:rPr>
            </a:br>
            <a:r>
              <a:rPr lang="ru-RU" sz="4000" b="1" dirty="0" smtClean="0">
                <a:solidFill>
                  <a:srgbClr val="C00000"/>
                </a:solidFill>
              </a:rPr>
              <a:t> (опыт работы)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48667" y="4428067"/>
            <a:ext cx="6519332" cy="829732"/>
          </a:xfrm>
        </p:spPr>
        <p:txBody>
          <a:bodyPr>
            <a:normAutofit lnSpcReduction="10000"/>
          </a:bodyPr>
          <a:lstStyle/>
          <a:p>
            <a:pPr algn="r"/>
            <a:r>
              <a:rPr lang="ru-RU" b="1" dirty="0" smtClean="0">
                <a:solidFill>
                  <a:srgbClr val="002060"/>
                </a:solidFill>
              </a:rPr>
              <a:t>Подготовили воспитатели группы №7 </a:t>
            </a:r>
            <a:endParaRPr lang="ru-RU" b="1" dirty="0" smtClean="0">
              <a:solidFill>
                <a:srgbClr val="002060"/>
              </a:solidFill>
            </a:endParaRPr>
          </a:p>
          <a:p>
            <a:pPr algn="r"/>
            <a:r>
              <a:rPr lang="ru-RU" b="1" dirty="0" smtClean="0">
                <a:solidFill>
                  <a:srgbClr val="002060"/>
                </a:solidFill>
              </a:rPr>
              <a:t>Грачева А.Н., </a:t>
            </a:r>
            <a:r>
              <a:rPr lang="ru-RU" b="1" dirty="0" err="1" smtClean="0">
                <a:solidFill>
                  <a:srgbClr val="002060"/>
                </a:solidFill>
              </a:rPr>
              <a:t>Чечкина</a:t>
            </a:r>
            <a:r>
              <a:rPr lang="ru-RU" b="1" dirty="0" smtClean="0">
                <a:solidFill>
                  <a:srgbClr val="002060"/>
                </a:solidFill>
              </a:rPr>
              <a:t> О.С.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17801" y="465667"/>
            <a:ext cx="69426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Муниципальное бюджетное дошкольное образовательное учреждение «Центр развития ребенка - детский сад №28 «Огонек»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69933" y="5977467"/>
            <a:ext cx="22436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Бердск </a:t>
            </a:r>
            <a:r>
              <a:rPr lang="ru-RU" b="1" dirty="0" smtClean="0">
                <a:solidFill>
                  <a:srgbClr val="00B050"/>
                </a:solidFill>
              </a:rPr>
              <a:t>2022</a:t>
            </a:r>
            <a:endParaRPr lang="ru-RU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Цель: Формирование у детей интереса к детской книге через познавательную и творческую деятельность.</a:t>
            </a:r>
            <a:br>
              <a:rPr lang="ru-RU" sz="2800" b="1" dirty="0">
                <a:solidFill>
                  <a:srgbClr val="002060"/>
                </a:solidFill>
              </a:rPr>
            </a:b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9000" y="1413933"/>
            <a:ext cx="10464800" cy="47630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Задачи:</a:t>
            </a:r>
            <a:endParaRPr lang="ru-RU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000" dirty="0">
                <a:solidFill>
                  <a:srgbClr val="002060"/>
                </a:solidFill>
              </a:rPr>
              <a:t>1.Формирование у детей интереса к книгам, </a:t>
            </a:r>
            <a:r>
              <a:rPr lang="ru-RU" sz="2000" dirty="0" smtClean="0">
                <a:solidFill>
                  <a:srgbClr val="002060"/>
                </a:solidFill>
              </a:rPr>
              <a:t>книжным иллюстрациям;</a:t>
            </a:r>
            <a:endParaRPr lang="ru-RU" sz="20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000" dirty="0">
                <a:solidFill>
                  <a:srgbClr val="002060"/>
                </a:solidFill>
              </a:rPr>
              <a:t>2</a:t>
            </a:r>
            <a:r>
              <a:rPr lang="ru-RU" sz="2000" dirty="0" smtClean="0">
                <a:solidFill>
                  <a:srgbClr val="002060"/>
                </a:solidFill>
              </a:rPr>
              <a:t>.Развитие </a:t>
            </a:r>
            <a:r>
              <a:rPr lang="ru-RU" sz="2000" dirty="0">
                <a:solidFill>
                  <a:srgbClr val="002060"/>
                </a:solidFill>
              </a:rPr>
              <a:t>связной речи, активизация словаря младших дошкольников;</a:t>
            </a:r>
            <a:endParaRPr lang="ru-RU" sz="20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3.Развитие </a:t>
            </a:r>
            <a:r>
              <a:rPr lang="ru-RU" sz="2000" dirty="0">
                <a:solidFill>
                  <a:srgbClr val="002060"/>
                </a:solidFill>
              </a:rPr>
              <a:t>творческих способностей детей при изготовлении книжек-малышек</a:t>
            </a:r>
            <a:r>
              <a:rPr lang="ru-RU" sz="2000" dirty="0" smtClean="0">
                <a:solidFill>
                  <a:srgbClr val="002060"/>
                </a:solidFill>
              </a:rPr>
              <a:t>,</a:t>
            </a:r>
            <a:endParaRPr lang="ru-RU" sz="20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4.Развитие  воображения и креативности </a:t>
            </a:r>
            <a:r>
              <a:rPr lang="ru-RU" sz="2000" dirty="0">
                <a:solidFill>
                  <a:srgbClr val="002060"/>
                </a:solidFill>
              </a:rPr>
              <a:t>при изменении сюжета знакомой сказки.</a:t>
            </a:r>
            <a:endParaRPr lang="ru-RU" sz="2000" dirty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074" name="Picture 2" descr="D:\Папка мамы\2022-2023 средняя\фото\IMG_20221207_073726550.MP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284928" y="3682997"/>
            <a:ext cx="1680470" cy="2984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Папка мамы\2022-2023 средняя\фото\IMG_20221207_163237097.M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16473" y="3682997"/>
            <a:ext cx="1663159" cy="295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83780" y="3930242"/>
            <a:ext cx="1521353" cy="270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5067" y="609600"/>
            <a:ext cx="10608733" cy="5567363"/>
          </a:xfrm>
        </p:spPr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Продукт проектной деятельности: книжки-малышки, сделанные своими руками в совместной деятельности </a:t>
            </a:r>
            <a:r>
              <a:rPr lang="ru-RU" dirty="0" smtClean="0">
                <a:solidFill>
                  <a:srgbClr val="002060"/>
                </a:solidFill>
              </a:rPr>
              <a:t>дети-родители; дети-педагоги</a:t>
            </a:r>
            <a:r>
              <a:rPr lang="ru-RU" dirty="0">
                <a:solidFill>
                  <a:srgbClr val="002060"/>
                </a:solidFill>
              </a:rPr>
              <a:t>. 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Итоговое мероприятие: </a:t>
            </a:r>
            <a:r>
              <a:rPr lang="ru-RU" dirty="0" smtClean="0">
                <a:solidFill>
                  <a:srgbClr val="002060"/>
                </a:solidFill>
              </a:rPr>
              <a:t>презентация своих работ детьми и выставка </a:t>
            </a:r>
            <a:r>
              <a:rPr lang="ru-RU" dirty="0">
                <a:solidFill>
                  <a:srgbClr val="002060"/>
                </a:solidFill>
              </a:rPr>
              <a:t>«Книжки-малышки»</a:t>
            </a:r>
            <a:endParaRPr lang="ru-RU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4098" name="Picture 2" descr="D:\Папка мамы\2022-2023 средняя\фото\IMG-20221212-WA0007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354666" y="3279420"/>
            <a:ext cx="2455335" cy="3273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Папка мамы\2022-2023 средняя\фото\IMG_20221128_110536398.M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83428" y="3279420"/>
            <a:ext cx="5953667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Результаты проекта </a:t>
            </a:r>
            <a:r>
              <a:rPr lang="ru-RU" sz="2800" b="1" dirty="0">
                <a:solidFill>
                  <a:srgbClr val="002060"/>
                </a:solidFill>
              </a:rPr>
              <a:t>«Книжки-малышки</a:t>
            </a:r>
            <a:r>
              <a:rPr lang="ru-RU" sz="2800" b="1" dirty="0" smtClean="0">
                <a:solidFill>
                  <a:srgbClr val="002060"/>
                </a:solidFill>
              </a:rPr>
              <a:t>»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399" y="745067"/>
            <a:ext cx="10439399" cy="316653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ru-RU" dirty="0"/>
          </a:p>
          <a:p>
            <a:endParaRPr lang="ru-RU" dirty="0"/>
          </a:p>
          <a:p>
            <a:r>
              <a:rPr lang="ru-RU" sz="2400" dirty="0">
                <a:solidFill>
                  <a:srgbClr val="002060"/>
                </a:solidFill>
              </a:rPr>
              <a:t>В группе создана предметно - пространственная развивающая среда по теме проекта</a:t>
            </a:r>
            <a:r>
              <a:rPr lang="ru-RU" sz="2400" dirty="0" smtClean="0">
                <a:solidFill>
                  <a:srgbClr val="002060"/>
                </a:solidFill>
              </a:rPr>
              <a:t>.</a:t>
            </a:r>
            <a:endParaRPr lang="ru-RU" sz="2400" dirty="0" smtClean="0">
              <a:solidFill>
                <a:srgbClr val="002060"/>
              </a:solidFill>
            </a:endParaRPr>
          </a:p>
          <a:p>
            <a:r>
              <a:rPr lang="ru-RU" sz="2400" dirty="0" smtClean="0">
                <a:solidFill>
                  <a:srgbClr val="002060"/>
                </a:solidFill>
              </a:rPr>
              <a:t>Совместно с детьми составлены и зарисованы правила пользования книгами.</a:t>
            </a:r>
            <a:endParaRPr lang="ru-RU" sz="2400" dirty="0">
              <a:solidFill>
                <a:srgbClr val="002060"/>
              </a:solidFill>
            </a:endParaRPr>
          </a:p>
          <a:p>
            <a:r>
              <a:rPr lang="ru-RU" sz="2400" dirty="0">
                <a:solidFill>
                  <a:srgbClr val="002060"/>
                </a:solidFill>
              </a:rPr>
              <a:t>Дети составляли и рассказывали сказки, придуманные вместе с родителями, и самостоятельно</a:t>
            </a:r>
            <a:r>
              <a:rPr lang="ru-RU" sz="2400" dirty="0" smtClean="0">
                <a:solidFill>
                  <a:srgbClr val="002060"/>
                </a:solidFill>
              </a:rPr>
              <a:t>.</a:t>
            </a:r>
            <a:endParaRPr lang="ru-RU" sz="2400" dirty="0">
              <a:solidFill>
                <a:srgbClr val="002060"/>
              </a:solidFill>
            </a:endParaRPr>
          </a:p>
          <a:p>
            <a:r>
              <a:rPr lang="ru-RU" sz="2400" dirty="0">
                <a:solidFill>
                  <a:srgbClr val="002060"/>
                </a:solidFill>
              </a:rPr>
              <a:t>Дети познакомились с </a:t>
            </a:r>
            <a:r>
              <a:rPr lang="ru-RU" sz="2400" dirty="0" smtClean="0">
                <a:solidFill>
                  <a:srgbClr val="002060"/>
                </a:solidFill>
              </a:rPr>
              <a:t>детскими писателями.</a:t>
            </a:r>
            <a:endParaRPr lang="ru-RU" sz="2400" dirty="0">
              <a:solidFill>
                <a:srgbClr val="002060"/>
              </a:solidFill>
            </a:endParaRPr>
          </a:p>
          <a:p>
            <a:r>
              <a:rPr lang="ru-RU" sz="2400" dirty="0" smtClean="0">
                <a:solidFill>
                  <a:srgbClr val="002060"/>
                </a:solidFill>
              </a:rPr>
              <a:t>Центр </a:t>
            </a:r>
            <a:r>
              <a:rPr lang="ru-RU" sz="2400" dirty="0">
                <a:solidFill>
                  <a:srgbClr val="002060"/>
                </a:solidFill>
              </a:rPr>
              <a:t>книги пополнился книжками – </a:t>
            </a:r>
            <a:r>
              <a:rPr lang="ru-RU" sz="2400" dirty="0" smtClean="0">
                <a:solidFill>
                  <a:srgbClr val="002060"/>
                </a:solidFill>
              </a:rPr>
              <a:t>малышками.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6149" name="Picture 5" descr="D:\Папка мамы\2022-2023 средняя\фото\IMG-20221212-WA0012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126067" y="3938581"/>
            <a:ext cx="3488266" cy="261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Папка мамы\2022-2023 средняя\фото\IMG_20221130_111111403.M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10163" y="3886989"/>
            <a:ext cx="4828886" cy="271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Мнемотехника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Мнемотехника - это система методов и приёмов, обеспечивающая успешное и эффективное запоминание информации. </a:t>
            </a:r>
            <a:r>
              <a:rPr lang="ru-RU" dirty="0">
                <a:solidFill>
                  <a:srgbClr val="002060"/>
                </a:solidFill>
              </a:rPr>
              <a:t>Н</a:t>
            </a:r>
            <a:r>
              <a:rPr lang="ru-RU" dirty="0" smtClean="0">
                <a:solidFill>
                  <a:srgbClr val="002060"/>
                </a:solidFill>
              </a:rPr>
              <a:t>а </a:t>
            </a:r>
            <a:r>
              <a:rPr lang="ru-RU" dirty="0">
                <a:solidFill>
                  <a:srgbClr val="002060"/>
                </a:solidFill>
              </a:rPr>
              <a:t>каждое слово или словосочетание придумывается картинка, и весь текст зарисовывается схематически. Любой рассказ, сказку, пословицу, стихотворение можно «записать», используя картинки или символьные знаки. Глядя на эти схемы, ребенок воспроизводит полученную информацию.</a:t>
            </a:r>
            <a:endParaRPr lang="ru-RU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Актуальность мнемотехники для дошкольников обусловлена тем, что как раз в этом возрасте у детей преобладает наглядно-образная память, и запоминание носит в основном непроизвольный характер: дети лучше запоминают события, предметы, факты, явления, близкие их жизненному опыту.</a:t>
            </a:r>
            <a:endParaRPr lang="ru-RU" dirty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7400" y="770467"/>
            <a:ext cx="10566400" cy="540649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Приёмы мнемотехники облегчают процесс запоминания у детей и увеличивают объём памяти путём образования дополнительных ассоциаций.</a:t>
            </a:r>
            <a:endParaRPr lang="ru-RU" dirty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Мнемотехника </a:t>
            </a:r>
            <a:r>
              <a:rPr lang="ru-RU" dirty="0">
                <a:solidFill>
                  <a:srgbClr val="002060"/>
                </a:solidFill>
              </a:rPr>
              <a:t>помогает развивать</a:t>
            </a:r>
            <a:r>
              <a:rPr lang="ru-RU" dirty="0" smtClean="0">
                <a:solidFill>
                  <a:srgbClr val="002060"/>
                </a:solidFill>
              </a:rPr>
              <a:t>: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зрительную и слуховую память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зрительное и слуховое внимание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воображение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восприятие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развивает кругозор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развивает </a:t>
            </a:r>
            <a:r>
              <a:rPr lang="ru-RU" dirty="0">
                <a:solidFill>
                  <a:srgbClr val="002060"/>
                </a:solidFill>
              </a:rPr>
              <a:t>все стороны </a:t>
            </a:r>
            <a:r>
              <a:rPr lang="ru-RU" dirty="0" smtClean="0">
                <a:solidFill>
                  <a:srgbClr val="002060"/>
                </a:solidFill>
              </a:rPr>
              <a:t>речи.</a:t>
            </a:r>
            <a:endParaRPr lang="ru-RU" dirty="0" smtClean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Мнемотехника включает в работу оба полушария головного мозга. Левое, которое отвечает за логическое мышление и развитие речи, и правое, которое отвечает за творческое начало.</a:t>
            </a:r>
            <a:endParaRPr lang="ru-RU" dirty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334" y="2105025"/>
            <a:ext cx="3810000" cy="234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3333" y="372533"/>
            <a:ext cx="10930467" cy="58044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>
                <a:solidFill>
                  <a:srgbClr val="002060"/>
                </a:solidFill>
              </a:rPr>
              <a:t>Мнемотаблицы</a:t>
            </a:r>
            <a:r>
              <a:rPr lang="ru-RU" dirty="0">
                <a:solidFill>
                  <a:srgbClr val="002060"/>
                </a:solidFill>
              </a:rPr>
              <a:t>-схемы </a:t>
            </a:r>
            <a:r>
              <a:rPr lang="ru-RU" dirty="0" smtClean="0">
                <a:solidFill>
                  <a:srgbClr val="002060"/>
                </a:solidFill>
              </a:rPr>
              <a:t>используем</a:t>
            </a:r>
            <a:r>
              <a:rPr lang="ru-RU" dirty="0" smtClean="0">
                <a:solidFill>
                  <a:srgbClr val="002060"/>
                </a:solidFill>
              </a:rPr>
              <a:t>:</a:t>
            </a:r>
            <a:endParaRPr lang="ru-RU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для ознакомления детей с окружающим миром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при заучивании стихов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при пересказах художественной литературы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при обучении составлению рассказов</a:t>
            </a:r>
            <a:endParaRPr lang="ru-RU" dirty="0">
              <a:solidFill>
                <a:srgbClr val="002060"/>
              </a:solidFill>
            </a:endParaRPr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032625" y="3033184"/>
            <a:ext cx="4883150" cy="366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795867" y="897467"/>
            <a:ext cx="9872133" cy="1439333"/>
          </a:xfrm>
        </p:spPr>
        <p:txBody>
          <a:bodyPr>
            <a:noAutofit/>
          </a:bodyPr>
          <a:lstStyle/>
          <a:p>
            <a:pPr algn="l"/>
            <a:r>
              <a:rPr lang="ru-RU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для того, чтобы выучить стих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Выразительно прочитать стих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Прочитать стих еще раз, показывая изображение в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мнемотаблице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Уточнить все ли слова знакомы малышу. Если что — то не понятно, или не знакомо, стоит объяснить в простой и доступной форме.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Далее надо прочитать по строчке с опорой на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мнемотаблицу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ребенок должен повторить, смотря на таблицу.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последнее, ребенок «читает»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мнемотаблицу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сам. То есть воспроизводит то, что запомнил.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 descr="https://myslide.ru/documents_7/2c54d472ad910bb12457f32573f355ec/img12.jpg"/>
          <p:cNvPicPr>
            <a:picLocks noGrp="1"/>
          </p:cNvPicPr>
          <p:nvPr>
            <p:ph idx="4294967295"/>
          </p:nvPr>
        </p:nvPicPr>
        <p:blipFill>
          <a:blip r:embed="rId1"/>
          <a:srcRect/>
          <a:stretch>
            <a:fillRect/>
          </a:stretch>
        </p:blipFill>
        <p:spPr bwMode="auto">
          <a:xfrm>
            <a:off x="7535334" y="4580465"/>
            <a:ext cx="3115733" cy="17573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00B050"/>
                </a:solidFill>
              </a:rPr>
              <a:t>Картотека «</a:t>
            </a:r>
            <a:r>
              <a:rPr lang="ru-RU" sz="3600" b="1" dirty="0" err="1">
                <a:solidFill>
                  <a:srgbClr val="00B050"/>
                </a:solidFill>
              </a:rPr>
              <a:t>Мнемотаблицы</a:t>
            </a:r>
            <a:r>
              <a:rPr lang="ru-RU" sz="3600" b="1" dirty="0">
                <a:solidFill>
                  <a:srgbClr val="00B050"/>
                </a:solidFill>
              </a:rPr>
              <a:t> </a:t>
            </a:r>
            <a:r>
              <a:rPr lang="ru-RU" sz="3600" b="1" dirty="0" smtClean="0">
                <a:solidFill>
                  <a:srgbClr val="00B050"/>
                </a:solidFill>
              </a:rPr>
              <a:t>стихотворений» по темам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sz="3200" dirty="0" smtClean="0">
                <a:solidFill>
                  <a:srgbClr val="002060"/>
                </a:solidFill>
              </a:rPr>
              <a:t>Времена года</a:t>
            </a:r>
            <a:endParaRPr lang="ru-RU" sz="3200" dirty="0" smtClean="0">
              <a:solidFill>
                <a:srgbClr val="00206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>
                <a:solidFill>
                  <a:srgbClr val="002060"/>
                </a:solidFill>
              </a:rPr>
              <a:t>Животные, птицы</a:t>
            </a:r>
            <a:endParaRPr lang="ru-RU" sz="3200" dirty="0" smtClean="0">
              <a:solidFill>
                <a:srgbClr val="00206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>
                <a:solidFill>
                  <a:srgbClr val="002060"/>
                </a:solidFill>
              </a:rPr>
              <a:t>Дом, мебель, посуда</a:t>
            </a:r>
            <a:endParaRPr lang="ru-RU" sz="3200" dirty="0" smtClean="0">
              <a:solidFill>
                <a:srgbClr val="00206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>
                <a:solidFill>
                  <a:srgbClr val="002060"/>
                </a:solidFill>
              </a:rPr>
              <a:t>Профессии</a:t>
            </a:r>
            <a:endParaRPr lang="ru-RU" sz="3200" dirty="0" smtClean="0">
              <a:solidFill>
                <a:srgbClr val="00206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>
                <a:solidFill>
                  <a:srgbClr val="002060"/>
                </a:solidFill>
              </a:rPr>
              <a:t>Семья</a:t>
            </a:r>
            <a:endParaRPr lang="ru-RU" sz="3200" dirty="0" smtClean="0">
              <a:solidFill>
                <a:srgbClr val="00206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>
                <a:solidFill>
                  <a:srgbClr val="002060"/>
                </a:solidFill>
              </a:rPr>
              <a:t>Моя Родина</a:t>
            </a:r>
            <a:endParaRPr lang="ru-RU" sz="3200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7191" name="Picture 23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4200" y="4018388"/>
            <a:ext cx="3496734" cy="2297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Рисунок 27" descr="https://otvet.imgsmail.ru/download/60d596644bda751a69b5f9aa0691af6e_i-890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38887" y="1533420"/>
            <a:ext cx="1568980" cy="2310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Рисунок 28" descr="https://konspekta.net/poisk-ruru/baza16/2476523824757.files/image053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49733" y="1625600"/>
            <a:ext cx="3005668" cy="1990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Рисунок 29" descr="http://konspekta.net/poisk-ruru/baza16/2476523824757.files/image014.pn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10867" y="4018388"/>
            <a:ext cx="1397000" cy="2014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0558" y="1504060"/>
            <a:ext cx="10870250" cy="467290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b="1" dirty="0" smtClean="0">
                <a:solidFill>
                  <a:srgbClr val="0070C0"/>
                </a:solidFill>
              </a:rPr>
              <a:t>Благодарим за внимание!</a:t>
            </a:r>
            <a:endParaRPr lang="ru-RU" sz="4800" b="1" dirty="0">
              <a:solidFill>
                <a:srgbClr val="0070C0"/>
              </a:solidFill>
            </a:endParaRPr>
          </a:p>
        </p:txBody>
      </p:sp>
      <p:pic>
        <p:nvPicPr>
          <p:cNvPr id="8195" name="Picture 3" descr="D:\Папка мамы\2022-2023 средняя\фото\IMG-20221212-WA0016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354191" y="2888478"/>
            <a:ext cx="2507715" cy="3343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7400" y="365125"/>
            <a:ext cx="10515600" cy="1325563"/>
          </a:xfrm>
        </p:spPr>
        <p:txBody>
          <a:bodyPr/>
          <a:lstStyle/>
          <a:p>
            <a:r>
              <a:rPr lang="ru-RU" b="1" dirty="0">
                <a:solidFill>
                  <a:srgbClr val="00B050"/>
                </a:solidFill>
              </a:rPr>
              <a:t>Актуальность</a:t>
            </a:r>
            <a:br>
              <a:rPr lang="ru-RU" b="1" dirty="0">
                <a:solidFill>
                  <a:srgbClr val="00B050"/>
                </a:solidFill>
              </a:rPr>
            </a:b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4333" y="1126067"/>
            <a:ext cx="10549467" cy="505089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Культура </a:t>
            </a:r>
            <a:r>
              <a:rPr lang="ru-RU" dirty="0">
                <a:solidFill>
                  <a:srgbClr val="002060"/>
                </a:solidFill>
              </a:rPr>
              <a:t>чтения неоспоримо относится к достижениям человеческого разума. Чтение и «читательская грамотность» сегодня высоко ценятся и осознаются мировым сообществом.</a:t>
            </a:r>
            <a:endParaRPr lang="ru-RU" dirty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О необходимости приобщения детей к красоте родного слова указывали педагоги, психологи, лингвисты (</a:t>
            </a:r>
            <a:r>
              <a:rPr lang="ru-RU" dirty="0" err="1">
                <a:solidFill>
                  <a:srgbClr val="002060"/>
                </a:solidFill>
              </a:rPr>
              <a:t>К.Д.Ушинский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Е.И.Тихеева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Е.А.Флёрина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Л.С.Выготский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С.Л.Рубинштейн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А.В.Запорожец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А.А.Леонтьев</a:t>
            </a:r>
            <a:r>
              <a:rPr lang="ru-RU" dirty="0">
                <a:solidFill>
                  <a:srgbClr val="002060"/>
                </a:solidFill>
              </a:rPr>
              <a:t> и др.). Работа над словом начиналась с раннего возраста детей. Всеми любимые песенки, колыбельные, прибаутки, </a:t>
            </a:r>
            <a:r>
              <a:rPr lang="ru-RU" dirty="0" err="1">
                <a:solidFill>
                  <a:srgbClr val="002060"/>
                </a:solidFill>
              </a:rPr>
              <a:t>потешки</a:t>
            </a:r>
            <a:r>
              <a:rPr lang="ru-RU" dirty="0">
                <a:solidFill>
                  <a:srgbClr val="002060"/>
                </a:solidFill>
              </a:rPr>
              <a:t> широко использовались с самого рождения малыша. На них воспитывали, развивали, приобщали к культуре, учили говорить.</a:t>
            </a:r>
            <a:endParaRPr lang="ru-RU" dirty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В последнее время, в результате огромного количества перемен в жизни общества, проблема формирования читательской грамотности у подрастающего поколения стала наиболее острой. Мы живем в эпоху компьютерных технологий, обилия информации, которую очень сложно дифференцировать.</a:t>
            </a:r>
            <a:endParaRPr lang="ru-RU" dirty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Современные дети — это больше «зрители», которые хотят воспринимать «красивую картинку». Чтение уходит на второй план, становится не интересным, ненужным. Постепенно исчезает устойчивая литературная традиция, на которую опирались предшествующие поколения. Как следствие — низкий уровень читательской грамотности, культуры и образования в целом.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Организация </a:t>
            </a:r>
            <a:r>
              <a:rPr lang="ru-RU" sz="2800" dirty="0"/>
              <a:t>работы и основные </a:t>
            </a:r>
            <a:r>
              <a:rPr lang="ru-RU" sz="2800" dirty="0" smtClean="0"/>
              <a:t>методы по </a:t>
            </a:r>
            <a:r>
              <a:rPr lang="ru-RU" sz="2800" dirty="0"/>
              <a:t>формированию</a:t>
            </a:r>
            <a:br>
              <a:rPr lang="ru-RU" sz="2800" dirty="0" smtClean="0"/>
            </a:br>
            <a:r>
              <a:rPr lang="ru-RU" sz="2800" dirty="0" smtClean="0"/>
              <a:t> </a:t>
            </a:r>
            <a:r>
              <a:rPr lang="ru-RU" sz="2800" dirty="0"/>
              <a:t>основ читательской грамотности </a:t>
            </a:r>
            <a:r>
              <a:rPr lang="ru-RU" sz="2800" dirty="0" smtClean="0"/>
              <a:t>определены образовательной программой</a:t>
            </a:r>
            <a:endParaRPr lang="ru-RU" sz="2800" dirty="0"/>
          </a:p>
        </p:txBody>
      </p:sp>
      <p:sp>
        <p:nvSpPr>
          <p:cNvPr id="4" name="Овал 3"/>
          <p:cNvSpPr/>
          <p:nvPr/>
        </p:nvSpPr>
        <p:spPr>
          <a:xfrm>
            <a:off x="4123267" y="2252133"/>
            <a:ext cx="2895600" cy="177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Читательская грамотность</a:t>
            </a:r>
            <a:endParaRPr lang="ru-RU" dirty="0"/>
          </a:p>
        </p:txBody>
      </p:sp>
      <p:cxnSp>
        <p:nvCxnSpPr>
          <p:cNvPr id="6" name="Прямая со стрелкой 5"/>
          <p:cNvCxnSpPr>
            <a:stCxn id="4" idx="2"/>
          </p:cNvCxnSpPr>
          <p:nvPr/>
        </p:nvCxnSpPr>
        <p:spPr>
          <a:xfrm flipH="1">
            <a:off x="2988733" y="3141133"/>
            <a:ext cx="113453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905933" y="2057400"/>
            <a:ext cx="2209800" cy="216746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Проектный метод</a:t>
            </a:r>
            <a:endParaRPr lang="ru-RU" dirty="0"/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7018867" y="3217333"/>
            <a:ext cx="130386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4021667" y="4030133"/>
            <a:ext cx="965200" cy="7958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6087533" y="4030133"/>
            <a:ext cx="592667" cy="7958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2010833" y="4178299"/>
            <a:ext cx="2112434" cy="2023533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Кружковая работа</a:t>
            </a:r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>
            <a:off x="6087533" y="4694767"/>
            <a:ext cx="2065867" cy="182456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Занятия </a:t>
            </a:r>
            <a:endParaRPr lang="ru-RU" dirty="0" smtClean="0"/>
          </a:p>
          <a:p>
            <a:pPr algn="ctr"/>
            <a:r>
              <a:rPr lang="ru-RU" dirty="0" smtClean="0"/>
              <a:t>ЧХЛ</a:t>
            </a:r>
            <a:endParaRPr lang="ru-RU" dirty="0"/>
          </a:p>
        </p:txBody>
      </p:sp>
      <p:sp>
        <p:nvSpPr>
          <p:cNvPr id="16" name="Овал 15"/>
          <p:cNvSpPr/>
          <p:nvPr/>
        </p:nvSpPr>
        <p:spPr>
          <a:xfrm>
            <a:off x="8322733" y="2252133"/>
            <a:ext cx="2336800" cy="217593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Использование мнемотехник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Проект « В гостях у сказки»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0400" y="1701800"/>
            <a:ext cx="10693400" cy="4475163"/>
          </a:xfrm>
        </p:spPr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Срок реализации: краткосрочный – 2 недели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Вид проекта: социальный, познавательно-творческий;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Состав участников: групповой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 Взаимодействие: воспитатели</a:t>
            </a:r>
            <a:r>
              <a:rPr lang="ru-RU" dirty="0" smtClean="0">
                <a:solidFill>
                  <a:srgbClr val="002060"/>
                </a:solidFill>
              </a:rPr>
              <a:t>,</a:t>
            </a:r>
            <a:endParaRPr lang="ru-RU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 дети, </a:t>
            </a:r>
            <a:r>
              <a:rPr lang="ru-RU" dirty="0">
                <a:solidFill>
                  <a:srgbClr val="002060"/>
                </a:solidFill>
              </a:rPr>
              <a:t>родители.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6" name="Picture 2" descr="D:\Папка мамы\2022-2023 средняя\фото\IMG-20221212-WA0017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197600" y="2965112"/>
            <a:ext cx="4656667" cy="368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19667"/>
            <a:ext cx="10515599" cy="1126066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Цель проекта</a:t>
            </a:r>
            <a:r>
              <a:rPr lang="ru-RU" sz="2800" dirty="0">
                <a:solidFill>
                  <a:srgbClr val="002060"/>
                </a:solidFill>
              </a:rPr>
              <a:t>: 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создание </a:t>
            </a:r>
            <a:r>
              <a:rPr lang="ru-RU" sz="2800" dirty="0">
                <a:solidFill>
                  <a:srgbClr val="002060"/>
                </a:solidFill>
              </a:rPr>
              <a:t>условий для формирования у детей устойчивого интереса к чтению сказок, развитие коммуникативных способностей.</a:t>
            </a:r>
            <a:br>
              <a:rPr lang="ru-RU" sz="2800" dirty="0">
                <a:solidFill>
                  <a:srgbClr val="002060"/>
                </a:solidFill>
              </a:rPr>
            </a:b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ru-RU" dirty="0"/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Задачи проекта:</a:t>
            </a:r>
            <a:endParaRPr lang="ru-RU" dirty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Создание условий для организации творческой театрализованной деятельности детей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Формировать у воспитанников способность активно слушать произведение, вслушиваться в художественную речь, понимать смысл сказок, их познавательное значение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Развивать активную, выразительную речь через постановку театрализованной деятельности детей. Обогащать и расширять словарный запас детей.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Создавать условия для совместной творческой деятельности детей и родителей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Продукт проекта: </a:t>
            </a:r>
            <a:r>
              <a:rPr lang="ru-RU" sz="2800" b="1" dirty="0" smtClean="0">
                <a:solidFill>
                  <a:srgbClr val="002060"/>
                </a:solidFill>
              </a:rPr>
              <a:t>видео </a:t>
            </a:r>
            <a:r>
              <a:rPr lang="ru-RU" sz="2800" b="1" dirty="0" smtClean="0">
                <a:solidFill>
                  <a:srgbClr val="002060"/>
                </a:solidFill>
              </a:rPr>
              <a:t>драматизации сказки </a:t>
            </a:r>
            <a:r>
              <a:rPr lang="ru-RU" sz="2800" b="1" dirty="0">
                <a:solidFill>
                  <a:srgbClr val="002060"/>
                </a:solidFill>
              </a:rPr>
              <a:t>«</a:t>
            </a:r>
            <a:r>
              <a:rPr lang="ru-RU" sz="2800" b="1" dirty="0" err="1">
                <a:solidFill>
                  <a:srgbClr val="002060"/>
                </a:solidFill>
              </a:rPr>
              <a:t>Жихарка</a:t>
            </a:r>
            <a:r>
              <a:rPr lang="ru-RU" sz="2800" b="1" dirty="0">
                <a:solidFill>
                  <a:srgbClr val="002060"/>
                </a:solidFill>
              </a:rPr>
              <a:t>»</a:t>
            </a:r>
            <a:br>
              <a:rPr lang="ru-RU" sz="2800" b="1" dirty="0">
                <a:solidFill>
                  <a:srgbClr val="002060"/>
                </a:solidFill>
              </a:rPr>
            </a:br>
            <a:r>
              <a:rPr lang="ru-RU" sz="3200" dirty="0">
                <a:solidFill>
                  <a:srgbClr val="002060"/>
                </a:solidFill>
              </a:rPr>
              <a:t> 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3074" name="Picture 2" descr="D:\Папка мамы\2022-2023 средняя\фото\IMG-20221212-WA0020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841068" y="1989665"/>
            <a:ext cx="3172130" cy="4496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Папка мамы\2022-2023 средняя\фото\IMG-20221212-WA002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83341" y="2134812"/>
            <a:ext cx="3603451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448733"/>
            <a:ext cx="10439400" cy="572823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В ходе реализации  проекта был пополнен уголок театрализации масками</a:t>
            </a:r>
            <a:r>
              <a:rPr lang="ru-RU" dirty="0">
                <a:solidFill>
                  <a:srgbClr val="002060"/>
                </a:solidFill>
              </a:rPr>
              <a:t>, и театром на </a:t>
            </a:r>
            <a:r>
              <a:rPr lang="ru-RU" dirty="0" smtClean="0">
                <a:solidFill>
                  <a:srgbClr val="002060"/>
                </a:solidFill>
              </a:rPr>
              <a:t>ложках, изготовленными родителями.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050" name="Picture 2" descr="D:\Папка мамы\2022-2023 средняя\фото\IMG-20221212-WA0014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01134" y="1980505"/>
            <a:ext cx="4648200" cy="4219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Папка мамы\2022-2023 средняя\фото\IMG-20221212-WA00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84333" y="2073909"/>
            <a:ext cx="5377180" cy="4032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702733"/>
            <a:ext cx="10363200" cy="987955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002060"/>
                </a:solidFill>
              </a:rPr>
              <a:t>Б</a:t>
            </a:r>
            <a:r>
              <a:rPr lang="ru-RU" sz="3600" b="1" dirty="0" smtClean="0">
                <a:solidFill>
                  <a:srgbClr val="002060"/>
                </a:solidFill>
              </a:rPr>
              <a:t>ыли </a:t>
            </a:r>
            <a:r>
              <a:rPr lang="ru-RU" sz="3600" b="1" dirty="0">
                <a:solidFill>
                  <a:srgbClr val="002060"/>
                </a:solidFill>
              </a:rPr>
              <a:t>получены следующие результаты</a:t>
            </a:r>
            <a:r>
              <a:rPr lang="ru-RU" dirty="0">
                <a:solidFill>
                  <a:srgbClr val="002060"/>
                </a:solidFill>
              </a:rPr>
              <a:t>:</a:t>
            </a:r>
            <a:br>
              <a:rPr lang="ru-RU" dirty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8134" y="1261533"/>
            <a:ext cx="8712199" cy="4915430"/>
          </a:xfrm>
        </p:spPr>
        <p:txBody>
          <a:bodyPr>
            <a:normAutofit/>
          </a:bodyPr>
          <a:lstStyle/>
          <a:p>
            <a:endParaRPr lang="ru-RU" dirty="0"/>
          </a:p>
          <a:p>
            <a:r>
              <a:rPr lang="ru-RU" sz="2600" dirty="0">
                <a:solidFill>
                  <a:srgbClr val="002060"/>
                </a:solidFill>
              </a:rPr>
              <a:t>В группе создана предметно - пространственная развивающая среда по теме проекта</a:t>
            </a:r>
            <a:r>
              <a:rPr lang="ru-RU" sz="2600" dirty="0" smtClean="0">
                <a:solidFill>
                  <a:srgbClr val="002060"/>
                </a:solidFill>
              </a:rPr>
              <a:t>.</a:t>
            </a:r>
            <a:endParaRPr lang="ru-RU" sz="2600" dirty="0">
              <a:solidFill>
                <a:srgbClr val="002060"/>
              </a:solidFill>
            </a:endParaRPr>
          </a:p>
          <a:p>
            <a:r>
              <a:rPr lang="ru-RU" sz="2600" dirty="0">
                <a:solidFill>
                  <a:srgbClr val="002060"/>
                </a:solidFill>
              </a:rPr>
              <a:t>В процессе бесед дети познакомились с разными жанрами сказок</a:t>
            </a:r>
            <a:r>
              <a:rPr lang="ru-RU" sz="2600" dirty="0" smtClean="0">
                <a:solidFill>
                  <a:srgbClr val="002060"/>
                </a:solidFill>
              </a:rPr>
              <a:t>.</a:t>
            </a:r>
            <a:endParaRPr lang="ru-RU" sz="2600" dirty="0">
              <a:solidFill>
                <a:srgbClr val="002060"/>
              </a:solidFill>
            </a:endParaRPr>
          </a:p>
          <a:p>
            <a:r>
              <a:rPr lang="ru-RU" sz="2600" dirty="0" smtClean="0">
                <a:solidFill>
                  <a:srgbClr val="002060"/>
                </a:solidFill>
              </a:rPr>
              <a:t>Составляли </a:t>
            </a:r>
            <a:r>
              <a:rPr lang="ru-RU" sz="2600" dirty="0">
                <a:solidFill>
                  <a:srgbClr val="002060"/>
                </a:solidFill>
              </a:rPr>
              <a:t>творческие рассказы по теме проекта</a:t>
            </a:r>
            <a:r>
              <a:rPr lang="ru-RU" sz="2600" dirty="0" smtClean="0">
                <a:solidFill>
                  <a:srgbClr val="002060"/>
                </a:solidFill>
              </a:rPr>
              <a:t>.</a:t>
            </a:r>
            <a:endParaRPr lang="ru-RU" sz="2600" dirty="0">
              <a:solidFill>
                <a:srgbClr val="002060"/>
              </a:solidFill>
            </a:endParaRPr>
          </a:p>
          <a:p>
            <a:r>
              <a:rPr lang="ru-RU" sz="2600" dirty="0">
                <a:solidFill>
                  <a:srgbClr val="002060"/>
                </a:solidFill>
              </a:rPr>
              <a:t>Дети играют в игры – имитации, изображают героев с помощью мимики, жестов, </a:t>
            </a:r>
            <a:r>
              <a:rPr lang="ru-RU" sz="2600" dirty="0" smtClean="0">
                <a:solidFill>
                  <a:srgbClr val="002060"/>
                </a:solidFill>
              </a:rPr>
              <a:t>движений</a:t>
            </a:r>
            <a:r>
              <a:rPr lang="ru-RU" sz="2600" dirty="0">
                <a:solidFill>
                  <a:srgbClr val="002060"/>
                </a:solidFill>
              </a:rPr>
              <a:t>.</a:t>
            </a:r>
            <a:endParaRPr lang="ru-RU" sz="2600" dirty="0">
              <a:solidFill>
                <a:srgbClr val="002060"/>
              </a:solidFill>
            </a:endParaRPr>
          </a:p>
          <a:p>
            <a:r>
              <a:rPr lang="ru-RU" sz="2600" dirty="0">
                <a:solidFill>
                  <a:srgbClr val="002060"/>
                </a:solidFill>
              </a:rPr>
              <a:t>У детей расширились представления о видах театра</a:t>
            </a:r>
            <a:r>
              <a:rPr lang="ru-RU" dirty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050" name="Picture 2" descr="D:\Папка мамы\2022-2023 средняя\фото\IMG-20221212-WA0015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9007631" y="3632201"/>
            <a:ext cx="2095500" cy="279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Папка мамы\2022-2023 средняя\фото\IMG-20221212-WA00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17261" y="890820"/>
            <a:ext cx="2876240" cy="2157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B050"/>
                </a:solidFill>
              </a:rPr>
              <a:t>Проект 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  <a:r>
              <a:rPr lang="ru-RU" b="1" dirty="0">
                <a:solidFill>
                  <a:srgbClr val="00B050"/>
                </a:solidFill>
              </a:rPr>
              <a:t>«Книжки - малышки»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Срок реализации: краткосрочный – 2 недели</a:t>
            </a:r>
            <a:endParaRPr lang="ru-RU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Вид проекта: социальный, познавательно-творческий;</a:t>
            </a:r>
            <a:endParaRPr lang="ru-RU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Состав участников: групповой</a:t>
            </a:r>
            <a:endParaRPr lang="ru-RU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 Взаимодействие: воспитатели, дети </a:t>
            </a:r>
            <a:r>
              <a:rPr lang="ru-RU" dirty="0" smtClean="0">
                <a:solidFill>
                  <a:srgbClr val="002060"/>
                </a:solidFill>
              </a:rPr>
              <a:t>4-5 </a:t>
            </a:r>
            <a:r>
              <a:rPr lang="ru-RU" dirty="0">
                <a:solidFill>
                  <a:srgbClr val="002060"/>
                </a:solidFill>
              </a:rPr>
              <a:t>лет, родители.</a:t>
            </a:r>
            <a:endParaRPr lang="ru-RU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Проблема: для чего нужна книга? Как самим сделать книжку-малышку?</a:t>
            </a:r>
            <a:endParaRPr lang="ru-RU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Другая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C9FAFC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0</TotalTime>
  <Words>6127</Words>
  <Application>WPS Presentation</Application>
  <PresentationFormat>Произвольный</PresentationFormat>
  <Paragraphs>141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8" baseType="lpstr">
      <vt:lpstr>Arial</vt:lpstr>
      <vt:lpstr>SimSun</vt:lpstr>
      <vt:lpstr>Wingdings</vt:lpstr>
      <vt:lpstr>Calibri Light</vt:lpstr>
      <vt:lpstr>Calibri</vt:lpstr>
      <vt:lpstr>Microsoft YaHei</vt:lpstr>
      <vt:lpstr>Droid Sans Fallback</vt:lpstr>
      <vt:lpstr>Arial Unicode MS</vt:lpstr>
      <vt:lpstr>Times New Roman</vt:lpstr>
      <vt:lpstr>Office Theme</vt:lpstr>
      <vt:lpstr>Формирование основ читательской грамотности у детей младшего дошкольного возраста  (опыт работы)</vt:lpstr>
      <vt:lpstr>Актуальность </vt:lpstr>
      <vt:lpstr>Организация работы и основные методы по формированию  основ читательской грамотности определены образовательной программой</vt:lpstr>
      <vt:lpstr>Проект « В гостях у сказки»</vt:lpstr>
      <vt:lpstr>Цель проекта:  создание условий для формирования у детей устойчивого интереса к чтению сказок, развитие коммуникативных способностей. </vt:lpstr>
      <vt:lpstr>Продукт проекта: видео драматизации сказки «Жихарка»  </vt:lpstr>
      <vt:lpstr>PowerPoint 演示文稿</vt:lpstr>
      <vt:lpstr>Были получены следующие результаты: </vt:lpstr>
      <vt:lpstr>Проект  «Книжки - малышки»</vt:lpstr>
      <vt:lpstr>Цель: Формирование у детей интереса к детской книге через познавательную и творческую деятельность. </vt:lpstr>
      <vt:lpstr>PowerPoint 演示文稿</vt:lpstr>
      <vt:lpstr>Результаты проекта «Книжки-малышки»</vt:lpstr>
      <vt:lpstr>Мнемотехника</vt:lpstr>
      <vt:lpstr>PowerPoint 演示文稿</vt:lpstr>
      <vt:lpstr>PowerPoint 演示文稿</vt:lpstr>
      <vt:lpstr>PowerPoint 演示文稿</vt:lpstr>
      <vt:lpstr>Картотека «Мнемотаблицы стихотворений» по темам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Окна</dc:creator>
  <cp:lastModifiedBy>vadim</cp:lastModifiedBy>
  <cp:revision>21</cp:revision>
  <dcterms:created xsi:type="dcterms:W3CDTF">2023-03-26T10:56:36Z</dcterms:created>
  <dcterms:modified xsi:type="dcterms:W3CDTF">2023-03-26T10:56:36Z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/>
  </property>
  <property fmtid="{D5CDD505-2E9C-101B-9397-08002B2CF9AE}" pid="3" name="KSOProductBuildVer">
    <vt:lpwstr>1049-11.1.0.11664</vt:lpwstr>
  </property>
</Properties>
</file>